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1"/>
    <p:sldMasterId id="2147483727" r:id="rId2"/>
    <p:sldMasterId id="2147483677" r:id="rId3"/>
  </p:sldMasterIdLst>
  <p:notesMasterIdLst>
    <p:notesMasterId r:id="rId57"/>
  </p:notesMasterIdLst>
  <p:handoutMasterIdLst>
    <p:handoutMasterId r:id="rId58"/>
  </p:handoutMasterIdLst>
  <p:sldIdLst>
    <p:sldId id="325" r:id="rId4"/>
    <p:sldId id="324" r:id="rId5"/>
    <p:sldId id="329" r:id="rId6"/>
    <p:sldId id="330" r:id="rId7"/>
    <p:sldId id="332" r:id="rId8"/>
    <p:sldId id="333" r:id="rId9"/>
    <p:sldId id="336" r:id="rId10"/>
    <p:sldId id="340" r:id="rId11"/>
    <p:sldId id="348" r:id="rId12"/>
    <p:sldId id="349" r:id="rId13"/>
    <p:sldId id="359" r:id="rId14"/>
    <p:sldId id="384" r:id="rId15"/>
    <p:sldId id="338" r:id="rId16"/>
    <p:sldId id="339" r:id="rId17"/>
    <p:sldId id="341" r:id="rId18"/>
    <p:sldId id="342" r:id="rId19"/>
    <p:sldId id="343" r:id="rId20"/>
    <p:sldId id="344" r:id="rId21"/>
    <p:sldId id="347" r:id="rId22"/>
    <p:sldId id="345" r:id="rId23"/>
    <p:sldId id="350" r:id="rId24"/>
    <p:sldId id="351" r:id="rId25"/>
    <p:sldId id="353" r:id="rId26"/>
    <p:sldId id="352" r:id="rId27"/>
    <p:sldId id="362" r:id="rId28"/>
    <p:sldId id="354" r:id="rId29"/>
    <p:sldId id="355" r:id="rId30"/>
    <p:sldId id="356" r:id="rId31"/>
    <p:sldId id="357" r:id="rId32"/>
    <p:sldId id="358" r:id="rId33"/>
    <p:sldId id="360" r:id="rId34"/>
    <p:sldId id="361" r:id="rId35"/>
    <p:sldId id="363" r:id="rId36"/>
    <p:sldId id="366" r:id="rId37"/>
    <p:sldId id="364" r:id="rId38"/>
    <p:sldId id="365" r:id="rId39"/>
    <p:sldId id="367" r:id="rId40"/>
    <p:sldId id="368" r:id="rId41"/>
    <p:sldId id="369" r:id="rId42"/>
    <p:sldId id="370" r:id="rId43"/>
    <p:sldId id="371" r:id="rId44"/>
    <p:sldId id="377" r:id="rId45"/>
    <p:sldId id="373" r:id="rId46"/>
    <p:sldId id="372" r:id="rId47"/>
    <p:sldId id="375" r:id="rId48"/>
    <p:sldId id="374" r:id="rId49"/>
    <p:sldId id="379" r:id="rId50"/>
    <p:sldId id="378" r:id="rId51"/>
    <p:sldId id="383" r:id="rId52"/>
    <p:sldId id="382" r:id="rId53"/>
    <p:sldId id="381" r:id="rId54"/>
    <p:sldId id="386" r:id="rId55"/>
    <p:sldId id="376" r:id="rId56"/>
  </p:sldIdLst>
  <p:sldSz cx="9144000" cy="5715000" type="screen16x1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EXCHANGE PRESENTATION" id="{506DB3BB-C5F9-A448-B14C-46F0F4E65B0D}">
          <p14:sldIdLst>
            <p14:sldId id="325"/>
            <p14:sldId id="324"/>
            <p14:sldId id="329"/>
            <p14:sldId id="330"/>
            <p14:sldId id="332"/>
            <p14:sldId id="333"/>
            <p14:sldId id="336"/>
            <p14:sldId id="340"/>
            <p14:sldId id="348"/>
            <p14:sldId id="349"/>
            <p14:sldId id="359"/>
            <p14:sldId id="384"/>
            <p14:sldId id="338"/>
            <p14:sldId id="339"/>
            <p14:sldId id="341"/>
            <p14:sldId id="342"/>
            <p14:sldId id="343"/>
            <p14:sldId id="344"/>
            <p14:sldId id="347"/>
            <p14:sldId id="345"/>
            <p14:sldId id="350"/>
            <p14:sldId id="351"/>
            <p14:sldId id="353"/>
            <p14:sldId id="352"/>
            <p14:sldId id="362"/>
            <p14:sldId id="354"/>
            <p14:sldId id="355"/>
            <p14:sldId id="356"/>
            <p14:sldId id="357"/>
            <p14:sldId id="358"/>
            <p14:sldId id="360"/>
            <p14:sldId id="361"/>
            <p14:sldId id="363"/>
            <p14:sldId id="366"/>
            <p14:sldId id="364"/>
            <p14:sldId id="365"/>
            <p14:sldId id="367"/>
            <p14:sldId id="368"/>
            <p14:sldId id="369"/>
            <p14:sldId id="370"/>
            <p14:sldId id="371"/>
            <p14:sldId id="377"/>
            <p14:sldId id="373"/>
            <p14:sldId id="372"/>
            <p14:sldId id="375"/>
            <p14:sldId id="374"/>
            <p14:sldId id="379"/>
            <p14:sldId id="378"/>
            <p14:sldId id="383"/>
            <p14:sldId id="382"/>
            <p14:sldId id="381"/>
            <p14:sldId id="386"/>
            <p14:sldId id="376"/>
          </p14:sldIdLst>
        </p14:section>
      </p14:sectionLst>
    </p:ext>
    <p:ext uri="{EFAFB233-063F-42B5-8137-9DF3F51BA10A}">
      <p15:sldGuideLst xmlns:p15="http://schemas.microsoft.com/office/powerpoint/2012/main">
        <p15:guide id="1" orient="horz" pos="1981" userDrawn="1">
          <p15:clr>
            <a:srgbClr val="A4A3A4"/>
          </p15:clr>
        </p15:guide>
        <p15:guide id="2" pos="32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66"/>
    <a:srgbClr val="008000"/>
    <a:srgbClr val="FFCC00"/>
    <a:srgbClr val="FF3300"/>
    <a:srgbClr val="922BF9"/>
    <a:srgbClr val="CC3300"/>
    <a:srgbClr val="C30000"/>
    <a:srgbClr val="66FF99"/>
    <a:srgbClr val="4E1A1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964" autoAdjust="0"/>
    <p:restoredTop sz="70729" autoAdjust="0"/>
  </p:normalViewPr>
  <p:slideViewPr>
    <p:cSldViewPr snapToObjects="1">
      <p:cViewPr varScale="1">
        <p:scale>
          <a:sx n="76" d="100"/>
          <a:sy n="76" d="100"/>
        </p:scale>
        <p:origin x="1810" y="62"/>
      </p:cViewPr>
      <p:guideLst>
        <p:guide orient="horz" pos="1981"/>
        <p:guide pos="328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notesMaster" Target="notesMasters/notesMaster1.xml"/><Relationship Id="rId61"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92744-901D-45BF-A834-3BE54B0EEE09}" type="doc">
      <dgm:prSet loTypeId="urn:microsoft.com/office/officeart/2005/8/layout/gear1" loCatId="relationship" qsTypeId="urn:microsoft.com/office/officeart/2005/8/quickstyle/simple1" qsCatId="simple" csTypeId="urn:microsoft.com/office/officeart/2005/8/colors/accent1_2" csCatId="accent1" phldr="1"/>
      <dgm:spPr/>
    </dgm:pt>
    <dgm:pt modelId="{B0FFA68E-D603-43CD-AE26-E443F9548B75}">
      <dgm:prSet phldrT="[Text]"/>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dgm:spPr>
      <dgm:t>
        <a:bodyPr/>
        <a:lstStyle/>
        <a:p>
          <a:r>
            <a:rPr lang="fr-BE" dirty="0" smtClean="0"/>
            <a:t>msv1_0 (user/</a:t>
          </a:r>
          <a:r>
            <a:rPr lang="fr-BE" dirty="0" err="1" smtClean="0"/>
            <a:t>password</a:t>
          </a:r>
          <a:r>
            <a:rPr lang="fr-BE" dirty="0" smtClean="0"/>
            <a:t>)</a:t>
          </a:r>
          <a:endParaRPr lang="fr-BE" dirty="0"/>
        </a:p>
      </dgm:t>
    </dgm:pt>
    <dgm:pt modelId="{F806D27D-1BC5-4303-A516-3C8EC4C09A0A}" type="parTrans" cxnId="{85F89B0A-0DCF-44AD-AA28-F5646DB10F4A}">
      <dgm:prSet/>
      <dgm:spPr/>
      <dgm:t>
        <a:bodyPr/>
        <a:lstStyle/>
        <a:p>
          <a:endParaRPr lang="fr-BE"/>
        </a:p>
      </dgm:t>
    </dgm:pt>
    <dgm:pt modelId="{BD82D71F-3EAE-4C73-9200-A4EF3F5EE91B}" type="sibTrans" cxnId="{85F89B0A-0DCF-44AD-AA28-F5646DB10F4A}">
      <dgm:prSet/>
      <dgm:spPr/>
      <dgm:t>
        <a:bodyPr/>
        <a:lstStyle/>
        <a:p>
          <a:endParaRPr lang="fr-BE"/>
        </a:p>
      </dgm:t>
    </dgm:pt>
    <dgm:pt modelId="{0313293E-CE4E-48A5-8F1A-0D0184AD5C60}">
      <dgm:prSet phldrT="[Text]"/>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dgm:spPr>
      <dgm:t>
        <a:bodyPr/>
        <a:lstStyle/>
        <a:p>
          <a:r>
            <a:rPr lang="fr-BE" dirty="0" err="1" smtClean="0"/>
            <a:t>lookup</a:t>
          </a:r>
          <a:r>
            <a:rPr lang="fr-BE" dirty="0" smtClean="0"/>
            <a:t> in DC SAM</a:t>
          </a:r>
          <a:endParaRPr lang="fr-BE" dirty="0"/>
        </a:p>
      </dgm:t>
    </dgm:pt>
    <dgm:pt modelId="{E1025740-82C8-4058-90CC-04DDA1B6573C}" type="parTrans" cxnId="{8128E84A-6380-486F-A6FB-760AA3B72223}">
      <dgm:prSet/>
      <dgm:spPr/>
      <dgm:t>
        <a:bodyPr/>
        <a:lstStyle/>
        <a:p>
          <a:endParaRPr lang="fr-BE"/>
        </a:p>
      </dgm:t>
    </dgm:pt>
    <dgm:pt modelId="{3FA8EAAF-4263-49FF-97F3-ABADCC54756A}" type="sibTrans" cxnId="{8128E84A-6380-486F-A6FB-760AA3B72223}">
      <dgm:prSet/>
      <dgm:spPr/>
      <dgm:t>
        <a:bodyPr/>
        <a:lstStyle/>
        <a:p>
          <a:endParaRPr lang="fr-BE"/>
        </a:p>
      </dgm:t>
    </dgm:pt>
    <dgm:pt modelId="{1C345D32-3FF9-486A-9E67-B596C62A1817}">
      <dgm:prSet phldrT="[Text]"/>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dgm:spPr>
      <dgm:t>
        <a:bodyPr/>
        <a:lstStyle/>
        <a:p>
          <a:r>
            <a:rPr lang="fr-BE" dirty="0" smtClean="0"/>
            <a:t>If match</a:t>
          </a:r>
          <a:endParaRPr lang="fr-BE" dirty="0"/>
        </a:p>
      </dgm:t>
    </dgm:pt>
    <dgm:pt modelId="{7229429E-9BF4-4FEA-806D-91A8936F10CE}" type="parTrans" cxnId="{23BFED1D-0C81-4680-87DC-0055C8389D35}">
      <dgm:prSet/>
      <dgm:spPr/>
      <dgm:t>
        <a:bodyPr/>
        <a:lstStyle/>
        <a:p>
          <a:endParaRPr lang="fr-BE"/>
        </a:p>
      </dgm:t>
    </dgm:pt>
    <dgm:pt modelId="{24211BF1-9287-4943-A807-0A2C15887507}" type="sibTrans" cxnId="{23BFED1D-0C81-4680-87DC-0055C8389D35}">
      <dgm:prSet/>
      <dgm:spPr/>
      <dgm:t>
        <a:bodyPr/>
        <a:lstStyle/>
        <a:p>
          <a:endParaRPr lang="fr-BE"/>
        </a:p>
      </dgm:t>
    </dgm:pt>
    <dgm:pt modelId="{B74704B9-2489-4970-9819-23C829466E8A}" type="pres">
      <dgm:prSet presAssocID="{35292744-901D-45BF-A834-3BE54B0EEE09}" presName="composite" presStyleCnt="0">
        <dgm:presLayoutVars>
          <dgm:chMax val="3"/>
          <dgm:animLvl val="lvl"/>
          <dgm:resizeHandles val="exact"/>
        </dgm:presLayoutVars>
      </dgm:prSet>
      <dgm:spPr/>
    </dgm:pt>
    <dgm:pt modelId="{72316368-8436-4391-8C70-49C74D1AD300}" type="pres">
      <dgm:prSet presAssocID="{B0FFA68E-D603-43CD-AE26-E443F9548B75}" presName="gear1" presStyleLbl="node1" presStyleIdx="0" presStyleCnt="3">
        <dgm:presLayoutVars>
          <dgm:chMax val="1"/>
          <dgm:bulletEnabled val="1"/>
        </dgm:presLayoutVars>
      </dgm:prSet>
      <dgm:spPr/>
      <dgm:t>
        <a:bodyPr/>
        <a:lstStyle/>
        <a:p>
          <a:endParaRPr lang="fr-BE"/>
        </a:p>
      </dgm:t>
    </dgm:pt>
    <dgm:pt modelId="{AA3B70B3-F655-4C79-9123-3C8526E08D7B}" type="pres">
      <dgm:prSet presAssocID="{B0FFA68E-D603-43CD-AE26-E443F9548B75}" presName="gear1srcNode" presStyleLbl="node1" presStyleIdx="0" presStyleCnt="3"/>
      <dgm:spPr/>
      <dgm:t>
        <a:bodyPr/>
        <a:lstStyle/>
        <a:p>
          <a:endParaRPr lang="fr-BE"/>
        </a:p>
      </dgm:t>
    </dgm:pt>
    <dgm:pt modelId="{9E6A1286-C783-4CD9-958C-8A84E80F8B93}" type="pres">
      <dgm:prSet presAssocID="{B0FFA68E-D603-43CD-AE26-E443F9548B75}" presName="gear1dstNode" presStyleLbl="node1" presStyleIdx="0" presStyleCnt="3"/>
      <dgm:spPr/>
      <dgm:t>
        <a:bodyPr/>
        <a:lstStyle/>
        <a:p>
          <a:endParaRPr lang="fr-BE"/>
        </a:p>
      </dgm:t>
    </dgm:pt>
    <dgm:pt modelId="{5BB972F6-D585-40BB-AB51-93962E3AFFEF}" type="pres">
      <dgm:prSet presAssocID="{0313293E-CE4E-48A5-8F1A-0D0184AD5C60}" presName="gear2" presStyleLbl="node1" presStyleIdx="1" presStyleCnt="3">
        <dgm:presLayoutVars>
          <dgm:chMax val="1"/>
          <dgm:bulletEnabled val="1"/>
        </dgm:presLayoutVars>
      </dgm:prSet>
      <dgm:spPr/>
      <dgm:t>
        <a:bodyPr/>
        <a:lstStyle/>
        <a:p>
          <a:endParaRPr lang="fr-BE"/>
        </a:p>
      </dgm:t>
    </dgm:pt>
    <dgm:pt modelId="{F59CF82B-18FC-4843-8494-0F4D3108C4CE}" type="pres">
      <dgm:prSet presAssocID="{0313293E-CE4E-48A5-8F1A-0D0184AD5C60}" presName="gear2srcNode" presStyleLbl="node1" presStyleIdx="1" presStyleCnt="3"/>
      <dgm:spPr/>
      <dgm:t>
        <a:bodyPr/>
        <a:lstStyle/>
        <a:p>
          <a:endParaRPr lang="fr-BE"/>
        </a:p>
      </dgm:t>
    </dgm:pt>
    <dgm:pt modelId="{1C8BD018-4B09-49A7-8914-AE5E5104CB5D}" type="pres">
      <dgm:prSet presAssocID="{0313293E-CE4E-48A5-8F1A-0D0184AD5C60}" presName="gear2dstNode" presStyleLbl="node1" presStyleIdx="1" presStyleCnt="3"/>
      <dgm:spPr/>
      <dgm:t>
        <a:bodyPr/>
        <a:lstStyle/>
        <a:p>
          <a:endParaRPr lang="fr-BE"/>
        </a:p>
      </dgm:t>
    </dgm:pt>
    <dgm:pt modelId="{C5B90A92-A6EB-4ABC-AD20-082F883C2C54}" type="pres">
      <dgm:prSet presAssocID="{1C345D32-3FF9-486A-9E67-B596C62A1817}" presName="gear3" presStyleLbl="node1" presStyleIdx="2" presStyleCnt="3"/>
      <dgm:spPr/>
      <dgm:t>
        <a:bodyPr/>
        <a:lstStyle/>
        <a:p>
          <a:endParaRPr lang="fr-BE"/>
        </a:p>
      </dgm:t>
    </dgm:pt>
    <dgm:pt modelId="{D0A8C878-E185-4793-B7F9-BF95DAFB9381}" type="pres">
      <dgm:prSet presAssocID="{1C345D32-3FF9-486A-9E67-B596C62A1817}" presName="gear3tx" presStyleLbl="node1" presStyleIdx="2" presStyleCnt="3">
        <dgm:presLayoutVars>
          <dgm:chMax val="1"/>
          <dgm:bulletEnabled val="1"/>
        </dgm:presLayoutVars>
      </dgm:prSet>
      <dgm:spPr/>
      <dgm:t>
        <a:bodyPr/>
        <a:lstStyle/>
        <a:p>
          <a:endParaRPr lang="fr-BE"/>
        </a:p>
      </dgm:t>
    </dgm:pt>
    <dgm:pt modelId="{634432B7-1F92-4910-B24D-ADCC130950FC}" type="pres">
      <dgm:prSet presAssocID="{1C345D32-3FF9-486A-9E67-B596C62A1817}" presName="gear3srcNode" presStyleLbl="node1" presStyleIdx="2" presStyleCnt="3"/>
      <dgm:spPr/>
      <dgm:t>
        <a:bodyPr/>
        <a:lstStyle/>
        <a:p>
          <a:endParaRPr lang="fr-BE"/>
        </a:p>
      </dgm:t>
    </dgm:pt>
    <dgm:pt modelId="{439C29B3-A1BE-4AB5-AA87-3DB2B455CD9C}" type="pres">
      <dgm:prSet presAssocID="{1C345D32-3FF9-486A-9E67-B596C62A1817}" presName="gear3dstNode" presStyleLbl="node1" presStyleIdx="2" presStyleCnt="3"/>
      <dgm:spPr/>
      <dgm:t>
        <a:bodyPr/>
        <a:lstStyle/>
        <a:p>
          <a:endParaRPr lang="fr-BE"/>
        </a:p>
      </dgm:t>
    </dgm:pt>
    <dgm:pt modelId="{31B83B82-31E9-449A-9504-192261544651}" type="pres">
      <dgm:prSet presAssocID="{BD82D71F-3EAE-4C73-9200-A4EF3F5EE91B}" presName="connector1" presStyleLbl="sibTrans2D1" presStyleIdx="0" presStyleCnt="3"/>
      <dgm:spPr/>
      <dgm:t>
        <a:bodyPr/>
        <a:lstStyle/>
        <a:p>
          <a:endParaRPr lang="fr-BE"/>
        </a:p>
      </dgm:t>
    </dgm:pt>
    <dgm:pt modelId="{7E16F85D-7D5A-4986-973F-4FC697B1A0D9}" type="pres">
      <dgm:prSet presAssocID="{3FA8EAAF-4263-49FF-97F3-ABADCC54756A}" presName="connector2" presStyleLbl="sibTrans2D1" presStyleIdx="1" presStyleCnt="3"/>
      <dgm:spPr/>
      <dgm:t>
        <a:bodyPr/>
        <a:lstStyle/>
        <a:p>
          <a:endParaRPr lang="fr-BE"/>
        </a:p>
      </dgm:t>
    </dgm:pt>
    <dgm:pt modelId="{0212176A-F959-41A4-A615-1BD20A66C93A}" type="pres">
      <dgm:prSet presAssocID="{24211BF1-9287-4943-A807-0A2C15887507}" presName="connector3" presStyleLbl="sibTrans2D1" presStyleIdx="2" presStyleCnt="3"/>
      <dgm:spPr/>
      <dgm:t>
        <a:bodyPr/>
        <a:lstStyle/>
        <a:p>
          <a:endParaRPr lang="fr-BE"/>
        </a:p>
      </dgm:t>
    </dgm:pt>
  </dgm:ptLst>
  <dgm:cxnLst>
    <dgm:cxn modelId="{FA229E1F-A793-423C-9153-864EAC8B7373}" type="presOf" srcId="{0313293E-CE4E-48A5-8F1A-0D0184AD5C60}" destId="{F59CF82B-18FC-4843-8494-0F4D3108C4CE}" srcOrd="1" destOrd="0" presId="urn:microsoft.com/office/officeart/2005/8/layout/gear1"/>
    <dgm:cxn modelId="{5FA424DE-EC7F-432B-9A93-0EB72C7C5420}" type="presOf" srcId="{24211BF1-9287-4943-A807-0A2C15887507}" destId="{0212176A-F959-41A4-A615-1BD20A66C93A}" srcOrd="0" destOrd="0" presId="urn:microsoft.com/office/officeart/2005/8/layout/gear1"/>
    <dgm:cxn modelId="{C7790B67-6448-479D-841B-C929496FEE97}" type="presOf" srcId="{BD82D71F-3EAE-4C73-9200-A4EF3F5EE91B}" destId="{31B83B82-31E9-449A-9504-192261544651}" srcOrd="0" destOrd="0" presId="urn:microsoft.com/office/officeart/2005/8/layout/gear1"/>
    <dgm:cxn modelId="{D99EB913-79AF-40B3-A13A-3108422D4C3E}" type="presOf" srcId="{3FA8EAAF-4263-49FF-97F3-ABADCC54756A}" destId="{7E16F85D-7D5A-4986-973F-4FC697B1A0D9}" srcOrd="0" destOrd="0" presId="urn:microsoft.com/office/officeart/2005/8/layout/gear1"/>
    <dgm:cxn modelId="{793F6293-7747-4A73-9C2D-95352A2F42FC}" type="presOf" srcId="{B0FFA68E-D603-43CD-AE26-E443F9548B75}" destId="{AA3B70B3-F655-4C79-9123-3C8526E08D7B}" srcOrd="1" destOrd="0" presId="urn:microsoft.com/office/officeart/2005/8/layout/gear1"/>
    <dgm:cxn modelId="{85F89B0A-0DCF-44AD-AA28-F5646DB10F4A}" srcId="{35292744-901D-45BF-A834-3BE54B0EEE09}" destId="{B0FFA68E-D603-43CD-AE26-E443F9548B75}" srcOrd="0" destOrd="0" parTransId="{F806D27D-1BC5-4303-A516-3C8EC4C09A0A}" sibTransId="{BD82D71F-3EAE-4C73-9200-A4EF3F5EE91B}"/>
    <dgm:cxn modelId="{1461DC37-CD93-440F-ACB9-8C4BC30C371B}" type="presOf" srcId="{35292744-901D-45BF-A834-3BE54B0EEE09}" destId="{B74704B9-2489-4970-9819-23C829466E8A}" srcOrd="0" destOrd="0" presId="urn:microsoft.com/office/officeart/2005/8/layout/gear1"/>
    <dgm:cxn modelId="{042BCDA3-B191-4530-986B-EE54FF9985EB}" type="presOf" srcId="{0313293E-CE4E-48A5-8F1A-0D0184AD5C60}" destId="{1C8BD018-4B09-49A7-8914-AE5E5104CB5D}" srcOrd="2" destOrd="0" presId="urn:microsoft.com/office/officeart/2005/8/layout/gear1"/>
    <dgm:cxn modelId="{F301F228-C9AD-460E-8A4F-F9A4C9FF5506}" type="presOf" srcId="{1C345D32-3FF9-486A-9E67-B596C62A1817}" destId="{634432B7-1F92-4910-B24D-ADCC130950FC}" srcOrd="2" destOrd="0" presId="urn:microsoft.com/office/officeart/2005/8/layout/gear1"/>
    <dgm:cxn modelId="{7F2C17DF-FD0C-4203-BC01-1041452B1E47}" type="presOf" srcId="{1C345D32-3FF9-486A-9E67-B596C62A1817}" destId="{439C29B3-A1BE-4AB5-AA87-3DB2B455CD9C}" srcOrd="3" destOrd="0" presId="urn:microsoft.com/office/officeart/2005/8/layout/gear1"/>
    <dgm:cxn modelId="{F885905A-6FE9-4A74-A066-5A0DEEC12BE2}" type="presOf" srcId="{B0FFA68E-D603-43CD-AE26-E443F9548B75}" destId="{9E6A1286-C783-4CD9-958C-8A84E80F8B93}" srcOrd="2" destOrd="0" presId="urn:microsoft.com/office/officeart/2005/8/layout/gear1"/>
    <dgm:cxn modelId="{8128E84A-6380-486F-A6FB-760AA3B72223}" srcId="{35292744-901D-45BF-A834-3BE54B0EEE09}" destId="{0313293E-CE4E-48A5-8F1A-0D0184AD5C60}" srcOrd="1" destOrd="0" parTransId="{E1025740-82C8-4058-90CC-04DDA1B6573C}" sibTransId="{3FA8EAAF-4263-49FF-97F3-ABADCC54756A}"/>
    <dgm:cxn modelId="{CFA64BB5-5D22-479E-B617-8996E838948E}" type="presOf" srcId="{B0FFA68E-D603-43CD-AE26-E443F9548B75}" destId="{72316368-8436-4391-8C70-49C74D1AD300}" srcOrd="0" destOrd="0" presId="urn:microsoft.com/office/officeart/2005/8/layout/gear1"/>
    <dgm:cxn modelId="{E7690C41-AE71-4A0A-89F7-A23CFC7A2C78}" type="presOf" srcId="{1C345D32-3FF9-486A-9E67-B596C62A1817}" destId="{C5B90A92-A6EB-4ABC-AD20-082F883C2C54}" srcOrd="0" destOrd="0" presId="urn:microsoft.com/office/officeart/2005/8/layout/gear1"/>
    <dgm:cxn modelId="{B71BE95E-0EFC-4F13-897E-6A959ECA80AA}" type="presOf" srcId="{1C345D32-3FF9-486A-9E67-B596C62A1817}" destId="{D0A8C878-E185-4793-B7F9-BF95DAFB9381}" srcOrd="1" destOrd="0" presId="urn:microsoft.com/office/officeart/2005/8/layout/gear1"/>
    <dgm:cxn modelId="{23BFED1D-0C81-4680-87DC-0055C8389D35}" srcId="{35292744-901D-45BF-A834-3BE54B0EEE09}" destId="{1C345D32-3FF9-486A-9E67-B596C62A1817}" srcOrd="2" destOrd="0" parTransId="{7229429E-9BF4-4FEA-806D-91A8936F10CE}" sibTransId="{24211BF1-9287-4943-A807-0A2C15887507}"/>
    <dgm:cxn modelId="{3CE0935C-D8EA-4C42-A95C-2DD5752A9C31}" type="presOf" srcId="{0313293E-CE4E-48A5-8F1A-0D0184AD5C60}" destId="{5BB972F6-D585-40BB-AB51-93962E3AFFEF}" srcOrd="0" destOrd="0" presId="urn:microsoft.com/office/officeart/2005/8/layout/gear1"/>
    <dgm:cxn modelId="{E26D433C-5C9E-4E89-B2EF-D5D3A731B2E5}" type="presParOf" srcId="{B74704B9-2489-4970-9819-23C829466E8A}" destId="{72316368-8436-4391-8C70-49C74D1AD300}" srcOrd="0" destOrd="0" presId="urn:microsoft.com/office/officeart/2005/8/layout/gear1"/>
    <dgm:cxn modelId="{948289F0-19BF-448E-B5ED-892E2DA9CDF1}" type="presParOf" srcId="{B74704B9-2489-4970-9819-23C829466E8A}" destId="{AA3B70B3-F655-4C79-9123-3C8526E08D7B}" srcOrd="1" destOrd="0" presId="urn:microsoft.com/office/officeart/2005/8/layout/gear1"/>
    <dgm:cxn modelId="{006C86AF-C94D-458C-B7C9-A438234CEFA1}" type="presParOf" srcId="{B74704B9-2489-4970-9819-23C829466E8A}" destId="{9E6A1286-C783-4CD9-958C-8A84E80F8B93}" srcOrd="2" destOrd="0" presId="urn:microsoft.com/office/officeart/2005/8/layout/gear1"/>
    <dgm:cxn modelId="{C56D95AA-11B2-48C9-BF4B-0C9DCC83FCF3}" type="presParOf" srcId="{B74704B9-2489-4970-9819-23C829466E8A}" destId="{5BB972F6-D585-40BB-AB51-93962E3AFFEF}" srcOrd="3" destOrd="0" presId="urn:microsoft.com/office/officeart/2005/8/layout/gear1"/>
    <dgm:cxn modelId="{7EC20726-BDE5-461B-A9CA-0D8D9CCC2446}" type="presParOf" srcId="{B74704B9-2489-4970-9819-23C829466E8A}" destId="{F59CF82B-18FC-4843-8494-0F4D3108C4CE}" srcOrd="4" destOrd="0" presId="urn:microsoft.com/office/officeart/2005/8/layout/gear1"/>
    <dgm:cxn modelId="{25E12736-0738-4930-A1D0-D1357BC1F750}" type="presParOf" srcId="{B74704B9-2489-4970-9819-23C829466E8A}" destId="{1C8BD018-4B09-49A7-8914-AE5E5104CB5D}" srcOrd="5" destOrd="0" presId="urn:microsoft.com/office/officeart/2005/8/layout/gear1"/>
    <dgm:cxn modelId="{6333B880-87A1-41A2-A10A-E3E2AE9315F8}" type="presParOf" srcId="{B74704B9-2489-4970-9819-23C829466E8A}" destId="{C5B90A92-A6EB-4ABC-AD20-082F883C2C54}" srcOrd="6" destOrd="0" presId="urn:microsoft.com/office/officeart/2005/8/layout/gear1"/>
    <dgm:cxn modelId="{7C1FB4B2-8CC5-40B5-934E-DAFB577172B0}" type="presParOf" srcId="{B74704B9-2489-4970-9819-23C829466E8A}" destId="{D0A8C878-E185-4793-B7F9-BF95DAFB9381}" srcOrd="7" destOrd="0" presId="urn:microsoft.com/office/officeart/2005/8/layout/gear1"/>
    <dgm:cxn modelId="{3C8F6D6C-89B8-4EAA-B9C2-34C692163C36}" type="presParOf" srcId="{B74704B9-2489-4970-9819-23C829466E8A}" destId="{634432B7-1F92-4910-B24D-ADCC130950FC}" srcOrd="8" destOrd="0" presId="urn:microsoft.com/office/officeart/2005/8/layout/gear1"/>
    <dgm:cxn modelId="{EB267F14-CA01-48C4-986F-DD4F8934EBD3}" type="presParOf" srcId="{B74704B9-2489-4970-9819-23C829466E8A}" destId="{439C29B3-A1BE-4AB5-AA87-3DB2B455CD9C}" srcOrd="9" destOrd="0" presId="urn:microsoft.com/office/officeart/2005/8/layout/gear1"/>
    <dgm:cxn modelId="{5B7414CC-7C11-412F-B252-AE1FA033D51D}" type="presParOf" srcId="{B74704B9-2489-4970-9819-23C829466E8A}" destId="{31B83B82-31E9-449A-9504-192261544651}" srcOrd="10" destOrd="0" presId="urn:microsoft.com/office/officeart/2005/8/layout/gear1"/>
    <dgm:cxn modelId="{F65B955F-9F48-4A1C-A7E6-C0739D74B18D}" type="presParOf" srcId="{B74704B9-2489-4970-9819-23C829466E8A}" destId="{7E16F85D-7D5A-4986-973F-4FC697B1A0D9}" srcOrd="11" destOrd="0" presId="urn:microsoft.com/office/officeart/2005/8/layout/gear1"/>
    <dgm:cxn modelId="{6C7EB3C2-7178-4CEA-8BEB-B426581834E9}" type="presParOf" srcId="{B74704B9-2489-4970-9819-23C829466E8A}" destId="{0212176A-F959-41A4-A615-1BD20A66C93A}"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316368-8436-4391-8C70-49C74D1AD300}">
      <dsp:nvSpPr>
        <dsp:cNvPr id="0" name=""/>
        <dsp:cNvSpPr/>
      </dsp:nvSpPr>
      <dsp:spPr>
        <a:xfrm>
          <a:off x="1654963" y="775861"/>
          <a:ext cx="948274" cy="948274"/>
        </a:xfrm>
        <a:prstGeom prst="gear9">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lang="fr-BE" sz="600" kern="1200" dirty="0" smtClean="0"/>
            <a:t>msv1_0 (user/</a:t>
          </a:r>
          <a:r>
            <a:rPr lang="fr-BE" sz="600" kern="1200" dirty="0" err="1" smtClean="0"/>
            <a:t>password</a:t>
          </a:r>
          <a:r>
            <a:rPr lang="fr-BE" sz="600" kern="1200" dirty="0" smtClean="0"/>
            <a:t>)</a:t>
          </a:r>
          <a:endParaRPr lang="fr-BE" sz="600" kern="1200" dirty="0"/>
        </a:p>
      </dsp:txBody>
      <dsp:txXfrm>
        <a:off x="1845608" y="997990"/>
        <a:ext cx="566984" cy="487432"/>
      </dsp:txXfrm>
    </dsp:sp>
    <dsp:sp modelId="{5BB972F6-D585-40BB-AB51-93962E3AFFEF}">
      <dsp:nvSpPr>
        <dsp:cNvPr id="0" name=""/>
        <dsp:cNvSpPr/>
      </dsp:nvSpPr>
      <dsp:spPr>
        <a:xfrm>
          <a:off x="1103239" y="551723"/>
          <a:ext cx="689654" cy="689654"/>
        </a:xfrm>
        <a:prstGeom prst="gear6">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lang="fr-BE" sz="600" kern="1200" dirty="0" err="1" smtClean="0"/>
            <a:t>lookup</a:t>
          </a:r>
          <a:r>
            <a:rPr lang="fr-BE" sz="600" kern="1200" dirty="0" smtClean="0"/>
            <a:t> in DC SAM</a:t>
          </a:r>
          <a:endParaRPr lang="fr-BE" sz="600" kern="1200" dirty="0"/>
        </a:p>
      </dsp:txBody>
      <dsp:txXfrm>
        <a:off x="1276861" y="726395"/>
        <a:ext cx="342410" cy="340310"/>
      </dsp:txXfrm>
    </dsp:sp>
    <dsp:sp modelId="{C5B90A92-A6EB-4ABC-AD20-082F883C2C54}">
      <dsp:nvSpPr>
        <dsp:cNvPr id="0" name=""/>
        <dsp:cNvSpPr/>
      </dsp:nvSpPr>
      <dsp:spPr>
        <a:xfrm rot="20700000">
          <a:off x="1489516" y="75932"/>
          <a:ext cx="675720" cy="675720"/>
        </a:xfrm>
        <a:prstGeom prst="gear6">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266700">
            <a:lnSpc>
              <a:spcPct val="90000"/>
            </a:lnSpc>
            <a:spcBef>
              <a:spcPct val="0"/>
            </a:spcBef>
            <a:spcAft>
              <a:spcPct val="35000"/>
            </a:spcAft>
          </a:pPr>
          <a:r>
            <a:rPr lang="fr-BE" sz="600" kern="1200" dirty="0" smtClean="0"/>
            <a:t>If match</a:t>
          </a:r>
          <a:endParaRPr lang="fr-BE" sz="600" kern="1200" dirty="0"/>
        </a:p>
      </dsp:txBody>
      <dsp:txXfrm rot="-20700000">
        <a:off x="1637721" y="224137"/>
        <a:ext cx="379309" cy="379309"/>
      </dsp:txXfrm>
    </dsp:sp>
    <dsp:sp modelId="{31B83B82-31E9-449A-9504-192261544651}">
      <dsp:nvSpPr>
        <dsp:cNvPr id="0" name=""/>
        <dsp:cNvSpPr/>
      </dsp:nvSpPr>
      <dsp:spPr>
        <a:xfrm>
          <a:off x="1557827" y="645954"/>
          <a:ext cx="1213791" cy="1213791"/>
        </a:xfrm>
        <a:prstGeom prst="circularArrow">
          <a:avLst>
            <a:gd name="adj1" fmla="val 4687"/>
            <a:gd name="adj2" fmla="val 299029"/>
            <a:gd name="adj3" fmla="val 2396725"/>
            <a:gd name="adj4" fmla="val 16148023"/>
            <a:gd name="adj5" fmla="val 546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7E16F85D-7D5A-4986-973F-4FC697B1A0D9}">
      <dsp:nvSpPr>
        <dsp:cNvPr id="0" name=""/>
        <dsp:cNvSpPr/>
      </dsp:nvSpPr>
      <dsp:spPr>
        <a:xfrm>
          <a:off x="981103" y="409729"/>
          <a:ext cx="881895" cy="881895"/>
        </a:xfrm>
        <a:prstGeom prst="leftCircularArrow">
          <a:avLst>
            <a:gd name="adj1" fmla="val 6452"/>
            <a:gd name="adj2" fmla="val 429999"/>
            <a:gd name="adj3" fmla="val 10489124"/>
            <a:gd name="adj4" fmla="val 14837806"/>
            <a:gd name="adj5" fmla="val 7527"/>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212176A-F959-41A4-A615-1BD20A66C93A}">
      <dsp:nvSpPr>
        <dsp:cNvPr id="0" name=""/>
        <dsp:cNvSpPr/>
      </dsp:nvSpPr>
      <dsp:spPr>
        <a:xfrm>
          <a:off x="1333215" y="-61475"/>
          <a:ext cx="950861" cy="950861"/>
        </a:xfrm>
        <a:prstGeom prst="circularArrow">
          <a:avLst>
            <a:gd name="adj1" fmla="val 5984"/>
            <a:gd name="adj2" fmla="val 394124"/>
            <a:gd name="adj3" fmla="val 13313824"/>
            <a:gd name="adj4" fmla="val 10508221"/>
            <a:gd name="adj5" fmla="val 6981"/>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474950-D4D6-8241-AD61-3F0A8A8AC866}" type="datetimeFigureOut">
              <a:rPr lang="en-US" smtClean="0"/>
              <a:t>6/7/2016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8A791ED2-DEE9-3E41-9B20-5FEC4952C0BD}" type="slidenum">
              <a:rPr lang="en-US" smtClean="0"/>
              <a:t>‹#›</a:t>
            </a:fld>
            <a:endParaRPr lang="en-US"/>
          </a:p>
        </p:txBody>
      </p:sp>
    </p:spTree>
    <p:extLst>
      <p:ext uri="{BB962C8B-B14F-4D97-AF65-F5344CB8AC3E}">
        <p14:creationId xmlns:p14="http://schemas.microsoft.com/office/powerpoint/2010/main" val="304772533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12CD0E8-D248-4408-A5B6-C1C87E648847}" type="datetimeFigureOut">
              <a:rPr lang="fr-FR" smtClean="0"/>
              <a:t>07/06/2016</a:t>
            </a:fld>
            <a:endParaRPr lang="fr-FR"/>
          </a:p>
        </p:txBody>
      </p:sp>
      <p:sp>
        <p:nvSpPr>
          <p:cNvPr id="4" name="Slide Image Placeholder 3"/>
          <p:cNvSpPr>
            <a:spLocks noGrp="1" noRot="1" noChangeAspect="1"/>
          </p:cNvSpPr>
          <p:nvPr>
            <p:ph type="sldImg" idx="2"/>
          </p:nvPr>
        </p:nvSpPr>
        <p:spPr>
          <a:xfrm>
            <a:off x="960438" y="1143000"/>
            <a:ext cx="4937125"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7217DD-10E0-4995-9AF9-F88038410914}" type="slidenum">
              <a:rPr lang="fr-FR" smtClean="0"/>
              <a:t>‹#›</a:t>
            </a:fld>
            <a:endParaRPr lang="fr-FR"/>
          </a:p>
        </p:txBody>
      </p:sp>
    </p:spTree>
    <p:extLst>
      <p:ext uri="{BB962C8B-B14F-4D97-AF65-F5344CB8AC3E}">
        <p14:creationId xmlns:p14="http://schemas.microsoft.com/office/powerpoint/2010/main" val="3782233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msdn.microsoft.com/en-us/library/windows/desktop/ms721592(v=vs.85).aspx#_security_locally_unique_identifier_gly" TargetMode="External"/><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Thank you all for coming</a:t>
            </a:r>
          </a:p>
          <a:p>
            <a:r>
              <a:rPr lang="en-US" dirty="0" smtClean="0"/>
              <a:t>It is very much appreciated</a:t>
            </a:r>
          </a:p>
          <a:p>
            <a:endParaRPr lang="en-US" dirty="0" smtClean="0"/>
          </a:p>
          <a:p>
            <a:r>
              <a:rPr lang="en-US" dirty="0" smtClean="0"/>
              <a:t>It is Fun in Memory with PowerShell and a debugger</a:t>
            </a:r>
          </a:p>
          <a:p>
            <a:endParaRPr lang="en-US" dirty="0" smtClean="0"/>
          </a:p>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1</a:t>
            </a:fld>
            <a:endParaRPr lang="fr-FR"/>
          </a:p>
        </p:txBody>
      </p:sp>
    </p:spTree>
    <p:extLst>
      <p:ext uri="{BB962C8B-B14F-4D97-AF65-F5344CB8AC3E}">
        <p14:creationId xmlns:p14="http://schemas.microsoft.com/office/powerpoint/2010/main" val="1859448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Empirical</a:t>
            </a:r>
            <a:r>
              <a:rPr lang="fr-FR" baseline="0" dirty="0" smtClean="0"/>
              <a:t> </a:t>
            </a:r>
            <a:r>
              <a:rPr lang="fr-FR" baseline="0" dirty="0" err="1" smtClean="0"/>
              <a:t>approach</a:t>
            </a:r>
            <a:r>
              <a:rPr lang="fr-FR" baseline="0" dirty="0" smtClean="0"/>
              <a:t> to </a:t>
            </a:r>
            <a:r>
              <a:rPr lang="fr-FR" baseline="0" dirty="0" err="1" smtClean="0"/>
              <a:t>find</a:t>
            </a:r>
            <a:r>
              <a:rPr lang="fr-FR" baseline="0" dirty="0" smtClean="0"/>
              <a:t> </a:t>
            </a:r>
            <a:r>
              <a:rPr lang="fr-FR" baseline="0" dirty="0" err="1" smtClean="0"/>
              <a:t>that</a:t>
            </a:r>
            <a:r>
              <a:rPr lang="fr-FR" baseline="0" dirty="0" smtClean="0"/>
              <a:t> the </a:t>
            </a:r>
            <a:r>
              <a:rPr lang="fr-FR" baseline="0" dirty="0" err="1" smtClean="0"/>
              <a:t>red</a:t>
            </a:r>
            <a:r>
              <a:rPr lang="fr-FR" baseline="0" dirty="0" smtClean="0"/>
              <a:t> information </a:t>
            </a:r>
            <a:r>
              <a:rPr lang="fr-FR" baseline="0" dirty="0" err="1" smtClean="0"/>
              <a:t>is</a:t>
            </a:r>
            <a:r>
              <a:rPr lang="fr-FR" baseline="0" dirty="0" smtClean="0"/>
              <a:t> the size of the </a:t>
            </a:r>
            <a:r>
              <a:rPr lang="fr-FR" baseline="0" dirty="0" err="1" smtClean="0"/>
              <a:t>next</a:t>
            </a:r>
            <a:r>
              <a:rPr lang="fr-FR" baseline="0" dirty="0" smtClean="0"/>
              <a:t> block</a:t>
            </a:r>
          </a:p>
          <a:p>
            <a:endParaRPr lang="fr-FR" baseline="0" dirty="0" smtClean="0"/>
          </a:p>
          <a:p>
            <a:r>
              <a:rPr lang="fr-FR" baseline="0" dirty="0" smtClean="0"/>
              <a:t>Prononciation </a:t>
            </a:r>
            <a:r>
              <a:rPr lang="fr-FR" baseline="0" dirty="0" err="1" smtClean="0"/>
              <a:t>hexadecimal</a:t>
            </a:r>
            <a:endParaRPr lang="fr-FR" baseline="0" dirty="0" smtClean="0"/>
          </a:p>
          <a:p>
            <a:endParaRPr lang="fr-FR" baseline="0" dirty="0" smtClean="0"/>
          </a:p>
          <a:p>
            <a:r>
              <a:rPr lang="fr-FR" baseline="0" dirty="0" smtClean="0"/>
              <a:t>Format se dit </a:t>
            </a:r>
            <a:r>
              <a:rPr lang="fr-FR" baseline="0" dirty="0" err="1" smtClean="0"/>
              <a:t>formatE</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28</a:t>
            </a:fld>
            <a:endParaRPr lang="fr-FR"/>
          </a:p>
        </p:txBody>
      </p:sp>
    </p:spTree>
    <p:extLst>
      <p:ext uri="{BB962C8B-B14F-4D97-AF65-F5344CB8AC3E}">
        <p14:creationId xmlns:p14="http://schemas.microsoft.com/office/powerpoint/2010/main" val="295382755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Be</a:t>
            </a:r>
            <a:r>
              <a:rPr lang="fr-FR" baseline="0" dirty="0" smtClean="0"/>
              <a:t> </a:t>
            </a:r>
            <a:r>
              <a:rPr lang="fr-FR" baseline="0" dirty="0" err="1" smtClean="0"/>
              <a:t>very</a:t>
            </a:r>
            <a:r>
              <a:rPr lang="fr-FR" baseline="0" dirty="0" smtClean="0"/>
              <a:t> </a:t>
            </a:r>
            <a:r>
              <a:rPr lang="fr-FR" baseline="0" dirty="0" err="1" smtClean="0"/>
              <a:t>carefull</a:t>
            </a:r>
            <a:r>
              <a:rPr lang="fr-FR" baseline="0" dirty="0" smtClean="0"/>
              <a:t>, </a:t>
            </a:r>
            <a:r>
              <a:rPr lang="fr-FR" baseline="0" dirty="0" err="1" smtClean="0"/>
              <a:t>be</a:t>
            </a:r>
            <a:r>
              <a:rPr lang="fr-FR" baseline="0" dirty="0" smtClean="0"/>
              <a:t> focus </a:t>
            </a:r>
            <a:r>
              <a:rPr lang="fr-FR" baseline="0" dirty="0" err="1" smtClean="0"/>
              <a:t>because</a:t>
            </a:r>
            <a:r>
              <a:rPr lang="fr-FR" baseline="0" dirty="0" smtClean="0"/>
              <a:t> </a:t>
            </a:r>
            <a:r>
              <a:rPr lang="fr-FR" baseline="0" dirty="0" err="1" smtClean="0"/>
              <a:t>it</a:t>
            </a:r>
            <a:r>
              <a:rPr lang="fr-FR" baseline="0" dirty="0" smtClean="0"/>
              <a:t> </a:t>
            </a:r>
            <a:r>
              <a:rPr lang="fr-FR" baseline="0" dirty="0" err="1" smtClean="0"/>
              <a:t>will</a:t>
            </a:r>
            <a:r>
              <a:rPr lang="fr-FR" baseline="0" dirty="0" smtClean="0"/>
              <a:t> </a:t>
            </a:r>
            <a:r>
              <a:rPr lang="fr-FR" baseline="0" dirty="0" err="1" smtClean="0"/>
              <a:t>be</a:t>
            </a:r>
            <a:r>
              <a:rPr lang="fr-FR" baseline="0" dirty="0" smtClean="0"/>
              <a:t> </a:t>
            </a:r>
            <a:r>
              <a:rPr lang="fr-FR" baseline="0" dirty="0" err="1" smtClean="0"/>
              <a:t>very</a:t>
            </a:r>
            <a:r>
              <a:rPr lang="fr-FR" baseline="0" dirty="0" smtClean="0"/>
              <a:t> long and </a:t>
            </a:r>
            <a:r>
              <a:rPr lang="fr-FR" baseline="0" dirty="0" err="1" smtClean="0"/>
              <a:t>difficult</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29</a:t>
            </a:fld>
            <a:endParaRPr lang="fr-FR"/>
          </a:p>
        </p:txBody>
      </p:sp>
    </p:spTree>
    <p:extLst>
      <p:ext uri="{BB962C8B-B14F-4D97-AF65-F5344CB8AC3E}">
        <p14:creationId xmlns:p14="http://schemas.microsoft.com/office/powerpoint/2010/main" val="2391489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Nothing </a:t>
            </a:r>
            <a:r>
              <a:rPr lang="fr-FR" dirty="0" err="1" smtClean="0"/>
              <a:t>suspicious</a:t>
            </a:r>
            <a:r>
              <a:rPr lang="fr-FR" baseline="0" dirty="0" smtClean="0"/>
              <a:t> </a:t>
            </a:r>
            <a:r>
              <a:rPr lang="fr-FR" baseline="0" dirty="0" err="1" smtClean="0"/>
              <a:t>because</a:t>
            </a:r>
            <a:r>
              <a:rPr lang="fr-FR" baseline="0" dirty="0" smtClean="0"/>
              <a:t> </a:t>
            </a:r>
            <a:r>
              <a:rPr lang="fr-FR" baseline="0" dirty="0" err="1" smtClean="0"/>
              <a:t>it</a:t>
            </a:r>
            <a:r>
              <a:rPr lang="fr-FR" baseline="0" dirty="0" smtClean="0"/>
              <a:t> uses </a:t>
            </a:r>
            <a:r>
              <a:rPr lang="fr-FR" baseline="0" dirty="0" err="1" smtClean="0"/>
              <a:t>only</a:t>
            </a:r>
            <a:r>
              <a:rPr lang="fr-FR" baseline="0" dirty="0" smtClean="0"/>
              <a:t> Microsoft </a:t>
            </a:r>
            <a:r>
              <a:rPr lang="fr-FR" baseline="0" dirty="0" err="1" smtClean="0"/>
              <a:t>tools</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30</a:t>
            </a:fld>
            <a:endParaRPr lang="fr-FR"/>
          </a:p>
        </p:txBody>
      </p:sp>
    </p:spTree>
    <p:extLst>
      <p:ext uri="{BB962C8B-B14F-4D97-AF65-F5344CB8AC3E}">
        <p14:creationId xmlns:p14="http://schemas.microsoft.com/office/powerpoint/2010/main" val="31820643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Prior to this hotfix there were a number of locations where tools such as </a:t>
            </a:r>
            <a:r>
              <a:rPr lang="en-US" sz="1200" b="0" i="0" kern="1200" dirty="0" err="1" smtClean="0">
                <a:solidFill>
                  <a:schemeClr val="tx1"/>
                </a:solidFill>
                <a:effectLst/>
                <a:latin typeface="+mn-lt"/>
                <a:ea typeface="+mn-ea"/>
                <a:cs typeface="+mn-cs"/>
              </a:rPr>
              <a:t>mimikatz</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wce</a:t>
            </a:r>
            <a:r>
              <a:rPr lang="en-US" sz="1200" b="0" i="0" kern="1200" dirty="0" smtClean="0">
                <a:solidFill>
                  <a:schemeClr val="tx1"/>
                </a:solidFill>
                <a:effectLst/>
                <a:latin typeface="+mn-lt"/>
                <a:ea typeface="+mn-ea"/>
                <a:cs typeface="+mn-cs"/>
              </a:rPr>
              <a:t> would dump clear text credentials from LSA memory on a system.  With this hotfix applied “most” of those locations were fixed however due to possible issues with backwards compatibility and the desire to not break our customers environments the </a:t>
            </a:r>
            <a:r>
              <a:rPr lang="en-US" sz="1200" b="0" i="0" kern="1200" dirty="0" err="1" smtClean="0">
                <a:solidFill>
                  <a:schemeClr val="tx1"/>
                </a:solidFill>
                <a:effectLst/>
                <a:latin typeface="+mn-lt"/>
                <a:ea typeface="+mn-ea"/>
                <a:cs typeface="+mn-cs"/>
              </a:rPr>
              <a:t>Wdigest</a:t>
            </a:r>
            <a:r>
              <a:rPr lang="en-US" sz="1200" b="0" i="0" kern="1200" dirty="0" smtClean="0">
                <a:solidFill>
                  <a:schemeClr val="tx1"/>
                </a:solidFill>
                <a:effectLst/>
                <a:latin typeface="+mn-lt"/>
                <a:ea typeface="+mn-ea"/>
                <a:cs typeface="+mn-cs"/>
              </a:rPr>
              <a:t> SSP was left enabled.  Unfortunately due to the way this authentication provider works it requires that the clear text credentials be stored in order for it to perform SSO authentication to </a:t>
            </a:r>
            <a:r>
              <a:rPr lang="en-US" sz="1200" b="0" i="0" kern="1200" dirty="0" err="1" smtClean="0">
                <a:solidFill>
                  <a:schemeClr val="tx1"/>
                </a:solidFill>
                <a:effectLst/>
                <a:latin typeface="+mn-lt"/>
                <a:ea typeface="+mn-ea"/>
                <a:cs typeface="+mn-cs"/>
              </a:rPr>
              <a:t>Wdigest</a:t>
            </a:r>
            <a:r>
              <a:rPr lang="en-US" sz="1200" b="0" i="0" kern="1200" dirty="0" smtClean="0">
                <a:solidFill>
                  <a:schemeClr val="tx1"/>
                </a:solidFill>
                <a:effectLst/>
                <a:latin typeface="+mn-lt"/>
                <a:ea typeface="+mn-ea"/>
                <a:cs typeface="+mn-cs"/>
              </a:rPr>
              <a:t> resources.  In general </a:t>
            </a:r>
            <a:r>
              <a:rPr lang="en-US" sz="1200" b="0" i="0" kern="1200" dirty="0" err="1" smtClean="0">
                <a:solidFill>
                  <a:schemeClr val="tx1"/>
                </a:solidFill>
                <a:effectLst/>
                <a:latin typeface="+mn-lt"/>
                <a:ea typeface="+mn-ea"/>
                <a:cs typeface="+mn-cs"/>
              </a:rPr>
              <a:t>Wdigest</a:t>
            </a:r>
            <a:r>
              <a:rPr lang="en-US" sz="1200" b="0" i="0" kern="1200" dirty="0" smtClean="0">
                <a:solidFill>
                  <a:schemeClr val="tx1"/>
                </a:solidFill>
                <a:effectLst/>
                <a:latin typeface="+mn-lt"/>
                <a:ea typeface="+mn-ea"/>
                <a:cs typeface="+mn-cs"/>
              </a:rPr>
              <a:t> is typically used for IIS servers with it enabled.</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HKEY_LOCAL_MACHINE\SYSTEM\</a:t>
            </a:r>
            <a:r>
              <a:rPr lang="en-US" sz="1200" b="0" i="0" kern="1200" dirty="0" err="1" smtClean="0">
                <a:solidFill>
                  <a:schemeClr val="tx1"/>
                </a:solidFill>
                <a:effectLst/>
                <a:latin typeface="+mn-lt"/>
                <a:ea typeface="+mn-ea"/>
                <a:cs typeface="+mn-cs"/>
              </a:rPr>
              <a:t>CurrentControlSet</a:t>
            </a:r>
            <a:r>
              <a:rPr lang="en-US" sz="1200" b="0" i="0" kern="1200" dirty="0" smtClean="0">
                <a:solidFill>
                  <a:schemeClr val="tx1"/>
                </a:solidFill>
                <a:effectLst/>
                <a:latin typeface="+mn-lt"/>
                <a:ea typeface="+mn-ea"/>
                <a:cs typeface="+mn-cs"/>
              </a:rPr>
              <a:t>\Control\</a:t>
            </a:r>
            <a:r>
              <a:rPr lang="en-US" sz="1200" b="0" i="0" kern="1200" dirty="0" err="1" smtClean="0">
                <a:solidFill>
                  <a:schemeClr val="tx1"/>
                </a:solidFill>
                <a:effectLst/>
                <a:latin typeface="+mn-lt"/>
                <a:ea typeface="+mn-ea"/>
                <a:cs typeface="+mn-cs"/>
              </a:rPr>
              <a:t>SecurityProviders</a:t>
            </a:r>
            <a:r>
              <a:rPr lang="en-US" sz="1200" b="0" i="0" kern="1200" dirty="0" smtClean="0">
                <a:solidFill>
                  <a:schemeClr val="tx1"/>
                </a:solidFill>
                <a:effectLst/>
                <a:latin typeface="+mn-lt"/>
                <a:ea typeface="+mn-ea"/>
                <a:cs typeface="+mn-cs"/>
              </a:rPr>
              <a:t>\</a:t>
            </a:r>
            <a:r>
              <a:rPr lang="en-US" sz="1200" b="0" i="0" kern="1200" dirty="0" err="1" smtClean="0">
                <a:solidFill>
                  <a:schemeClr val="tx1"/>
                </a:solidFill>
                <a:effectLst/>
                <a:latin typeface="+mn-lt"/>
                <a:ea typeface="+mn-ea"/>
                <a:cs typeface="+mn-cs"/>
              </a:rPr>
              <a:t>WDigest</a:t>
            </a:r>
            <a:r>
              <a:rPr lang="en-US" sz="1200" b="0" i="0" kern="1200" dirty="0" smtClean="0">
                <a:solidFill>
                  <a:schemeClr val="tx1"/>
                </a:solidFill>
                <a:effectLst/>
                <a:latin typeface="+mn-lt"/>
                <a:ea typeface="+mn-ea"/>
                <a:cs typeface="+mn-cs"/>
              </a:rPr>
              <a:t> “</a:t>
            </a:r>
            <a:r>
              <a:rPr lang="en-US" sz="1200" b="0" i="0" kern="1200" dirty="0" err="1" smtClean="0">
                <a:solidFill>
                  <a:schemeClr val="tx1"/>
                </a:solidFill>
                <a:effectLst/>
                <a:latin typeface="+mn-lt"/>
                <a:ea typeface="+mn-ea"/>
                <a:cs typeface="+mn-cs"/>
              </a:rPr>
              <a:t>UseLogonCredential</a:t>
            </a:r>
            <a:r>
              <a:rPr lang="en-US" sz="1200" b="0" i="0" kern="1200" smtClean="0">
                <a:solidFill>
                  <a:schemeClr val="tx1"/>
                </a:solidFill>
                <a:effectLst/>
                <a:latin typeface="+mn-lt"/>
                <a:ea typeface="+mn-ea"/>
                <a:cs typeface="+mn-cs"/>
              </a:rPr>
              <a:t>”</a:t>
            </a:r>
            <a:endParaRPr lang="en-US" smtClean="0"/>
          </a:p>
          <a:p>
            <a:endParaRPr lang="fr-FR"/>
          </a:p>
        </p:txBody>
      </p:sp>
      <p:sp>
        <p:nvSpPr>
          <p:cNvPr id="4" name="Slide Number Placeholder 3"/>
          <p:cNvSpPr>
            <a:spLocks noGrp="1"/>
          </p:cNvSpPr>
          <p:nvPr>
            <p:ph type="sldNum" sz="quarter" idx="10"/>
          </p:nvPr>
        </p:nvSpPr>
        <p:spPr/>
        <p:txBody>
          <a:bodyPr/>
          <a:lstStyle/>
          <a:p>
            <a:fld id="{AD7217DD-10E0-4995-9AF9-F88038410914}" type="slidenum">
              <a:rPr lang="fr-FR" smtClean="0"/>
              <a:t>32</a:t>
            </a:fld>
            <a:endParaRPr lang="fr-FR"/>
          </a:p>
        </p:txBody>
      </p:sp>
    </p:spTree>
    <p:extLst>
      <p:ext uri="{BB962C8B-B14F-4D97-AF65-F5344CB8AC3E}">
        <p14:creationId xmlns:p14="http://schemas.microsoft.com/office/powerpoint/2010/main" val="42160659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MORE EASILY</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43</a:t>
            </a:fld>
            <a:endParaRPr lang="fr-FR"/>
          </a:p>
        </p:txBody>
      </p:sp>
    </p:spTree>
    <p:extLst>
      <p:ext uri="{BB962C8B-B14F-4D97-AF65-F5344CB8AC3E}">
        <p14:creationId xmlns:p14="http://schemas.microsoft.com/office/powerpoint/2010/main" val="12742022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a:t>
            </a:r>
            <a:r>
              <a:rPr lang="en-US" dirty="0" err="1" smtClean="0"/>
              <a:t>Secure.Vigilant.Resilient</a:t>
            </a:r>
            <a:r>
              <a:rPr lang="en-US" dirty="0" smtClean="0"/>
              <a:t>. cyber risk program is not just about spending money differently – it’s a fundamentally different approach.</a:t>
            </a:r>
          </a:p>
          <a:p>
            <a:endParaRPr lang="en-US" dirty="0" smtClean="0"/>
          </a:p>
          <a:p>
            <a:r>
              <a:rPr lang="en-US" sz="1200" b="1" i="0" kern="1200" dirty="0" smtClean="0">
                <a:solidFill>
                  <a:schemeClr val="tx1"/>
                </a:solidFill>
                <a:effectLst/>
                <a:latin typeface="+mn-lt"/>
                <a:ea typeface="+mn-ea"/>
                <a:cs typeface="+mn-cs"/>
              </a:rPr>
              <a:t>Step 1</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Focus on what matters: your crown jewels and relationships –</a:t>
            </a:r>
            <a:r>
              <a:rPr lang="en-US" sz="1200" b="0" i="0" kern="1200" dirty="0" smtClean="0">
                <a:solidFill>
                  <a:schemeClr val="tx1"/>
                </a:solidFill>
                <a:effectLst/>
                <a:latin typeface="+mn-lt"/>
                <a:ea typeface="+mn-ea"/>
                <a:cs typeface="+mn-cs"/>
              </a:rPr>
              <a:t> Understand critical assets and interactions.</a:t>
            </a:r>
          </a:p>
          <a:p>
            <a:r>
              <a:rPr lang="en-US" sz="1200" b="1" i="0" kern="1200" dirty="0" smtClean="0">
                <a:solidFill>
                  <a:schemeClr val="tx1"/>
                </a:solidFill>
                <a:effectLst/>
                <a:latin typeface="+mn-lt"/>
                <a:ea typeface="+mn-ea"/>
                <a:cs typeface="+mn-cs"/>
              </a:rPr>
              <a:t>Step 2</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Proactively assess your cyber risk –</a:t>
            </a:r>
            <a:r>
              <a:rPr lang="en-US" sz="1200" b="0" i="0" kern="1200" dirty="0" smtClean="0">
                <a:solidFill>
                  <a:schemeClr val="tx1"/>
                </a:solidFill>
                <a:effectLst/>
                <a:latin typeface="+mn-lt"/>
                <a:ea typeface="+mn-ea"/>
                <a:cs typeface="+mn-cs"/>
              </a:rPr>
              <a:t> Know what to look for and how to detect threats – whether conventional or emerging.</a:t>
            </a:r>
          </a:p>
          <a:p>
            <a:r>
              <a:rPr lang="en-US" sz="1200" b="1" i="0" kern="1200" dirty="0" smtClean="0">
                <a:solidFill>
                  <a:schemeClr val="tx1"/>
                </a:solidFill>
                <a:effectLst/>
                <a:latin typeface="+mn-lt"/>
                <a:ea typeface="+mn-ea"/>
                <a:cs typeface="+mn-cs"/>
              </a:rPr>
              <a:t>Step 3</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Focus on awareness to build a multilayered defense –</a:t>
            </a:r>
            <a:r>
              <a:rPr lang="en-US" sz="1200" b="0" i="0" kern="1200" dirty="0" smtClean="0">
                <a:solidFill>
                  <a:schemeClr val="tx1"/>
                </a:solidFill>
                <a:effectLst/>
                <a:latin typeface="+mn-lt"/>
                <a:ea typeface="+mn-ea"/>
                <a:cs typeface="+mn-cs"/>
              </a:rPr>
              <a:t> Develop a cyber program that addresses a combination of defenses for your organization, employees, customer and partners.</a:t>
            </a:r>
          </a:p>
          <a:p>
            <a:r>
              <a:rPr lang="en-US" sz="1200" b="1" i="0" kern="1200" dirty="0" smtClean="0">
                <a:solidFill>
                  <a:schemeClr val="tx1"/>
                </a:solidFill>
                <a:effectLst/>
                <a:latin typeface="+mn-lt"/>
                <a:ea typeface="+mn-ea"/>
                <a:cs typeface="+mn-cs"/>
              </a:rPr>
              <a:t>Step 4</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Fortify your organization –</a:t>
            </a:r>
            <a:r>
              <a:rPr lang="en-US" sz="1200" b="0" i="0" kern="1200" dirty="0" smtClean="0">
                <a:solidFill>
                  <a:schemeClr val="tx1"/>
                </a:solidFill>
                <a:effectLst/>
                <a:latin typeface="+mn-lt"/>
                <a:ea typeface="+mn-ea"/>
                <a:cs typeface="+mn-cs"/>
              </a:rPr>
              <a:t> Have a plan to patch holes, manage patches, develop software securely and address physical security.</a:t>
            </a:r>
          </a:p>
          <a:p>
            <a:r>
              <a:rPr lang="en-US" sz="1200" b="1" i="0" kern="1200" dirty="0" smtClean="0">
                <a:solidFill>
                  <a:schemeClr val="tx1"/>
                </a:solidFill>
                <a:effectLst/>
                <a:latin typeface="+mn-lt"/>
                <a:ea typeface="+mn-ea"/>
                <a:cs typeface="+mn-cs"/>
              </a:rPr>
              <a:t>Step 5</a:t>
            </a:r>
            <a:r>
              <a:rPr lang="en-US" sz="1200" b="0" i="0" kern="1200" dirty="0" smtClean="0">
                <a:solidFill>
                  <a:schemeClr val="tx1"/>
                </a:solidFill>
                <a:effectLst/>
                <a:latin typeface="+mn-lt"/>
                <a:ea typeface="+mn-ea"/>
                <a:cs typeface="+mn-cs"/>
              </a:rPr>
              <a:t/>
            </a:r>
            <a:br>
              <a:rPr lang="en-US" sz="1200" b="0" i="0" kern="1200" dirty="0" smtClean="0">
                <a:solidFill>
                  <a:schemeClr val="tx1"/>
                </a:solidFill>
                <a:effectLst/>
                <a:latin typeface="+mn-lt"/>
                <a:ea typeface="+mn-ea"/>
                <a:cs typeface="+mn-cs"/>
              </a:rPr>
            </a:br>
            <a:r>
              <a:rPr lang="en-US" sz="1200" b="1" i="0" kern="1200" dirty="0" smtClean="0">
                <a:solidFill>
                  <a:schemeClr val="tx1"/>
                </a:solidFill>
                <a:effectLst/>
                <a:latin typeface="+mn-lt"/>
                <a:ea typeface="+mn-ea"/>
                <a:cs typeface="+mn-cs"/>
              </a:rPr>
              <a:t>Prepare for the inevitable –</a:t>
            </a:r>
            <a:r>
              <a:rPr lang="en-US" sz="1200" b="0" i="0" kern="1200" dirty="0" smtClean="0">
                <a:solidFill>
                  <a:schemeClr val="tx1"/>
                </a:solidFill>
                <a:effectLst/>
                <a:latin typeface="+mn-lt"/>
                <a:ea typeface="+mn-ea"/>
                <a:cs typeface="+mn-cs"/>
              </a:rPr>
              <a:t> Focus on incident management and simulation to “test your gates” and your response.</a:t>
            </a:r>
          </a:p>
          <a:p>
            <a:r>
              <a:rPr lang="en-US" sz="1200" b="0" i="0" kern="1200" dirty="0" smtClean="0">
                <a:solidFill>
                  <a:schemeClr val="tx1"/>
                </a:solidFill>
                <a:effectLst/>
                <a:latin typeface="+mn-lt"/>
                <a:ea typeface="+mn-ea"/>
                <a:cs typeface="+mn-cs"/>
              </a:rPr>
              <a:t>Experiencing a cyberattack is not a matter of </a:t>
            </a:r>
            <a:r>
              <a:rPr lang="en-US" sz="1200" b="0" i="1" kern="1200" dirty="0" smtClean="0">
                <a:solidFill>
                  <a:schemeClr val="tx1"/>
                </a:solidFill>
                <a:effectLst/>
                <a:latin typeface="+mn-lt"/>
                <a:ea typeface="+mn-ea"/>
                <a:cs typeface="+mn-cs"/>
              </a:rPr>
              <a:t>if</a:t>
            </a:r>
            <a:r>
              <a:rPr lang="en-US" sz="1200" b="0" i="0" kern="1200" dirty="0" smtClean="0">
                <a:solidFill>
                  <a:schemeClr val="tx1"/>
                </a:solidFill>
                <a:effectLst/>
                <a:latin typeface="+mn-lt"/>
                <a:ea typeface="+mn-ea"/>
                <a:cs typeface="+mn-cs"/>
              </a:rPr>
              <a:t> for your organization. It’s a matter of </a:t>
            </a:r>
            <a:r>
              <a:rPr lang="en-US" sz="1200" b="0" i="1" kern="1200" dirty="0" smtClean="0">
                <a:solidFill>
                  <a:schemeClr val="tx1"/>
                </a:solidFill>
                <a:effectLst/>
                <a:latin typeface="+mn-lt"/>
                <a:ea typeface="+mn-ea"/>
                <a:cs typeface="+mn-cs"/>
              </a:rPr>
              <a:t>when</a:t>
            </a:r>
            <a:r>
              <a:rPr lang="en-US" sz="1200" b="0" i="0" kern="1200" dirty="0" smtClean="0">
                <a:solidFill>
                  <a:schemeClr val="tx1"/>
                </a:solidFill>
                <a:effectLst/>
                <a:latin typeface="+mn-lt"/>
                <a:ea typeface="+mn-ea"/>
                <a:cs typeface="+mn-cs"/>
              </a:rPr>
              <a:t>. And the time to prepare is</a:t>
            </a:r>
            <a:r>
              <a:rPr lang="en-US" sz="1200" b="0" i="1" kern="1200" dirty="0" smtClean="0">
                <a:solidFill>
                  <a:schemeClr val="tx1"/>
                </a:solidFill>
                <a:effectLst/>
                <a:latin typeface="+mn-lt"/>
                <a:ea typeface="+mn-ea"/>
                <a:cs typeface="+mn-cs"/>
              </a:rPr>
              <a:t> now</a:t>
            </a:r>
            <a:r>
              <a:rPr lang="en-US" sz="1200" b="0" i="0" kern="1200" dirty="0" smtClean="0">
                <a:solidFill>
                  <a:schemeClr val="tx1"/>
                </a:solidFill>
                <a:effectLst/>
                <a:latin typeface="+mn-lt"/>
                <a:ea typeface="+mn-ea"/>
                <a:cs typeface="+mn-cs"/>
              </a:rPr>
              <a:t>.</a:t>
            </a:r>
          </a:p>
          <a:p>
            <a:endParaRPr lang="en-US" dirty="0" smtClean="0"/>
          </a:p>
          <a:p>
            <a:endParaRPr lang="en-US" dirty="0" smtClean="0"/>
          </a:p>
          <a:p>
            <a:endParaRPr lang="en-US" dirty="0" smtClean="0"/>
          </a:p>
          <a:p>
            <a:r>
              <a:rPr lang="en-US" dirty="0" smtClean="0"/>
              <a:t>Secure : You can’t secure everything equally. Being secure means focusing protection around the risk-sensitive assets at the heart of your organization’s mission. </a:t>
            </a:r>
          </a:p>
          <a:p>
            <a:r>
              <a:rPr lang="en-US" dirty="0" smtClean="0"/>
              <a:t>If you’ve historically underinvested in security, this should be remedied, but improving security is not always about spending more money — and it’s also not just about buying the latest security tools. Many organizations can do significantly better by instilling better discipline in some basic areas.</a:t>
            </a:r>
          </a:p>
          <a:p>
            <a:r>
              <a:rPr lang="en-US" dirty="0" smtClean="0"/>
              <a:t>One is data tracking and classification. Many organizations </a:t>
            </a:r>
          </a:p>
          <a:p>
            <a:r>
              <a:rPr lang="en-US" dirty="0" smtClean="0"/>
              <a:t>KNOW YOUR CROWN JEWELS</a:t>
            </a:r>
          </a:p>
          <a:p>
            <a:endParaRPr lang="en-US" dirty="0" smtClean="0"/>
          </a:p>
          <a:p>
            <a:r>
              <a:rPr lang="en-US" dirty="0" smtClean="0"/>
              <a:t>Your efforts to be vigilant start with a solid picture of what you need to defend against. </a:t>
            </a:r>
          </a:p>
          <a:p>
            <a:r>
              <a:rPr lang="en-US" dirty="0" smtClean="0"/>
              <a:t>Knowing the landscape within your industry is an important starting point that needs to be supplemented by an understanding of your organization’s specific business risks. This is a business challenge, not just a technical one. Executives need enough understanding of the threat landscape to provide cyber risk guidance. It is then the job of your technical teams to translate this into effective operational capabilities. And these capabilities must be continually adapted. </a:t>
            </a:r>
          </a:p>
          <a:p>
            <a:endParaRPr lang="en-US" dirty="0" smtClean="0"/>
          </a:p>
          <a:p>
            <a:r>
              <a:rPr lang="en-US" dirty="0" smtClean="0"/>
              <a:t>That said, </a:t>
            </a:r>
            <a:r>
              <a:rPr lang="en-US" dirty="0" err="1" smtClean="0"/>
              <a:t>Secure.Vigilant.Resilient</a:t>
            </a:r>
            <a:r>
              <a:rPr lang="en-US" dirty="0" smtClean="0"/>
              <a:t>. programs have some common characteristics: • They are executive-led. Executive leaders must set the stage by defining cyber risk management priorities, risk appetite, and mechanisms of accountability. Sponsorship at the top is essential in rallying diverse groups and departments to collaborate in new ways. • They involve everyone. Although specific roles need to be well-defined, the program is not the sole responsibility of a single part of the organization; it requires broad horizontal and vertical participation, and behavioral change throughout the enterprise. • They’re programs, not projects. Although it usually requires a series of projects to get off the ground, </a:t>
            </a:r>
            <a:r>
              <a:rPr lang="en-US" dirty="0" err="1" smtClean="0"/>
              <a:t>Secure.Vigilant.Resilient</a:t>
            </a:r>
            <a:r>
              <a:rPr lang="en-US" dirty="0" smtClean="0"/>
              <a:t>. is an agile and adaptive program requiring continuous review and improvement cycles to adapt to changes in the business risk and threat landscapes. • They are comprehensive and integrated. The secure, vigilant, and resilient elements are not distinct silos of activity; they’re a set of lenses through which every essential business process and growth initiative should be evaluated or planned. Each involves people, process and technology components. And done well, each will improve the others. • They reach beyond your walls. Your ecosystem includes various partners, suppliers, and vendors; significant cyber incidents directly impacting them may also substantially affect you. </a:t>
            </a:r>
          </a:p>
          <a:p>
            <a:endParaRPr lang="en-US" dirty="0" smtClean="0"/>
          </a:p>
          <a:p>
            <a:r>
              <a:rPr lang="en-US" dirty="0" smtClean="0"/>
              <a:t>These transformations can’t take place without strong governance. Instituting a </a:t>
            </a:r>
            <a:r>
              <a:rPr lang="en-US" dirty="0" err="1" smtClean="0"/>
              <a:t>Secure.Vigilant.Resilient</a:t>
            </a:r>
            <a:r>
              <a:rPr lang="en-US" dirty="0" smtClean="0"/>
              <a:t>. program requires a carefully guided evolution — changes in roles, processes, accountability measures, </a:t>
            </a:r>
            <a:r>
              <a:rPr lang="en-US" dirty="0" err="1" smtClean="0"/>
              <a:t>wellarticulated</a:t>
            </a:r>
            <a:r>
              <a:rPr lang="en-US" dirty="0" smtClean="0"/>
              <a:t> performance metrics, and most of all, an organization-wide shift in mindset. </a:t>
            </a:r>
          </a:p>
          <a:p>
            <a:endParaRPr lang="en-US" dirty="0" smtClean="0"/>
          </a:p>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46</a:t>
            </a:fld>
            <a:endParaRPr lang="fr-FR"/>
          </a:p>
        </p:txBody>
      </p:sp>
    </p:spTree>
    <p:extLst>
      <p:ext uri="{BB962C8B-B14F-4D97-AF65-F5344CB8AC3E}">
        <p14:creationId xmlns:p14="http://schemas.microsoft.com/office/powerpoint/2010/main" val="14198570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48</a:t>
            </a:fld>
            <a:endParaRPr lang="fr-FR"/>
          </a:p>
        </p:txBody>
      </p:sp>
    </p:spTree>
    <p:extLst>
      <p:ext uri="{BB962C8B-B14F-4D97-AF65-F5344CB8AC3E}">
        <p14:creationId xmlns:p14="http://schemas.microsoft.com/office/powerpoint/2010/main" val="2733008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Avoid</a:t>
            </a:r>
            <a:endParaRPr lang="fr-FR" dirty="0" smtClean="0"/>
          </a:p>
          <a:p>
            <a:r>
              <a:rPr lang="fr-FR" dirty="0" err="1" smtClean="0"/>
              <a:t>Prevent</a:t>
            </a:r>
            <a:endParaRPr lang="fr-FR" dirty="0" smtClean="0"/>
          </a:p>
          <a:p>
            <a:r>
              <a:rPr lang="fr-FR" dirty="0" err="1" smtClean="0"/>
              <a:t>Hackes</a:t>
            </a:r>
            <a:endParaRPr lang="fr-FR" dirty="0" smtClean="0"/>
          </a:p>
          <a:p>
            <a:r>
              <a:rPr lang="fr-FR" dirty="0" err="1" smtClean="0"/>
              <a:t>Attackers</a:t>
            </a:r>
            <a:endParaRPr lang="fr-FR" dirty="0" smtClean="0"/>
          </a:p>
          <a:p>
            <a:r>
              <a:rPr lang="fr-FR" dirty="0" err="1" smtClean="0"/>
              <a:t>Corrupted</a:t>
            </a:r>
            <a:endParaRPr lang="fr-FR" dirty="0" smtClean="0"/>
          </a:p>
          <a:p>
            <a:r>
              <a:rPr lang="fr-FR" dirty="0" err="1" smtClean="0"/>
              <a:t>Rebounce</a:t>
            </a:r>
            <a:endParaRPr lang="fr-FR" dirty="0" smtClean="0"/>
          </a:p>
          <a:p>
            <a:r>
              <a:rPr lang="fr-FR" dirty="0" err="1" smtClean="0"/>
              <a:t>Get</a:t>
            </a:r>
            <a:r>
              <a:rPr lang="fr-FR" baseline="0" dirty="0" smtClean="0"/>
              <a:t> </a:t>
            </a:r>
            <a:r>
              <a:rPr lang="fr-FR" baseline="0" dirty="0" err="1" smtClean="0"/>
              <a:t>into</a:t>
            </a:r>
            <a:r>
              <a:rPr lang="fr-FR" baseline="0" smtClean="0"/>
              <a:t> system</a:t>
            </a:r>
            <a:endParaRPr lang="fr-FR" baseline="0" dirty="0" smtClean="0"/>
          </a:p>
          <a:p>
            <a:r>
              <a:rPr lang="fr-FR" baseline="0" dirty="0" err="1" smtClean="0"/>
              <a:t>Penetrate</a:t>
            </a:r>
            <a:r>
              <a:rPr lang="fr-FR" baseline="0" dirty="0" smtClean="0"/>
              <a:t> the system</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49</a:t>
            </a:fld>
            <a:endParaRPr lang="fr-FR"/>
          </a:p>
        </p:txBody>
      </p:sp>
    </p:spTree>
    <p:extLst>
      <p:ext uri="{BB962C8B-B14F-4D97-AF65-F5344CB8AC3E}">
        <p14:creationId xmlns:p14="http://schemas.microsoft.com/office/powerpoint/2010/main" val="427508014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err="1" smtClean="0"/>
              <a:t>My</a:t>
            </a:r>
            <a:r>
              <a:rPr lang="fr-FR" dirty="0" smtClean="0"/>
              <a:t> native </a:t>
            </a:r>
            <a:r>
              <a:rPr lang="fr-FR" dirty="0" err="1" smtClean="0"/>
              <a:t>language</a:t>
            </a:r>
            <a:r>
              <a:rPr lang="fr-FR" dirty="0" smtClean="0"/>
              <a:t> </a:t>
            </a:r>
            <a:r>
              <a:rPr lang="fr-FR" dirty="0" err="1" smtClean="0"/>
              <a:t>is</a:t>
            </a:r>
            <a:r>
              <a:rPr lang="fr-FR" dirty="0" smtClean="0"/>
              <a:t> french</a:t>
            </a:r>
            <a:r>
              <a:rPr lang="fr-FR" baseline="0" dirty="0" smtClean="0"/>
              <a:t> (</a:t>
            </a:r>
            <a:r>
              <a:rPr lang="fr-FR" baseline="0" dirty="0" err="1" smtClean="0"/>
              <a:t>sorry</a:t>
            </a:r>
            <a:r>
              <a:rPr lang="fr-FR" baseline="0" dirty="0" smtClean="0"/>
              <a:t> about </a:t>
            </a:r>
            <a:r>
              <a:rPr lang="fr-FR" baseline="0" dirty="0" err="1" smtClean="0"/>
              <a:t>that</a:t>
            </a:r>
            <a:r>
              <a:rPr lang="fr-FR" baseline="0" dirty="0" smtClean="0"/>
              <a:t>)</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3</a:t>
            </a:fld>
            <a:endParaRPr lang="fr-FR"/>
          </a:p>
        </p:txBody>
      </p:sp>
    </p:spTree>
    <p:extLst>
      <p:ext uri="{BB962C8B-B14F-4D97-AF65-F5344CB8AC3E}">
        <p14:creationId xmlns:p14="http://schemas.microsoft.com/office/powerpoint/2010/main" val="3962621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rip : </a:t>
            </a:r>
            <a:r>
              <a:rPr lang="fr-FR" dirty="0" err="1" smtClean="0"/>
              <a:t>register</a:t>
            </a:r>
            <a:r>
              <a:rPr lang="fr-FR" dirty="0" smtClean="0"/>
              <a:t> instruction pointer</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10</a:t>
            </a:fld>
            <a:endParaRPr lang="fr-FR"/>
          </a:p>
        </p:txBody>
      </p:sp>
    </p:spTree>
    <p:extLst>
      <p:ext uri="{BB962C8B-B14F-4D97-AF65-F5344CB8AC3E}">
        <p14:creationId xmlns:p14="http://schemas.microsoft.com/office/powerpoint/2010/main" val="8706346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SAS Secure Attention </a:t>
            </a:r>
            <a:r>
              <a:rPr lang="fr-FR" dirty="0" err="1" smtClean="0"/>
              <a:t>Sequence</a:t>
            </a:r>
            <a:r>
              <a:rPr lang="fr-FR" dirty="0" smtClean="0"/>
              <a:t> : control + </a:t>
            </a:r>
            <a:r>
              <a:rPr lang="fr-FR" dirty="0" err="1" smtClean="0"/>
              <a:t>alt</a:t>
            </a:r>
            <a:r>
              <a:rPr lang="fr-FR" dirty="0" smtClean="0"/>
              <a:t> +</a:t>
            </a:r>
            <a:r>
              <a:rPr lang="fr-FR" dirty="0" err="1" smtClean="0"/>
              <a:t>delete</a:t>
            </a:r>
            <a:r>
              <a:rPr lang="fr-FR" dirty="0" smtClean="0"/>
              <a:t> </a:t>
            </a:r>
            <a:r>
              <a:rPr lang="fr-FR" dirty="0" err="1" smtClean="0"/>
              <a:t>sequence</a:t>
            </a:r>
            <a:r>
              <a:rPr lang="fr-FR" dirty="0" smtClean="0"/>
              <a:t> </a:t>
            </a:r>
            <a:r>
              <a:rPr lang="fr-FR" dirty="0" err="1" smtClean="0"/>
              <a:t>which</a:t>
            </a:r>
            <a:r>
              <a:rPr lang="fr-FR" baseline="0" dirty="0" smtClean="0"/>
              <a:t> </a:t>
            </a:r>
            <a:r>
              <a:rPr lang="fr-FR" baseline="0" dirty="0" err="1" smtClean="0"/>
              <a:t>is</a:t>
            </a:r>
            <a:r>
              <a:rPr lang="fr-FR" baseline="0" dirty="0" smtClean="0"/>
              <a:t> </a:t>
            </a:r>
            <a:r>
              <a:rPr lang="fr-FR" baseline="0" dirty="0" err="1" smtClean="0"/>
              <a:t>received</a:t>
            </a:r>
            <a:r>
              <a:rPr lang="fr-FR" baseline="0" dirty="0" smtClean="0"/>
              <a:t> by </a:t>
            </a:r>
            <a:r>
              <a:rPr lang="fr-FR" baseline="0" dirty="0" err="1" smtClean="0"/>
              <a:t>winlogon</a:t>
            </a:r>
            <a:r>
              <a:rPr lang="fr-FR" baseline="0" dirty="0" smtClean="0"/>
              <a:t> </a:t>
            </a:r>
            <a:r>
              <a:rPr lang="fr-FR" baseline="0" dirty="0" err="1" smtClean="0"/>
              <a:t>process</a:t>
            </a:r>
            <a:endParaRPr lang="fr-FR" baseline="0" dirty="0" smtClean="0"/>
          </a:p>
          <a:p>
            <a:endParaRPr lang="fr-FR" baseline="0" dirty="0" smtClean="0"/>
          </a:p>
          <a:p>
            <a:r>
              <a:rPr lang="fr-FR" baseline="0" dirty="0" err="1" smtClean="0"/>
              <a:t>Winlogon</a:t>
            </a:r>
            <a:r>
              <a:rPr lang="fr-FR" baseline="0" dirty="0" smtClean="0"/>
              <a:t> </a:t>
            </a:r>
            <a:r>
              <a:rPr lang="fr-FR" baseline="0" dirty="0" err="1" smtClean="0"/>
              <a:t>process</a:t>
            </a:r>
            <a:r>
              <a:rPr lang="fr-FR" baseline="0" dirty="0" smtClean="0"/>
              <a:t> </a:t>
            </a:r>
            <a:r>
              <a:rPr lang="fr-FR" baseline="0" dirty="0" err="1" smtClean="0"/>
              <a:t>handled</a:t>
            </a:r>
            <a:r>
              <a:rPr lang="fr-FR" baseline="0" dirty="0" smtClean="0"/>
              <a:t> the </a:t>
            </a:r>
            <a:r>
              <a:rPr lang="fr-FR" baseline="0" dirty="0" err="1" smtClean="0"/>
              <a:t>request</a:t>
            </a:r>
            <a:r>
              <a:rPr lang="fr-FR" baseline="0" dirty="0" smtClean="0"/>
              <a:t> </a:t>
            </a:r>
            <a:r>
              <a:rPr lang="fr-FR" baseline="0" dirty="0" err="1" smtClean="0"/>
              <a:t>you</a:t>
            </a:r>
            <a:r>
              <a:rPr lang="fr-FR" baseline="0" dirty="0" smtClean="0"/>
              <a:t> made</a:t>
            </a:r>
          </a:p>
          <a:p>
            <a:endParaRPr lang="fr-FR" dirty="0" smtClean="0"/>
          </a:p>
          <a:p>
            <a:r>
              <a:rPr lang="fr-FR" dirty="0" err="1" smtClean="0"/>
              <a:t>Lsass</a:t>
            </a:r>
            <a:r>
              <a:rPr lang="fr-FR" dirty="0" smtClean="0"/>
              <a:t>  </a:t>
            </a:r>
            <a:r>
              <a:rPr lang="en-US" sz="1200" b="0" i="0" kern="1200" dirty="0" smtClean="0">
                <a:solidFill>
                  <a:schemeClr val="tx1"/>
                </a:solidFill>
                <a:effectLst/>
                <a:latin typeface="+mn-lt"/>
                <a:ea typeface="+mn-ea"/>
                <a:cs typeface="+mn-cs"/>
              </a:rPr>
              <a:t>Local Security Authority Subsystem </a:t>
            </a:r>
            <a:r>
              <a:rPr lang="en-US" sz="1200" b="0" i="0" kern="1200" dirty="0" smtClean="0">
                <a:solidFill>
                  <a:schemeClr val="tx1"/>
                </a:solidFill>
                <a:effectLst/>
                <a:latin typeface="+mn-lt"/>
                <a:ea typeface="+mn-ea"/>
                <a:cs typeface="+mn-cs"/>
              </a:rPr>
              <a:t>Service</a:t>
            </a:r>
          </a:p>
          <a:p>
            <a:endParaRPr lang="en-US" sz="1200" b="0" i="0" kern="1200" dirty="0" smtClean="0">
              <a:solidFill>
                <a:schemeClr val="tx1"/>
              </a:solidFill>
              <a:effectLst/>
              <a:latin typeface="+mn-lt"/>
              <a:ea typeface="+mn-ea"/>
              <a:cs typeface="+mn-cs"/>
            </a:endParaRPr>
          </a:p>
          <a:p>
            <a:r>
              <a:rPr lang="en-US" sz="1200" b="0" i="0" kern="1200" dirty="0" err="1" smtClean="0">
                <a:solidFill>
                  <a:schemeClr val="tx1"/>
                </a:solidFill>
                <a:effectLst/>
                <a:latin typeface="+mn-lt"/>
                <a:ea typeface="+mn-ea"/>
                <a:cs typeface="+mn-cs"/>
              </a:rPr>
              <a:t>Lsass</a:t>
            </a:r>
            <a:r>
              <a:rPr lang="en-US" sz="1200" b="0" i="0" kern="1200" baseline="0" dirty="0" smtClean="0">
                <a:solidFill>
                  <a:schemeClr val="tx1"/>
                </a:solidFill>
                <a:effectLst/>
                <a:latin typeface="+mn-lt"/>
                <a:ea typeface="+mn-ea"/>
                <a:cs typeface="+mn-cs"/>
              </a:rPr>
              <a:t> will do its job and an authentication package will </a:t>
            </a:r>
            <a:r>
              <a:rPr lang="en-US" sz="1200" b="0" i="0" kern="1200" baseline="0" smtClean="0">
                <a:solidFill>
                  <a:schemeClr val="tx1"/>
                </a:solidFill>
                <a:effectLst/>
                <a:latin typeface="+mn-lt"/>
                <a:ea typeface="+mn-ea"/>
                <a:cs typeface="+mn-cs"/>
              </a:rPr>
              <a:t>be selected</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18</a:t>
            </a:fld>
            <a:endParaRPr lang="fr-FR"/>
          </a:p>
        </p:txBody>
      </p:sp>
    </p:spTree>
    <p:extLst>
      <p:ext uri="{BB962C8B-B14F-4D97-AF65-F5344CB8AC3E}">
        <p14:creationId xmlns:p14="http://schemas.microsoft.com/office/powerpoint/2010/main" val="3533138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So basically there is a Microsoft interpretation of DES-X algorithm, and that is the first issue to be considered. The second one is the </a:t>
            </a:r>
            <a:r>
              <a:rPr lang="en-US" sz="1200" b="1" i="0" kern="1200" dirty="0" smtClean="0">
                <a:solidFill>
                  <a:schemeClr val="tx1"/>
                </a:solidFill>
                <a:effectLst/>
                <a:latin typeface="+mn-lt"/>
                <a:ea typeface="+mn-ea"/>
                <a:cs typeface="+mn-cs"/>
              </a:rPr>
              <a:t>key</a:t>
            </a:r>
            <a:r>
              <a:rPr lang="en-US" sz="1200" b="0" i="0" kern="1200" dirty="0" smtClean="0">
                <a:solidFill>
                  <a:schemeClr val="tx1"/>
                </a:solidFill>
                <a:effectLst/>
                <a:latin typeface="+mn-lt"/>
                <a:ea typeface="+mn-ea"/>
                <a:cs typeface="+mn-cs"/>
              </a:rPr>
              <a:t>, which is not present inside the memory. Wait, let me elaborate. During the </a:t>
            </a:r>
            <a:r>
              <a:rPr lang="en-US" sz="1200" b="1" i="0" kern="1200" dirty="0" err="1" smtClean="0">
                <a:solidFill>
                  <a:schemeClr val="tx1"/>
                </a:solidFill>
                <a:effectLst/>
                <a:latin typeface="+mn-lt"/>
                <a:ea typeface="+mn-ea"/>
                <a:cs typeface="+mn-cs"/>
              </a:rPr>
              <a:t>LsaInitializeProtectedMemory</a:t>
            </a:r>
            <a:r>
              <a:rPr lang="en-US" sz="1200" b="1" i="0" kern="120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execution the (pseudo)random DES (X) key is created and lost, since the key is exploded in its corresponding rounds-</a:t>
            </a:r>
            <a:r>
              <a:rPr lang="en-US" sz="1200" b="0" i="0" kern="1200" dirty="0" err="1" smtClean="0">
                <a:solidFill>
                  <a:schemeClr val="tx1"/>
                </a:solidFill>
                <a:effectLst/>
                <a:latin typeface="+mn-lt"/>
                <a:ea typeface="+mn-ea"/>
                <a:cs typeface="+mn-cs"/>
              </a:rPr>
              <a:t>subkeys</a:t>
            </a:r>
            <a:r>
              <a:rPr lang="en-US" sz="1200" b="0" i="0" kern="1200" dirty="0" smtClean="0">
                <a:solidFill>
                  <a:schemeClr val="tx1"/>
                </a:solidFill>
                <a:effectLst/>
                <a:latin typeface="+mn-lt"/>
                <a:ea typeface="+mn-ea"/>
                <a:cs typeface="+mn-cs"/>
              </a:rPr>
              <a:t> (key scheduling). So what you will find in memory are the 16 round </a:t>
            </a:r>
            <a:r>
              <a:rPr lang="en-US" sz="1200" b="0" i="0" kern="1200" dirty="0" err="1" smtClean="0">
                <a:solidFill>
                  <a:schemeClr val="tx1"/>
                </a:solidFill>
                <a:effectLst/>
                <a:latin typeface="+mn-lt"/>
                <a:ea typeface="+mn-ea"/>
                <a:cs typeface="+mn-cs"/>
              </a:rPr>
              <a:t>subkeys</a:t>
            </a:r>
            <a:r>
              <a:rPr lang="en-US" sz="1200" b="0" i="0" kern="1200" dirty="0" smtClean="0">
                <a:solidFill>
                  <a:schemeClr val="tx1"/>
                </a:solidFill>
                <a:effectLst/>
                <a:latin typeface="+mn-lt"/>
                <a:ea typeface="+mn-ea"/>
                <a:cs typeface="+mn-cs"/>
              </a:rPr>
              <a:t>, 128 bytes, plus two 8 bytes whitening vectors, for a </a:t>
            </a:r>
            <a:r>
              <a:rPr lang="en-US" sz="1200" b="1" i="0" kern="1200" dirty="0" smtClean="0">
                <a:solidFill>
                  <a:schemeClr val="tx1"/>
                </a:solidFill>
                <a:effectLst/>
                <a:latin typeface="+mn-lt"/>
                <a:ea typeface="+mn-ea"/>
                <a:cs typeface="+mn-cs"/>
              </a:rPr>
              <a:t>144 bytes blob</a:t>
            </a:r>
            <a:r>
              <a:rPr lang="en-US" sz="1200" b="0" i="0" kern="1200" dirty="0" smtClean="0">
                <a:solidFill>
                  <a:schemeClr val="tx1"/>
                </a:solidFill>
                <a:effectLst/>
                <a:latin typeface="+mn-lt"/>
                <a:ea typeface="+mn-ea"/>
                <a:cs typeface="+mn-cs"/>
              </a:rPr>
              <a:t>. This is exactly what the debug symbol</a:t>
            </a:r>
            <a:r>
              <a:rPr lang="en-US" sz="1200" b="1" i="0" kern="1200" dirty="0" smtClean="0">
                <a:solidFill>
                  <a:schemeClr val="tx1"/>
                </a:solidFill>
                <a:effectLst/>
                <a:latin typeface="+mn-lt"/>
                <a:ea typeface="+mn-ea"/>
                <a:cs typeface="+mn-cs"/>
              </a:rPr>
              <a:t> </a:t>
            </a:r>
            <a:r>
              <a:rPr lang="en-US" sz="1200" b="1" i="0" kern="1200" dirty="0" err="1" smtClean="0">
                <a:solidFill>
                  <a:schemeClr val="tx1"/>
                </a:solidFill>
                <a:effectLst/>
                <a:latin typeface="+mn-lt"/>
                <a:ea typeface="+mn-ea"/>
                <a:cs typeface="+mn-cs"/>
              </a:rPr>
              <a:t>lsasrv!g_pDESXKey</a:t>
            </a:r>
            <a:r>
              <a:rPr lang="en-US" sz="1200" b="0" i="0" kern="1200" dirty="0" smtClean="0">
                <a:solidFill>
                  <a:schemeClr val="tx1"/>
                </a:solidFill>
                <a:effectLst/>
                <a:latin typeface="+mn-lt"/>
                <a:ea typeface="+mn-ea"/>
                <a:cs typeface="+mn-cs"/>
              </a:rPr>
              <a:t> is pointing to, coupled with the </a:t>
            </a:r>
            <a:r>
              <a:rPr lang="en-US" sz="1200" b="1" i="0" kern="1200" dirty="0" err="1" smtClean="0">
                <a:solidFill>
                  <a:schemeClr val="tx1"/>
                </a:solidFill>
                <a:effectLst/>
                <a:latin typeface="+mn-lt"/>
                <a:ea typeface="+mn-ea"/>
                <a:cs typeface="+mn-cs"/>
              </a:rPr>
              <a:t>lsasrv!g_Feedback</a:t>
            </a:r>
            <a:r>
              <a:rPr lang="en-US" sz="1200" b="0" i="0" kern="1200" dirty="0" smtClean="0">
                <a:solidFill>
                  <a:schemeClr val="tx1"/>
                </a:solidFill>
                <a:effectLst/>
                <a:latin typeface="+mn-lt"/>
                <a:ea typeface="+mn-ea"/>
                <a:cs typeface="+mn-cs"/>
              </a:rPr>
              <a:t> symbol (used as the first XOR in CBC function).</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XP/2003 DES-X CBC utilize, </a:t>
            </a:r>
            <a:r>
              <a:rPr lang="en-US" sz="1200" b="0" i="0" kern="1200" dirty="0" err="1" smtClean="0">
                <a:solidFill>
                  <a:schemeClr val="tx1"/>
                </a:solidFill>
                <a:effectLst/>
                <a:latin typeface="+mn-lt"/>
                <a:ea typeface="+mn-ea"/>
                <a:cs typeface="+mn-cs"/>
              </a:rPr>
              <a:t>n’est</a:t>
            </a:r>
            <a:r>
              <a:rPr lang="en-US" sz="1200" b="0" i="0" kern="1200" dirty="0" smtClean="0">
                <a:solidFill>
                  <a:schemeClr val="tx1"/>
                </a:solidFill>
                <a:effectLst/>
                <a:latin typeface="+mn-lt"/>
                <a:ea typeface="+mn-ea"/>
                <a:cs typeface="+mn-cs"/>
              </a:rPr>
              <a:t> pas</a:t>
            </a:r>
            <a:r>
              <a:rPr lang="en-US" sz="1200" b="0" i="0" kern="1200" baseline="0" dirty="0" smtClean="0">
                <a:solidFill>
                  <a:schemeClr val="tx1"/>
                </a:solidFill>
                <a:effectLst/>
                <a:latin typeface="+mn-lt"/>
                <a:ea typeface="+mn-ea"/>
                <a:cs typeface="+mn-cs"/>
              </a:rPr>
              <a:t> </a:t>
            </a:r>
            <a:r>
              <a:rPr lang="en-US" sz="1200" b="0" i="0" kern="1200" baseline="0" dirty="0" err="1" smtClean="0">
                <a:solidFill>
                  <a:schemeClr val="tx1"/>
                </a:solidFill>
                <a:effectLst/>
                <a:latin typeface="+mn-lt"/>
                <a:ea typeface="+mn-ea"/>
                <a:cs typeface="+mn-cs"/>
              </a:rPr>
              <a:t>une</a:t>
            </a:r>
            <a:r>
              <a:rPr lang="en-US" sz="1200" b="0" i="0" kern="1200" baseline="0" dirty="0" smtClean="0">
                <a:solidFill>
                  <a:schemeClr val="tx1"/>
                </a:solidFill>
                <a:effectLst/>
                <a:latin typeface="+mn-lt"/>
                <a:ea typeface="+mn-ea"/>
                <a:cs typeface="+mn-cs"/>
              </a:rPr>
              <a:t> API</a:t>
            </a:r>
            <a:r>
              <a:rPr lang="fr-FR" sz="1200" b="0" i="0" kern="1200" baseline="0" dirty="0" smtClean="0">
                <a:solidFill>
                  <a:schemeClr val="tx1"/>
                </a:solidFill>
                <a:effectLst/>
                <a:latin typeface="+mn-lt"/>
                <a:ea typeface="+mn-ea"/>
                <a:cs typeface="+mn-cs"/>
              </a:rPr>
              <a:t>, est </a:t>
            </a:r>
            <a:r>
              <a:rPr lang="fr-FR" sz="1200" b="0" i="0" kern="1200" baseline="0" dirty="0" err="1" smtClean="0">
                <a:solidFill>
                  <a:schemeClr val="tx1"/>
                </a:solidFill>
                <a:effectLst/>
                <a:latin typeface="+mn-lt"/>
                <a:ea typeface="+mn-ea"/>
                <a:cs typeface="+mn-cs"/>
              </a:rPr>
              <a:t>localis</a:t>
            </a:r>
            <a:r>
              <a:rPr lang="fr-FR" sz="1200" b="0" i="0" kern="1200" baseline="0" dirty="0" smtClean="0">
                <a:solidFill>
                  <a:schemeClr val="tx1"/>
                </a:solidFill>
                <a:effectLst/>
                <a:latin typeface="+mn-lt"/>
                <a:ea typeface="+mn-ea"/>
                <a:cs typeface="+mn-cs"/>
              </a:rPr>
              <a:t>/ dans lsasrv.dll, ne se trouve exporte dans aucun win32 dll</a:t>
            </a:r>
          </a:p>
          <a:p>
            <a:r>
              <a:rPr lang="fr-FR" sz="1200" b="0" i="0" kern="1200" baseline="0" dirty="0" smtClean="0">
                <a:solidFill>
                  <a:schemeClr val="tx1"/>
                </a:solidFill>
                <a:effectLst/>
                <a:latin typeface="+mn-lt"/>
                <a:ea typeface="+mn-ea"/>
                <a:cs typeface="+mn-cs"/>
              </a:rPr>
              <a:t>Depuis vista, API </a:t>
            </a:r>
            <a:r>
              <a:rPr lang="fr-FR" sz="1200" b="0" i="0" kern="1200" baseline="0" dirty="0" err="1" smtClean="0">
                <a:solidFill>
                  <a:schemeClr val="tx1"/>
                </a:solidFill>
                <a:effectLst/>
                <a:latin typeface="+mn-lt"/>
                <a:ea typeface="+mn-ea"/>
                <a:cs typeface="+mn-cs"/>
              </a:rPr>
              <a:t>cryptography</a:t>
            </a:r>
            <a:r>
              <a:rPr lang="fr-FR" sz="1200" b="0" i="0" kern="1200" baseline="0" dirty="0" smtClean="0">
                <a:solidFill>
                  <a:schemeClr val="tx1"/>
                </a:solidFill>
                <a:effectLst/>
                <a:latin typeface="+mn-lt"/>
                <a:ea typeface="+mn-ea"/>
                <a:cs typeface="+mn-cs"/>
              </a:rPr>
              <a:t> est utilise, c’est export/ par bcrypt.dll https://msdn.microsoft.com/en-us/library/windows/desktop/aa375421(v=vs.85).aspx</a:t>
            </a:r>
          </a:p>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19</a:t>
            </a:fld>
            <a:endParaRPr lang="fr-FR"/>
          </a:p>
        </p:txBody>
      </p:sp>
    </p:spTree>
    <p:extLst>
      <p:ext uri="{BB962C8B-B14F-4D97-AF65-F5344CB8AC3E}">
        <p14:creationId xmlns:p14="http://schemas.microsoft.com/office/powerpoint/2010/main" val="33091845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BE" sz="1200" b="1" i="0" kern="1200" dirty="0" err="1" smtClean="0">
                <a:solidFill>
                  <a:schemeClr val="tx1"/>
                </a:solidFill>
                <a:effectLst/>
                <a:latin typeface="+mn-lt"/>
                <a:ea typeface="+mn-ea"/>
                <a:cs typeface="+mn-cs"/>
              </a:rPr>
              <a:t>Inspecting</a:t>
            </a:r>
            <a:r>
              <a:rPr lang="fr-BE" sz="1200" b="1" i="0" kern="1200" dirty="0" smtClean="0">
                <a:solidFill>
                  <a:schemeClr val="tx1"/>
                </a:solidFill>
                <a:effectLst/>
                <a:latin typeface="+mn-lt"/>
                <a:ea typeface="+mn-ea"/>
                <a:cs typeface="+mn-cs"/>
              </a:rPr>
              <a:t> Memory</a:t>
            </a:r>
          </a:p>
          <a:p>
            <a:pPr marL="0" marR="0" indent="0" algn="l" defTabSz="914400" rtl="0" eaLnBrk="1" fontAlgn="auto" latinLnBrk="0" hangingPunct="1">
              <a:lnSpc>
                <a:spcPct val="100000"/>
              </a:lnSpc>
              <a:spcBef>
                <a:spcPts val="0"/>
              </a:spcBef>
              <a:spcAft>
                <a:spcPts val="0"/>
              </a:spcAft>
              <a:buClrTx/>
              <a:buSzTx/>
              <a:buFontTx/>
              <a:buNone/>
              <a:tabLst/>
              <a:defRPr/>
            </a:pPr>
            <a:r>
              <a:rPr lang="fr-BE" sz="1200" b="1" i="0" kern="1200" dirty="0" smtClean="0">
                <a:solidFill>
                  <a:schemeClr val="tx1"/>
                </a:solidFill>
                <a:effectLst/>
                <a:latin typeface="+mn-lt"/>
                <a:ea typeface="+mn-ea"/>
                <a:cs typeface="+mn-cs"/>
              </a:rPr>
              <a:t>Je ne me</a:t>
            </a:r>
            <a:r>
              <a:rPr lang="fr-BE" sz="1200" b="1" i="0" kern="1200" baseline="0" dirty="0" smtClean="0">
                <a:solidFill>
                  <a:schemeClr val="tx1"/>
                </a:solidFill>
                <a:effectLst/>
                <a:latin typeface="+mn-lt"/>
                <a:ea typeface="+mn-ea"/>
                <a:cs typeface="+mn-cs"/>
              </a:rPr>
              <a:t> sers pas du debugger pour </a:t>
            </a:r>
            <a:r>
              <a:rPr lang="fr-BE" sz="1200" b="1" i="0" kern="1200" baseline="0" dirty="0" err="1" smtClean="0">
                <a:solidFill>
                  <a:schemeClr val="tx1"/>
                </a:solidFill>
                <a:effectLst/>
                <a:latin typeface="+mn-lt"/>
                <a:ea typeface="+mn-ea"/>
                <a:cs typeface="+mn-cs"/>
              </a:rPr>
              <a:t>debuguer</a:t>
            </a:r>
            <a:r>
              <a:rPr lang="fr-BE" sz="1200" b="1" i="0" kern="1200" baseline="0" dirty="0" smtClean="0">
                <a:solidFill>
                  <a:schemeClr val="tx1"/>
                </a:solidFill>
                <a:effectLst/>
                <a:latin typeface="+mn-lt"/>
                <a:ea typeface="+mn-ea"/>
                <a:cs typeface="+mn-cs"/>
              </a:rPr>
              <a:t>, mais pour inspecter la mémoire ;-)</a:t>
            </a:r>
            <a:endParaRPr lang="fr-BE" sz="1200" b="1" i="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fr-BE" sz="1200" b="0" i="0" kern="1200" dirty="0" err="1" smtClean="0">
                <a:solidFill>
                  <a:schemeClr val="tx1"/>
                </a:solidFill>
                <a:effectLst/>
                <a:latin typeface="+mn-lt"/>
                <a:ea typeface="+mn-ea"/>
                <a:cs typeface="+mn-cs"/>
              </a:rPr>
              <a:t>db</a:t>
            </a:r>
            <a:r>
              <a:rPr lang="fr-BE" sz="1200" b="0" i="0" kern="1200" dirty="0" smtClean="0">
                <a:solidFill>
                  <a:schemeClr val="tx1"/>
                </a:solidFill>
                <a:effectLst/>
                <a:latin typeface="+mn-lt"/>
                <a:ea typeface="+mn-ea"/>
                <a:cs typeface="+mn-cs"/>
              </a:rPr>
              <a:t> display bytes ( transformation </a:t>
            </a:r>
            <a:r>
              <a:rPr lang="fr-BE" sz="1200" b="0" i="0" kern="1200" dirty="0" err="1" smtClean="0">
                <a:solidFill>
                  <a:schemeClr val="tx1"/>
                </a:solidFill>
                <a:effectLst/>
                <a:latin typeface="+mn-lt"/>
                <a:ea typeface="+mn-ea"/>
                <a:cs typeface="+mn-cs"/>
              </a:rPr>
              <a:t>little-endian</a:t>
            </a:r>
            <a:r>
              <a:rPr lang="fr-BE" sz="1200" b="0" i="0" kern="1200" dirty="0" smtClean="0">
                <a:solidFill>
                  <a:schemeClr val="tx1"/>
                </a:solidFill>
                <a:effectLst/>
                <a:latin typeface="+mn-lt"/>
                <a:ea typeface="+mn-ea"/>
                <a:cs typeface="+mn-cs"/>
              </a:rPr>
              <a:t> ! ;-))</a:t>
            </a:r>
          </a:p>
          <a:p>
            <a:pPr marL="0" marR="0" indent="0" algn="l" defTabSz="914400" rtl="0" eaLnBrk="1" fontAlgn="auto" latinLnBrk="0" hangingPunct="1">
              <a:lnSpc>
                <a:spcPct val="100000"/>
              </a:lnSpc>
              <a:spcBef>
                <a:spcPts val="0"/>
              </a:spcBef>
              <a:spcAft>
                <a:spcPts val="0"/>
              </a:spcAft>
              <a:buClrTx/>
              <a:buSzTx/>
              <a:buFontTx/>
              <a:buNone/>
              <a:tabLst/>
              <a:defRPr/>
            </a:pPr>
            <a:r>
              <a:rPr lang="fr-BE" sz="1200" b="0" i="0" kern="1200" baseline="0" dirty="0" err="1" smtClean="0">
                <a:solidFill>
                  <a:schemeClr val="tx1"/>
                </a:solidFill>
                <a:effectLst/>
                <a:latin typeface="+mn-lt"/>
                <a:ea typeface="+mn-ea"/>
                <a:cs typeface="+mn-cs"/>
              </a:rPr>
              <a:t>dw</a:t>
            </a:r>
            <a:r>
              <a:rPr lang="fr-BE" sz="1200" b="0" i="0" kern="1200" baseline="0" dirty="0" smtClean="0">
                <a:solidFill>
                  <a:schemeClr val="tx1"/>
                </a:solidFill>
                <a:effectLst/>
                <a:latin typeface="+mn-lt"/>
                <a:ea typeface="+mn-ea"/>
                <a:cs typeface="+mn-cs"/>
              </a:rPr>
              <a:t> display </a:t>
            </a:r>
            <a:r>
              <a:rPr lang="fr-BE" sz="1200" b="0" i="0" kern="1200" baseline="0" dirty="0" err="1" smtClean="0">
                <a:solidFill>
                  <a:schemeClr val="tx1"/>
                </a:solidFill>
                <a:effectLst/>
                <a:latin typeface="+mn-lt"/>
                <a:ea typeface="+mn-ea"/>
                <a:cs typeface="+mn-cs"/>
              </a:rPr>
              <a:t>words</a:t>
            </a:r>
            <a:r>
              <a:rPr lang="fr-BE" sz="1200" b="0" i="0" kern="1200" baseline="0" dirty="0" smtClean="0">
                <a:solidFill>
                  <a:schemeClr val="tx1"/>
                </a:solidFill>
                <a:effectLst/>
                <a:latin typeface="+mn-lt"/>
                <a:ea typeface="+mn-ea"/>
                <a:cs typeface="+mn-cs"/>
              </a:rPr>
              <a:t> 2 bytes</a:t>
            </a:r>
            <a:endParaRPr lang="fr-BE" sz="1200" b="0" i="0" kern="1200" dirty="0" smtClean="0">
              <a:solidFill>
                <a:schemeClr val="tx1"/>
              </a:solidFill>
              <a:effectLst/>
              <a:latin typeface="+mn-lt"/>
              <a:ea typeface="+mn-ea"/>
              <a:cs typeface="+mn-cs"/>
            </a:endParaRPr>
          </a:p>
          <a:p>
            <a:r>
              <a:rPr lang="fr-BE" sz="1200" b="0" i="0" kern="1200" dirty="0" smtClean="0">
                <a:solidFill>
                  <a:schemeClr val="tx1"/>
                </a:solidFill>
                <a:effectLst/>
                <a:latin typeface="+mn-lt"/>
                <a:ea typeface="+mn-ea"/>
                <a:cs typeface="+mn-cs"/>
              </a:rPr>
              <a:t>dd display double-</a:t>
            </a:r>
            <a:r>
              <a:rPr lang="fr-BE" sz="1200" b="0" i="0" kern="1200" dirty="0" err="1" smtClean="0">
                <a:solidFill>
                  <a:schemeClr val="tx1"/>
                </a:solidFill>
                <a:effectLst/>
                <a:latin typeface="+mn-lt"/>
                <a:ea typeface="+mn-ea"/>
                <a:cs typeface="+mn-cs"/>
              </a:rPr>
              <a:t>words</a:t>
            </a:r>
            <a:r>
              <a:rPr lang="fr-BE" sz="1200" b="0" i="0" kern="1200" dirty="0" smtClean="0">
                <a:solidFill>
                  <a:schemeClr val="tx1"/>
                </a:solidFill>
                <a:effectLst/>
                <a:latin typeface="+mn-lt"/>
                <a:ea typeface="+mn-ea"/>
                <a:cs typeface="+mn-cs"/>
              </a:rPr>
              <a:t> 4</a:t>
            </a:r>
            <a:r>
              <a:rPr lang="fr-BE" sz="1200" b="0" i="0" kern="1200" baseline="0" dirty="0" smtClean="0">
                <a:solidFill>
                  <a:schemeClr val="tx1"/>
                </a:solidFill>
                <a:effectLst/>
                <a:latin typeface="+mn-lt"/>
                <a:ea typeface="+mn-ea"/>
                <a:cs typeface="+mn-cs"/>
              </a:rPr>
              <a:t> bytes</a:t>
            </a:r>
          </a:p>
          <a:p>
            <a:r>
              <a:rPr lang="fr-BE" sz="1200" b="0" i="0" kern="1200" dirty="0" smtClean="0">
                <a:solidFill>
                  <a:schemeClr val="tx1"/>
                </a:solidFill>
                <a:effectLst/>
                <a:latin typeface="+mn-lt"/>
                <a:ea typeface="+mn-ea"/>
                <a:cs typeface="+mn-cs"/>
              </a:rPr>
              <a:t>du display Unicode</a:t>
            </a:r>
          </a:p>
        </p:txBody>
      </p:sp>
      <p:sp>
        <p:nvSpPr>
          <p:cNvPr id="4" name="Slide Number Placeholder 3"/>
          <p:cNvSpPr>
            <a:spLocks noGrp="1"/>
          </p:cNvSpPr>
          <p:nvPr>
            <p:ph type="sldNum" sz="quarter" idx="10"/>
          </p:nvPr>
        </p:nvSpPr>
        <p:spPr/>
        <p:txBody>
          <a:bodyPr/>
          <a:lstStyle/>
          <a:p>
            <a:fld id="{AD7217DD-10E0-4995-9AF9-F88038410914}" type="slidenum">
              <a:rPr lang="fr-FR" smtClean="0"/>
              <a:t>22</a:t>
            </a:fld>
            <a:endParaRPr lang="fr-FR"/>
          </a:p>
        </p:txBody>
      </p:sp>
    </p:spTree>
    <p:extLst>
      <p:ext uri="{BB962C8B-B14F-4D97-AF65-F5344CB8AC3E}">
        <p14:creationId xmlns:p14="http://schemas.microsoft.com/office/powerpoint/2010/main" val="35956166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QUESTION MARK</a:t>
            </a:r>
          </a:p>
          <a:p>
            <a:r>
              <a:rPr lang="en-US" sz="1200" b="0" i="0" kern="1200" dirty="0" smtClean="0">
                <a:solidFill>
                  <a:schemeClr val="tx1"/>
                </a:solidFill>
                <a:effectLst/>
                <a:latin typeface="+mn-lt"/>
                <a:ea typeface="+mn-ea"/>
                <a:cs typeface="+mn-cs"/>
              </a:rPr>
              <a:t>For other people’s code you need to get symbols from them. For Microsoft code you’re in luck because the symbols are available from a public symbol server on the internet. In order to make use of the symbol server you should set your symbol path to be something like;</a:t>
            </a:r>
          </a:p>
          <a:p>
            <a:r>
              <a:rPr lang="en-US" sz="1200" b="0" i="0" kern="1200" dirty="0" smtClean="0">
                <a:solidFill>
                  <a:schemeClr val="tx1"/>
                </a:solidFill>
                <a:effectLst/>
                <a:latin typeface="+mn-lt"/>
                <a:ea typeface="+mn-ea"/>
                <a:cs typeface="+mn-cs"/>
              </a:rPr>
              <a:t> </a:t>
            </a:r>
          </a:p>
          <a:p>
            <a:r>
              <a:rPr lang="en-US" sz="1200" b="1" i="0" kern="1200" dirty="0" smtClean="0">
                <a:solidFill>
                  <a:schemeClr val="tx1"/>
                </a:solidFill>
                <a:effectLst/>
                <a:latin typeface="+mn-lt"/>
                <a:ea typeface="+mn-ea"/>
                <a:cs typeface="+mn-cs"/>
              </a:rPr>
              <a:t>SRV*C:\</a:t>
            </a:r>
            <a:r>
              <a:rPr lang="en-US" sz="1200" b="1" i="0" kern="1200" dirty="0" err="1" smtClean="0">
                <a:solidFill>
                  <a:schemeClr val="tx1"/>
                </a:solidFill>
                <a:effectLst/>
                <a:latin typeface="+mn-lt"/>
                <a:ea typeface="+mn-ea"/>
                <a:cs typeface="+mn-cs"/>
              </a:rPr>
              <a:t>MyLocalSymbols</a:t>
            </a:r>
            <a:r>
              <a:rPr lang="en-US" sz="1200" b="1" i="0" kern="1200" dirty="0" smtClean="0">
                <a:solidFill>
                  <a:schemeClr val="tx1"/>
                </a:solidFill>
                <a:effectLst/>
                <a:latin typeface="+mn-lt"/>
                <a:ea typeface="+mn-ea"/>
                <a:cs typeface="+mn-cs"/>
              </a:rPr>
              <a:t>*http://msdl.microsoft.com/download/symbols</a:t>
            </a:r>
            <a:endParaRPr lang="en-US" sz="1200" b="0" i="0" kern="1200" dirty="0" smtClean="0">
              <a:solidFill>
                <a:schemeClr val="tx1"/>
              </a:solidFill>
              <a:effectLst/>
              <a:latin typeface="+mn-lt"/>
              <a:ea typeface="+mn-ea"/>
              <a:cs typeface="+mn-cs"/>
            </a:endParaRPr>
          </a:p>
          <a:p>
            <a:r>
              <a:rPr lang="en-US" sz="1200" b="1" i="0" kern="1200" dirty="0" smtClean="0">
                <a:solidFill>
                  <a:schemeClr val="tx1"/>
                </a:solidFill>
                <a:effectLst/>
                <a:latin typeface="+mn-lt"/>
                <a:ea typeface="+mn-ea"/>
                <a:cs typeface="+mn-cs"/>
              </a:rPr>
              <a:t> </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What this says is that the debugger should first check a local cache named </a:t>
            </a:r>
            <a:r>
              <a:rPr lang="en-US" sz="1200" b="1" i="0" kern="1200" dirty="0" smtClean="0">
                <a:solidFill>
                  <a:schemeClr val="tx1"/>
                </a:solidFill>
                <a:effectLst/>
                <a:latin typeface="+mn-lt"/>
                <a:ea typeface="+mn-ea"/>
                <a:cs typeface="+mn-cs"/>
              </a:rPr>
              <a:t>C:\MyLocalSymbols</a:t>
            </a:r>
            <a:r>
              <a:rPr lang="en-US" sz="1200" b="0" i="0" kern="1200" dirty="0" smtClean="0">
                <a:solidFill>
                  <a:schemeClr val="tx1"/>
                </a:solidFill>
                <a:effectLst/>
                <a:latin typeface="+mn-lt"/>
                <a:ea typeface="+mn-ea"/>
                <a:cs typeface="+mn-cs"/>
              </a:rPr>
              <a:t> and if symbols are not found there then go out to the Microsoft symbol server for symbols and, if found, download them and cache them in that folder. Note that symbols are downloaded based upon name, version and checksum information from the modules being debugged so the debugger usually knows if the symbols match the code properly.</a:t>
            </a:r>
          </a:p>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23</a:t>
            </a:fld>
            <a:endParaRPr lang="fr-FR"/>
          </a:p>
        </p:txBody>
      </p:sp>
    </p:spTree>
    <p:extLst>
      <p:ext uri="{BB962C8B-B14F-4D97-AF65-F5344CB8AC3E}">
        <p14:creationId xmlns:p14="http://schemas.microsoft.com/office/powerpoint/2010/main" val="38403661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If</a:t>
            </a:r>
            <a:r>
              <a:rPr lang="fr-FR" baseline="0" dirty="0" smtClean="0"/>
              <a:t> </a:t>
            </a:r>
            <a:r>
              <a:rPr lang="fr-FR" baseline="0" dirty="0" err="1" smtClean="0"/>
              <a:t>you</a:t>
            </a:r>
            <a:r>
              <a:rPr lang="fr-FR" baseline="0" dirty="0" smtClean="0"/>
              <a:t> are not </a:t>
            </a:r>
            <a:r>
              <a:rPr lang="fr-FR" baseline="0" dirty="0" err="1" smtClean="0"/>
              <a:t>used</a:t>
            </a:r>
            <a:r>
              <a:rPr lang="fr-FR" baseline="0" dirty="0" smtClean="0"/>
              <a:t> to </a:t>
            </a:r>
            <a:r>
              <a:rPr lang="fr-FR" baseline="0" dirty="0" err="1" smtClean="0"/>
              <a:t>read</a:t>
            </a:r>
            <a:r>
              <a:rPr lang="fr-FR" baseline="0" dirty="0" smtClean="0"/>
              <a:t> </a:t>
            </a:r>
            <a:r>
              <a:rPr lang="fr-FR" baseline="0" dirty="0" err="1" smtClean="0"/>
              <a:t>something</a:t>
            </a:r>
            <a:r>
              <a:rPr lang="fr-FR" baseline="0" dirty="0" smtClean="0"/>
              <a:t> </a:t>
            </a:r>
            <a:r>
              <a:rPr lang="fr-FR" baseline="0" dirty="0" err="1" smtClean="0"/>
              <a:t>like</a:t>
            </a:r>
            <a:r>
              <a:rPr lang="fr-FR" baseline="0" dirty="0" smtClean="0"/>
              <a:t> </a:t>
            </a:r>
            <a:r>
              <a:rPr lang="fr-FR" baseline="0" dirty="0" err="1" smtClean="0"/>
              <a:t>that</a:t>
            </a:r>
            <a:r>
              <a:rPr lang="fr-FR" baseline="0" dirty="0" smtClean="0"/>
              <a:t> </a:t>
            </a:r>
            <a:r>
              <a:rPr lang="fr-FR" baseline="0" dirty="0" err="1" smtClean="0"/>
              <a:t>you</a:t>
            </a:r>
            <a:r>
              <a:rPr lang="fr-FR" baseline="0" dirty="0" smtClean="0"/>
              <a:t> </a:t>
            </a:r>
            <a:r>
              <a:rPr lang="fr-FR" baseline="0" dirty="0" err="1" smtClean="0"/>
              <a:t>won’t</a:t>
            </a:r>
            <a:r>
              <a:rPr lang="fr-FR" baseline="0" dirty="0" smtClean="0"/>
              <a:t> </a:t>
            </a:r>
            <a:r>
              <a:rPr lang="fr-FR" baseline="0" dirty="0" err="1" smtClean="0"/>
              <a:t>be</a:t>
            </a:r>
            <a:r>
              <a:rPr lang="fr-FR" baseline="0" dirty="0" smtClean="0"/>
              <a:t> </a:t>
            </a:r>
            <a:r>
              <a:rPr lang="fr-FR" baseline="0" dirty="0" err="1" smtClean="0"/>
              <a:t>abble</a:t>
            </a:r>
            <a:r>
              <a:rPr lang="fr-FR" baseline="0" dirty="0" smtClean="0"/>
              <a:t> to </a:t>
            </a:r>
            <a:r>
              <a:rPr lang="fr-FR" baseline="0" dirty="0" err="1" smtClean="0"/>
              <a:t>see</a:t>
            </a:r>
            <a:r>
              <a:rPr lang="fr-FR" baseline="0" dirty="0" smtClean="0"/>
              <a:t> </a:t>
            </a:r>
            <a:r>
              <a:rPr lang="fr-FR" baseline="0" dirty="0" err="1" smtClean="0"/>
              <a:t>anithing</a:t>
            </a:r>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26</a:t>
            </a:fld>
            <a:endParaRPr lang="fr-FR"/>
          </a:p>
        </p:txBody>
      </p:sp>
    </p:spTree>
    <p:extLst>
      <p:ext uri="{BB962C8B-B14F-4D97-AF65-F5344CB8AC3E}">
        <p14:creationId xmlns:p14="http://schemas.microsoft.com/office/powerpoint/2010/main" val="26702789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smtClean="0"/>
              <a:t>But if I show </a:t>
            </a:r>
            <a:r>
              <a:rPr lang="fr-FR" dirty="0" err="1" smtClean="0"/>
              <a:t>you</a:t>
            </a:r>
            <a:r>
              <a:rPr lang="fr-FR" dirty="0" smtClean="0"/>
              <a:t> the </a:t>
            </a:r>
            <a:r>
              <a:rPr lang="fr-FR" dirty="0" err="1" smtClean="0"/>
              <a:t>same</a:t>
            </a:r>
            <a:r>
              <a:rPr lang="fr-FR" baseline="0" dirty="0" smtClean="0"/>
              <a:t> information </a:t>
            </a:r>
            <a:r>
              <a:rPr lang="fr-FR" baseline="0" dirty="0" err="1" smtClean="0"/>
              <a:t>colored</a:t>
            </a:r>
            <a:r>
              <a:rPr lang="fr-FR" baseline="0" dirty="0" smtClean="0"/>
              <a:t>… </a:t>
            </a:r>
            <a:r>
              <a:rPr lang="fr-FR" baseline="0" dirty="0" err="1" smtClean="0"/>
              <a:t>it</a:t>
            </a:r>
            <a:r>
              <a:rPr lang="fr-FR" baseline="0" dirty="0" smtClean="0"/>
              <a:t> </a:t>
            </a:r>
            <a:r>
              <a:rPr lang="fr-FR" baseline="0" dirty="0" err="1" smtClean="0"/>
              <a:t>will</a:t>
            </a:r>
            <a:r>
              <a:rPr lang="fr-FR" baseline="0" dirty="0" smtClean="0"/>
              <a:t> </a:t>
            </a:r>
            <a:r>
              <a:rPr lang="fr-FR" baseline="0" dirty="0" err="1" smtClean="0"/>
              <a:t>give</a:t>
            </a:r>
            <a:r>
              <a:rPr lang="fr-FR" baseline="0" dirty="0" smtClean="0"/>
              <a:t> </a:t>
            </a:r>
            <a:r>
              <a:rPr lang="fr-FR" baseline="0" dirty="0" err="1" smtClean="0"/>
              <a:t>you</a:t>
            </a:r>
            <a:r>
              <a:rPr lang="fr-FR" baseline="0" dirty="0" smtClean="0"/>
              <a:t> </a:t>
            </a:r>
            <a:r>
              <a:rPr lang="fr-FR" baseline="0" dirty="0" err="1" smtClean="0"/>
              <a:t>some</a:t>
            </a:r>
            <a:r>
              <a:rPr lang="fr-FR" baseline="0" dirty="0" smtClean="0"/>
              <a:t> insights</a:t>
            </a:r>
            <a:endParaRPr lang="fr-FR" dirty="0" smtClean="0"/>
          </a:p>
          <a:p>
            <a:endParaRPr lang="fr-FR" dirty="0" smtClean="0"/>
          </a:p>
          <a:p>
            <a:r>
              <a:rPr lang="fr-FR" dirty="0" smtClean="0"/>
              <a:t>La clé 3Des 24 bytes</a:t>
            </a:r>
          </a:p>
          <a:p>
            <a:endParaRPr lang="fr-FR" dirty="0" smtClean="0"/>
          </a:p>
          <a:p>
            <a:r>
              <a:rPr lang="fr-FR" dirty="0" smtClean="0"/>
              <a:t>https://msdn.microsoft.com/en-us/library/windows/desktop/aa379261(v=vs.85).aspx</a:t>
            </a:r>
          </a:p>
          <a:p>
            <a:endParaRPr lang="fr-FR" dirty="0" smtClean="0"/>
          </a:p>
          <a:p>
            <a:r>
              <a:rPr lang="en-US" sz="1200" b="0" i="0" kern="1200" dirty="0" smtClean="0">
                <a:solidFill>
                  <a:schemeClr val="tx1"/>
                </a:solidFill>
                <a:effectLst/>
                <a:latin typeface="+mn-lt"/>
                <a:ea typeface="+mn-ea"/>
                <a:cs typeface="+mn-cs"/>
              </a:rPr>
              <a:t>An </a:t>
            </a:r>
            <a:r>
              <a:rPr lang="en-US" sz="1200" b="1" i="0" kern="1200" dirty="0" smtClean="0">
                <a:solidFill>
                  <a:schemeClr val="tx1"/>
                </a:solidFill>
                <a:effectLst/>
                <a:latin typeface="+mn-lt"/>
                <a:ea typeface="+mn-ea"/>
                <a:cs typeface="+mn-cs"/>
              </a:rPr>
              <a:t>LUID</a:t>
            </a:r>
            <a:r>
              <a:rPr lang="en-US" sz="1200" b="0" i="0" kern="1200" dirty="0" smtClean="0">
                <a:solidFill>
                  <a:schemeClr val="tx1"/>
                </a:solidFill>
                <a:effectLst/>
                <a:latin typeface="+mn-lt"/>
                <a:ea typeface="+mn-ea"/>
                <a:cs typeface="+mn-cs"/>
              </a:rPr>
              <a:t> is a 64-bit (8 bytes) value guaranteed to be unique only on the system on which it was generated. The uniqueness of a </a:t>
            </a:r>
            <a:r>
              <a:rPr lang="en-US" sz="1200" b="0" i="1" u="none" strike="noStrike" kern="1200" dirty="0" smtClean="0">
                <a:solidFill>
                  <a:schemeClr val="tx1"/>
                </a:solidFill>
                <a:effectLst/>
                <a:latin typeface="+mn-lt"/>
                <a:ea typeface="+mn-ea"/>
                <a:cs typeface="+mn-cs"/>
                <a:hlinkClick r:id="rId3"/>
              </a:rPr>
              <a:t>locally unique identifier</a:t>
            </a:r>
            <a:r>
              <a:rPr lang="en-US" sz="1200" b="0" i="0" kern="1200" dirty="0" smtClean="0">
                <a:solidFill>
                  <a:schemeClr val="tx1"/>
                </a:solidFill>
                <a:effectLst/>
                <a:latin typeface="+mn-lt"/>
                <a:ea typeface="+mn-ea"/>
                <a:cs typeface="+mn-cs"/>
              </a:rPr>
              <a:t> (LUID) is guaranteed only until the system is restarted.</a:t>
            </a:r>
            <a:endParaRPr lang="fr-FR" dirty="0" smtClean="0"/>
          </a:p>
          <a:p>
            <a:endParaRPr lang="fr-FR" dirty="0"/>
          </a:p>
        </p:txBody>
      </p:sp>
      <p:sp>
        <p:nvSpPr>
          <p:cNvPr id="4" name="Slide Number Placeholder 3"/>
          <p:cNvSpPr>
            <a:spLocks noGrp="1"/>
          </p:cNvSpPr>
          <p:nvPr>
            <p:ph type="sldNum" sz="quarter" idx="10"/>
          </p:nvPr>
        </p:nvSpPr>
        <p:spPr/>
        <p:txBody>
          <a:bodyPr/>
          <a:lstStyle/>
          <a:p>
            <a:fld id="{AD7217DD-10E0-4995-9AF9-F88038410914}" type="slidenum">
              <a:rPr lang="fr-FR" smtClean="0"/>
              <a:t>27</a:t>
            </a:fld>
            <a:endParaRPr lang="fr-FR"/>
          </a:p>
        </p:txBody>
      </p:sp>
    </p:spTree>
    <p:extLst>
      <p:ext uri="{BB962C8B-B14F-4D97-AF65-F5344CB8AC3E}">
        <p14:creationId xmlns:p14="http://schemas.microsoft.com/office/powerpoint/2010/main" val="18143109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_Walk on ">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051720" y="1633364"/>
            <a:ext cx="5256584" cy="1224136"/>
          </a:xfrm>
          <a:prstGeom prst="rect">
            <a:avLst/>
          </a:prstGeom>
        </p:spPr>
        <p:txBody>
          <a:bodyPr tIns="0" bIns="0" anchor="ctr" anchorCtr="0">
            <a:noAutofit/>
          </a:bodyPr>
          <a:lstStyle>
            <a:lvl1pPr marL="0" marR="0" indent="0" algn="ctr" defTabSz="457200" rtl="0" eaLnBrk="1" fontAlgn="auto" latinLnBrk="0" hangingPunct="1">
              <a:lnSpc>
                <a:spcPts val="3000"/>
              </a:lnSpc>
              <a:spcBef>
                <a:spcPts val="0"/>
              </a:spcBef>
              <a:spcAft>
                <a:spcPts val="0"/>
              </a:spcAft>
              <a:buClrTx/>
              <a:buSzTx/>
              <a:buFont typeface="Arial"/>
              <a:buNone/>
              <a:tabLst/>
              <a:defRPr sz="32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Title of the presentation</a:t>
            </a:r>
            <a:endParaRPr lang="en-US" sz="1800" dirty="0" smtClean="0"/>
          </a:p>
        </p:txBody>
      </p:sp>
      <p:sp>
        <p:nvSpPr>
          <p:cNvPr id="15" name="Text Placeholder 2"/>
          <p:cNvSpPr>
            <a:spLocks noGrp="1"/>
          </p:cNvSpPr>
          <p:nvPr>
            <p:ph type="body" idx="10" hasCustomPrompt="1"/>
          </p:nvPr>
        </p:nvSpPr>
        <p:spPr>
          <a:xfrm>
            <a:off x="2051720" y="3073523"/>
            <a:ext cx="5256584" cy="288032"/>
          </a:xfrm>
          <a:prstGeom prst="rect">
            <a:avLst/>
          </a:prstGeom>
        </p:spPr>
        <p:txBody>
          <a:bodyPr tIns="0" bIns="0" anchor="ctr" anchorCtr="0">
            <a:normAutofit/>
          </a:bodyPr>
          <a:lstStyle>
            <a:lvl1pPr marL="0" indent="0" algn="ctr">
              <a:lnSpc>
                <a:spcPct val="80000"/>
              </a:lnSpc>
              <a:buNone/>
              <a:defRPr sz="1800" b="1"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Presenter Name</a:t>
            </a:r>
          </a:p>
        </p:txBody>
      </p:sp>
      <p:pic>
        <p:nvPicPr>
          <p:cNvPr id="5" name="Picture 4" descr="InfoSecurity Primary Logo Negative Europe.eps"/>
          <p:cNvPicPr>
            <a:picLocks noChangeAspect="1"/>
          </p:cNvPicPr>
          <p:nvPr userDrawn="1"/>
        </p:nvPicPr>
        <p:blipFill rotWithShape="1">
          <a:blip r:embed="rId2" cstate="screen">
            <a:extLst>
              <a:ext uri="{28A0092B-C50C-407E-A947-70E740481C1C}">
                <a14:useLocalDpi xmlns:a14="http://schemas.microsoft.com/office/drawing/2010/main"/>
              </a:ext>
            </a:extLst>
          </a:blip>
          <a:srcRect l="7806" t="15519" r="4337" b="21169"/>
          <a:stretch/>
        </p:blipFill>
        <p:spPr>
          <a:xfrm>
            <a:off x="3653772" y="544140"/>
            <a:ext cx="2075700" cy="601234"/>
          </a:xfrm>
          <a:prstGeom prst="rect">
            <a:avLst/>
          </a:prstGeom>
        </p:spPr>
      </p:pic>
      <p:sp>
        <p:nvSpPr>
          <p:cNvPr id="4" name="Text Placeholder 3"/>
          <p:cNvSpPr>
            <a:spLocks noGrp="1"/>
          </p:cNvSpPr>
          <p:nvPr>
            <p:ph type="body" sz="quarter" idx="12"/>
          </p:nvPr>
        </p:nvSpPr>
        <p:spPr>
          <a:xfrm>
            <a:off x="2052000" y="3326400"/>
            <a:ext cx="5257800" cy="288032"/>
          </a:xfrm>
          <a:prstGeom prst="rect">
            <a:avLst/>
          </a:prstGeom>
        </p:spPr>
        <p:txBody>
          <a:bodyPr vert="horz" tIns="0" bIns="0"/>
          <a:lstStyle>
            <a:lvl1pPr marL="0" indent="0" algn="ctr">
              <a:buNone/>
              <a:defRPr sz="1500">
                <a:solidFill>
                  <a:schemeClr val="tx1">
                    <a:lumMod val="65000"/>
                    <a:lumOff val="35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smtClean="0"/>
              <a:t>Click to edit Master text styles</a:t>
            </a:r>
          </a:p>
        </p:txBody>
      </p:sp>
    </p:spTree>
    <p:extLst>
      <p:ext uri="{BB962C8B-B14F-4D97-AF65-F5344CB8AC3E}">
        <p14:creationId xmlns:p14="http://schemas.microsoft.com/office/powerpoint/2010/main" val="334682693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2 column bullets ">
    <p:spTree>
      <p:nvGrpSpPr>
        <p:cNvPr id="1" name=""/>
        <p:cNvGrpSpPr/>
        <p:nvPr/>
      </p:nvGrpSpPr>
      <p:grpSpPr>
        <a:xfrm>
          <a:off x="0" y="0"/>
          <a:ext cx="0" cy="0"/>
          <a:chOff x="0" y="0"/>
          <a:chExt cx="0" cy="0"/>
        </a:xfrm>
      </p:grpSpPr>
      <p:sp>
        <p:nvSpPr>
          <p:cNvPr id="4"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7" name="Text Placeholder 2"/>
          <p:cNvSpPr>
            <a:spLocks noGrp="1"/>
          </p:cNvSpPr>
          <p:nvPr>
            <p:ph type="body" idx="1" hasCustomPrompt="1"/>
          </p:nvPr>
        </p:nvSpPr>
        <p:spPr>
          <a:xfrm>
            <a:off x="468304" y="1490400"/>
            <a:ext cx="7416064" cy="3240000"/>
          </a:xfrm>
          <a:prstGeom prst="rect">
            <a:avLst/>
          </a:prstGeom>
        </p:spPr>
        <p:txBody>
          <a:bodyPr lIns="0" rIns="0" numCol="2" spcCol="360000" anchor="t" anchorCtr="0">
            <a:normAutofit/>
          </a:bodyPr>
          <a:lstStyle>
            <a:lvl1pPr marL="177800" indent="-177800">
              <a:buClr>
                <a:schemeClr val="bg1">
                  <a:lumMod val="65000"/>
                </a:schemeClr>
              </a:buClr>
              <a:buFont typeface="Arial"/>
              <a:buChar char="•"/>
              <a:defRPr sz="1600">
                <a:solidFill>
                  <a:srgbClr val="404040"/>
                </a:solidFill>
              </a:defRPr>
            </a:lvl1pPr>
            <a:lvl2pPr marL="628650" indent="-171450">
              <a:buFont typeface="Arial"/>
              <a:buChar char="•"/>
              <a:defRPr sz="1400">
                <a:solidFill>
                  <a:srgbClr val="595959"/>
                </a:solidFill>
              </a:defRPr>
            </a:lvl2pPr>
            <a:lvl3pPr marL="984250" indent="-180975">
              <a:buSzPct val="80000"/>
              <a:buFont typeface="Lucida Grande"/>
              <a:buChar char="-"/>
              <a:defRPr sz="1100">
                <a:solidFill>
                  <a:srgbClr val="595959"/>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dirty="0" smtClean="0"/>
              <a:t>Click to add bullets to a 2 column grid –</a:t>
            </a:r>
          </a:p>
          <a:p>
            <a:pPr lvl="1"/>
            <a:r>
              <a:rPr lang="en-GB" dirty="0" smtClean="0"/>
              <a:t>Add sub bullet </a:t>
            </a:r>
          </a:p>
          <a:p>
            <a:pPr lvl="2"/>
            <a:r>
              <a:rPr lang="en-GB" dirty="0" smtClean="0"/>
              <a:t>Add sub bullet</a:t>
            </a:r>
            <a:endParaRPr lang="en-GB" dirty="0"/>
          </a:p>
        </p:txBody>
      </p:sp>
      <p:sp>
        <p:nvSpPr>
          <p:cNvPr id="6"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Tree>
    <p:extLst>
      <p:ext uri="{BB962C8B-B14F-4D97-AF65-F5344CB8AC3E}">
        <p14:creationId xmlns:p14="http://schemas.microsoft.com/office/powerpoint/2010/main" val="41716963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 Graphic ">
    <p:spTree>
      <p:nvGrpSpPr>
        <p:cNvPr id="1" name=""/>
        <p:cNvGrpSpPr/>
        <p:nvPr/>
      </p:nvGrpSpPr>
      <p:grpSpPr>
        <a:xfrm>
          <a:off x="0" y="0"/>
          <a:ext cx="0" cy="0"/>
          <a:chOff x="0" y="0"/>
          <a:chExt cx="0" cy="0"/>
        </a:xfrm>
      </p:grpSpPr>
      <p:sp>
        <p:nvSpPr>
          <p:cNvPr id="9"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marR="0" indent="0" algn="ctr" defTabSz="457200" rtl="0" eaLnBrk="1" fontAlgn="auto" latinLnBrk="0" hangingPunct="1">
              <a:lnSpc>
                <a:spcPct val="100000"/>
              </a:lnSpc>
              <a:spcBef>
                <a:spcPct val="20000"/>
              </a:spcBef>
              <a:spcAft>
                <a:spcPts val="0"/>
              </a:spcAft>
              <a:buClrTx/>
              <a:buSzTx/>
              <a:buFont typeface="Arial"/>
              <a:buNone/>
              <a:tabLst/>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4" name="Chart Placeholder 3"/>
          <p:cNvSpPr>
            <a:spLocks noGrp="1"/>
          </p:cNvSpPr>
          <p:nvPr>
            <p:ph type="chart" sz="quarter" idx="13" hasCustomPrompt="1"/>
          </p:nvPr>
        </p:nvSpPr>
        <p:spPr>
          <a:xfrm>
            <a:off x="468304" y="1490400"/>
            <a:ext cx="7416064" cy="3240000"/>
          </a:xfrm>
          <a:prstGeom prst="rect">
            <a:avLst/>
          </a:prstGeom>
        </p:spPr>
        <p:txBody>
          <a:bodyPr lIns="0" rIns="0" anchor="ctr" anchorCtr="0">
            <a:normAutofit/>
          </a:bodyPr>
          <a:lstStyle>
            <a:lvl1pPr marL="0" indent="0" algn="ctr">
              <a:buFontTx/>
              <a:buNone/>
              <a:defRPr sz="1200"/>
            </a:lvl1pPr>
          </a:lstStyle>
          <a:p>
            <a:r>
              <a:rPr lang="en-US" dirty="0" smtClean="0"/>
              <a:t>Insert graph</a:t>
            </a:r>
            <a:endParaRPr lang="en-US" dirty="0"/>
          </a:p>
        </p:txBody>
      </p:sp>
      <p:sp>
        <p:nvSpPr>
          <p:cNvPr id="6"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Tree>
    <p:extLst>
      <p:ext uri="{BB962C8B-B14F-4D97-AF65-F5344CB8AC3E}">
        <p14:creationId xmlns:p14="http://schemas.microsoft.com/office/powerpoint/2010/main" val="1277616408"/>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Graphic+ L text">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68304" y="1490400"/>
            <a:ext cx="3815664" cy="3369600"/>
          </a:xfrm>
        </p:spPr>
        <p:txBody>
          <a:bodyPr lIns="0" rIns="0" numCol="1" spcCol="360000" anchor="t" anchorCtr="0">
            <a:noAutofit/>
          </a:bodyPr>
          <a:lstStyle>
            <a:lvl1pPr algn="l">
              <a:defRPr sz="1400">
                <a:solidFill>
                  <a:srgbClr val="404040"/>
                </a:solidFill>
                <a:latin typeface="+mn-lt"/>
              </a:defRPr>
            </a:lvl1pPr>
          </a:lstStyle>
          <a:p>
            <a:pPr lvl="0"/>
            <a:r>
              <a:rPr lang="en-GB" dirty="0" smtClean="0"/>
              <a:t>Click to add text</a:t>
            </a:r>
          </a:p>
        </p:txBody>
      </p:sp>
      <p:sp>
        <p:nvSpPr>
          <p:cNvPr id="9"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22" name="Rectangle 7"/>
          <p:cNvSpPr/>
          <p:nvPr userDrawn="1"/>
        </p:nvSpPr>
        <p:spPr>
          <a:xfrm>
            <a:off x="5648974" y="4827134"/>
            <a:ext cx="3506204" cy="423871"/>
          </a:xfrm>
          <a:custGeom>
            <a:avLst/>
            <a:gdLst>
              <a:gd name="connsiteX0" fmla="*/ 0 w 3409524"/>
              <a:gd name="connsiteY0" fmla="*/ 0 h 423871"/>
              <a:gd name="connsiteX1" fmla="*/ 3409524 w 3409524"/>
              <a:gd name="connsiteY1" fmla="*/ 0 h 423871"/>
              <a:gd name="connsiteX2" fmla="*/ 3409524 w 3409524"/>
              <a:gd name="connsiteY2" fmla="*/ 423871 h 423871"/>
              <a:gd name="connsiteX3" fmla="*/ 0 w 3409524"/>
              <a:gd name="connsiteY3" fmla="*/ 423871 h 423871"/>
              <a:gd name="connsiteX4" fmla="*/ 0 w 3409524"/>
              <a:gd name="connsiteY4" fmla="*/ 0 h 423871"/>
              <a:gd name="connsiteX0" fmla="*/ 0 w 3409524"/>
              <a:gd name="connsiteY0" fmla="*/ 0 h 423871"/>
              <a:gd name="connsiteX1" fmla="*/ 3409524 w 3409524"/>
              <a:gd name="connsiteY1" fmla="*/ 0 h 423871"/>
              <a:gd name="connsiteX2" fmla="*/ 3409524 w 3409524"/>
              <a:gd name="connsiteY2" fmla="*/ 423871 h 423871"/>
              <a:gd name="connsiteX3" fmla="*/ 309097 w 3409524"/>
              <a:gd name="connsiteY3" fmla="*/ 423871 h 423871"/>
              <a:gd name="connsiteX4" fmla="*/ 0 w 3409524"/>
              <a:gd name="connsiteY4" fmla="*/ 0 h 423871"/>
              <a:gd name="connsiteX0" fmla="*/ 0 w 3506204"/>
              <a:gd name="connsiteY0" fmla="*/ 0 h 423871"/>
              <a:gd name="connsiteX1" fmla="*/ 3506204 w 3506204"/>
              <a:gd name="connsiteY1" fmla="*/ 0 h 423871"/>
              <a:gd name="connsiteX2" fmla="*/ 3506204 w 3506204"/>
              <a:gd name="connsiteY2" fmla="*/ 423871 h 423871"/>
              <a:gd name="connsiteX3" fmla="*/ 405777 w 3506204"/>
              <a:gd name="connsiteY3" fmla="*/ 423871 h 423871"/>
              <a:gd name="connsiteX4" fmla="*/ 0 w 3506204"/>
              <a:gd name="connsiteY4" fmla="*/ 0 h 423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204" h="423871">
                <a:moveTo>
                  <a:pt x="0" y="0"/>
                </a:moveTo>
                <a:lnTo>
                  <a:pt x="3506204" y="0"/>
                </a:lnTo>
                <a:lnTo>
                  <a:pt x="3506204" y="423871"/>
                </a:lnTo>
                <a:lnTo>
                  <a:pt x="405777" y="423871"/>
                </a:lnTo>
                <a:lnTo>
                  <a:pt x="0" y="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Text Placeholder 3"/>
          <p:cNvSpPr>
            <a:spLocks noGrp="1"/>
          </p:cNvSpPr>
          <p:nvPr>
            <p:ph type="body" sz="half" idx="2" hasCustomPrompt="1"/>
          </p:nvPr>
        </p:nvSpPr>
        <p:spPr>
          <a:xfrm>
            <a:off x="6017371" y="4827135"/>
            <a:ext cx="3008313" cy="423870"/>
          </a:xfrm>
          <a:prstGeom prst="rect">
            <a:avLst/>
          </a:prstGeom>
        </p:spPr>
        <p:txBody>
          <a:bodyPr anchor="ctr" anchorCtr="0">
            <a:normAutofit/>
          </a:bodyPr>
          <a:lstStyle>
            <a:lvl1pPr marL="0" indent="0">
              <a:buNone/>
              <a:defRPr sz="900" baseline="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smtClean="0"/>
              <a:t>Caption to present the content of the graph –</a:t>
            </a:r>
            <a:br>
              <a:rPr lang="en-GB" dirty="0" smtClean="0"/>
            </a:br>
            <a:r>
              <a:rPr lang="en-GB" dirty="0" smtClean="0"/>
              <a:t>one or two lines of copy</a:t>
            </a:r>
          </a:p>
        </p:txBody>
      </p:sp>
      <p:sp>
        <p:nvSpPr>
          <p:cNvPr id="25" name="Chart Placeholder 3"/>
          <p:cNvSpPr>
            <a:spLocks noGrp="1"/>
          </p:cNvSpPr>
          <p:nvPr>
            <p:ph type="chart" sz="quarter" idx="13" hasCustomPrompt="1"/>
          </p:nvPr>
        </p:nvSpPr>
        <p:spPr>
          <a:xfrm>
            <a:off x="4457700" y="1490400"/>
            <a:ext cx="4295100" cy="3369600"/>
          </a:xfrm>
          <a:prstGeom prst="rect">
            <a:avLst/>
          </a:prstGeom>
          <a:solidFill>
            <a:schemeClr val="bg1"/>
          </a:solidFill>
        </p:spPr>
        <p:txBody>
          <a:bodyPr anchor="ctr" anchorCtr="0">
            <a:noAutofit/>
          </a:bodyPr>
          <a:lstStyle>
            <a:lvl1pPr marL="0" indent="0" algn="ctr">
              <a:buFontTx/>
              <a:buNone/>
              <a:defRPr sz="1200"/>
            </a:lvl1pPr>
          </a:lstStyle>
          <a:p>
            <a:r>
              <a:rPr lang="en-US" dirty="0" smtClean="0"/>
              <a:t>Insert graph</a:t>
            </a:r>
            <a:endParaRPr lang="en-US" dirty="0"/>
          </a:p>
        </p:txBody>
      </p:sp>
      <p:sp>
        <p:nvSpPr>
          <p:cNvPr id="4" name="Text Placeholder 3"/>
          <p:cNvSpPr>
            <a:spLocks noGrp="1"/>
          </p:cNvSpPr>
          <p:nvPr>
            <p:ph type="body" sz="quarter" idx="14" hasCustomPrompt="1"/>
          </p:nvPr>
        </p:nvSpPr>
        <p:spPr>
          <a:xfrm>
            <a:off x="468000" y="233999"/>
            <a:ext cx="6840000" cy="954000"/>
          </a:xfrm>
          <a:prstGeom prst="rect">
            <a:avLst/>
          </a:prstGeom>
        </p:spPr>
        <p:txBody>
          <a:bodyPr vert="horz" lIns="0" rIns="0" anchor="ctr" anchorCtr="0">
            <a:noAutofit/>
          </a:bodyPr>
          <a:lstStyle>
            <a:lvl1pPr marL="0" indent="0">
              <a:lnSpc>
                <a:spcPts val="3400"/>
              </a:lnSpc>
              <a:buNone/>
              <a:defRPr sz="35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smtClean="0"/>
              <a:t>Title of slide </a:t>
            </a:r>
          </a:p>
        </p:txBody>
      </p:sp>
    </p:spTree>
    <p:extLst>
      <p:ext uri="{BB962C8B-B14F-4D97-AF65-F5344CB8AC3E}">
        <p14:creationId xmlns:p14="http://schemas.microsoft.com/office/powerpoint/2010/main" val="4166906111"/>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Graphic+ R text">
    <p:spTree>
      <p:nvGrpSpPr>
        <p:cNvPr id="1" name=""/>
        <p:cNvGrpSpPr/>
        <p:nvPr/>
      </p:nvGrpSpPr>
      <p:grpSpPr>
        <a:xfrm>
          <a:off x="0" y="0"/>
          <a:ext cx="0" cy="0"/>
          <a:chOff x="0" y="0"/>
          <a:chExt cx="0" cy="0"/>
        </a:xfrm>
      </p:grpSpPr>
      <p:sp>
        <p:nvSpPr>
          <p:cNvPr id="25" name="Chart Placeholder 3"/>
          <p:cNvSpPr>
            <a:spLocks noGrp="1"/>
          </p:cNvSpPr>
          <p:nvPr>
            <p:ph type="chart" sz="quarter" idx="13" hasCustomPrompt="1"/>
          </p:nvPr>
        </p:nvSpPr>
        <p:spPr>
          <a:xfrm>
            <a:off x="468304" y="1490400"/>
            <a:ext cx="4295100" cy="3369600"/>
          </a:xfrm>
          <a:prstGeom prst="rect">
            <a:avLst/>
          </a:prstGeom>
          <a:solidFill>
            <a:srgbClr val="FFFFFF"/>
          </a:solidFill>
        </p:spPr>
        <p:txBody>
          <a:bodyPr anchor="ctr" anchorCtr="0">
            <a:noAutofit/>
          </a:bodyPr>
          <a:lstStyle>
            <a:lvl1pPr marL="0" indent="0" algn="ctr">
              <a:buFontTx/>
              <a:buNone/>
              <a:defRPr sz="1200"/>
            </a:lvl1pPr>
          </a:lstStyle>
          <a:p>
            <a:r>
              <a:rPr lang="en-US" dirty="0" smtClean="0"/>
              <a:t>Insert graph</a:t>
            </a:r>
            <a:endParaRPr lang="en-US" dirty="0"/>
          </a:p>
        </p:txBody>
      </p:sp>
      <p:sp>
        <p:nvSpPr>
          <p:cNvPr id="9"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22" name="Rectangle 7"/>
          <p:cNvSpPr/>
          <p:nvPr userDrawn="1"/>
        </p:nvSpPr>
        <p:spPr>
          <a:xfrm>
            <a:off x="5648974" y="4827134"/>
            <a:ext cx="3506204" cy="423871"/>
          </a:xfrm>
          <a:custGeom>
            <a:avLst/>
            <a:gdLst>
              <a:gd name="connsiteX0" fmla="*/ 0 w 3409524"/>
              <a:gd name="connsiteY0" fmla="*/ 0 h 423871"/>
              <a:gd name="connsiteX1" fmla="*/ 3409524 w 3409524"/>
              <a:gd name="connsiteY1" fmla="*/ 0 h 423871"/>
              <a:gd name="connsiteX2" fmla="*/ 3409524 w 3409524"/>
              <a:gd name="connsiteY2" fmla="*/ 423871 h 423871"/>
              <a:gd name="connsiteX3" fmla="*/ 0 w 3409524"/>
              <a:gd name="connsiteY3" fmla="*/ 423871 h 423871"/>
              <a:gd name="connsiteX4" fmla="*/ 0 w 3409524"/>
              <a:gd name="connsiteY4" fmla="*/ 0 h 423871"/>
              <a:gd name="connsiteX0" fmla="*/ 0 w 3409524"/>
              <a:gd name="connsiteY0" fmla="*/ 0 h 423871"/>
              <a:gd name="connsiteX1" fmla="*/ 3409524 w 3409524"/>
              <a:gd name="connsiteY1" fmla="*/ 0 h 423871"/>
              <a:gd name="connsiteX2" fmla="*/ 3409524 w 3409524"/>
              <a:gd name="connsiteY2" fmla="*/ 423871 h 423871"/>
              <a:gd name="connsiteX3" fmla="*/ 309097 w 3409524"/>
              <a:gd name="connsiteY3" fmla="*/ 423871 h 423871"/>
              <a:gd name="connsiteX4" fmla="*/ 0 w 3409524"/>
              <a:gd name="connsiteY4" fmla="*/ 0 h 423871"/>
              <a:gd name="connsiteX0" fmla="*/ 0 w 3506204"/>
              <a:gd name="connsiteY0" fmla="*/ 0 h 423871"/>
              <a:gd name="connsiteX1" fmla="*/ 3506204 w 3506204"/>
              <a:gd name="connsiteY1" fmla="*/ 0 h 423871"/>
              <a:gd name="connsiteX2" fmla="*/ 3506204 w 3506204"/>
              <a:gd name="connsiteY2" fmla="*/ 423871 h 423871"/>
              <a:gd name="connsiteX3" fmla="*/ 405777 w 3506204"/>
              <a:gd name="connsiteY3" fmla="*/ 423871 h 423871"/>
              <a:gd name="connsiteX4" fmla="*/ 0 w 3506204"/>
              <a:gd name="connsiteY4" fmla="*/ 0 h 423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06204" h="423871">
                <a:moveTo>
                  <a:pt x="0" y="0"/>
                </a:moveTo>
                <a:lnTo>
                  <a:pt x="3506204" y="0"/>
                </a:lnTo>
                <a:lnTo>
                  <a:pt x="3506204" y="423871"/>
                </a:lnTo>
                <a:lnTo>
                  <a:pt x="405777" y="423871"/>
                </a:lnTo>
                <a:lnTo>
                  <a:pt x="0" y="0"/>
                </a:lnTo>
                <a:close/>
              </a:path>
            </a:pathLst>
          </a:cu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 Placeholder 3"/>
          <p:cNvSpPr>
            <a:spLocks noGrp="1"/>
          </p:cNvSpPr>
          <p:nvPr>
            <p:ph type="body" sz="quarter" idx="14" hasCustomPrompt="1"/>
          </p:nvPr>
        </p:nvSpPr>
        <p:spPr>
          <a:xfrm>
            <a:off x="468000" y="233999"/>
            <a:ext cx="6840000" cy="954000"/>
          </a:xfrm>
          <a:prstGeom prst="rect">
            <a:avLst/>
          </a:prstGeom>
        </p:spPr>
        <p:txBody>
          <a:bodyPr vert="horz" lIns="0" rIns="0" anchor="ctr" anchorCtr="0">
            <a:noAutofit/>
          </a:bodyPr>
          <a:lstStyle>
            <a:lvl1pPr marL="0" indent="0">
              <a:lnSpc>
                <a:spcPts val="3400"/>
              </a:lnSpc>
              <a:buNone/>
              <a:defRPr sz="350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GB" dirty="0" smtClean="0"/>
              <a:t>Title of slide </a:t>
            </a:r>
          </a:p>
        </p:txBody>
      </p:sp>
      <p:sp>
        <p:nvSpPr>
          <p:cNvPr id="2" name="Title 1"/>
          <p:cNvSpPr>
            <a:spLocks noGrp="1"/>
          </p:cNvSpPr>
          <p:nvPr>
            <p:ph type="ctrTitle" hasCustomPrompt="1"/>
          </p:nvPr>
        </p:nvSpPr>
        <p:spPr>
          <a:xfrm>
            <a:off x="4932040" y="1490400"/>
            <a:ext cx="3815664" cy="3369600"/>
          </a:xfrm>
        </p:spPr>
        <p:txBody>
          <a:bodyPr lIns="0" rIns="0" numCol="1" spcCol="360000" anchor="t" anchorCtr="0">
            <a:noAutofit/>
          </a:bodyPr>
          <a:lstStyle>
            <a:lvl1pPr algn="l">
              <a:defRPr sz="1400">
                <a:solidFill>
                  <a:srgbClr val="404040"/>
                </a:solidFill>
                <a:latin typeface="+mn-lt"/>
              </a:defRPr>
            </a:lvl1pPr>
          </a:lstStyle>
          <a:p>
            <a:pPr lvl="0"/>
            <a:r>
              <a:rPr lang="en-GB" dirty="0" smtClean="0"/>
              <a:t>Click to add text</a:t>
            </a:r>
          </a:p>
        </p:txBody>
      </p:sp>
    </p:spTree>
    <p:extLst>
      <p:ext uri="{BB962C8B-B14F-4D97-AF65-F5344CB8AC3E}">
        <p14:creationId xmlns:p14="http://schemas.microsoft.com/office/powerpoint/2010/main" val="2670679922"/>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 image ">
    <p:spTree>
      <p:nvGrpSpPr>
        <p:cNvPr id="1" name=""/>
        <p:cNvGrpSpPr/>
        <p:nvPr/>
      </p:nvGrpSpPr>
      <p:grpSpPr>
        <a:xfrm>
          <a:off x="0" y="0"/>
          <a:ext cx="0" cy="0"/>
          <a:chOff x="0" y="0"/>
          <a:chExt cx="0" cy="0"/>
        </a:xfrm>
      </p:grpSpPr>
      <p:sp>
        <p:nvSpPr>
          <p:cNvPr id="4" name="Picture Placeholder 17"/>
          <p:cNvSpPr>
            <a:spLocks noGrp="1"/>
          </p:cNvSpPr>
          <p:nvPr>
            <p:ph type="pic" sz="quarter" idx="11" hasCustomPrompt="1"/>
          </p:nvPr>
        </p:nvSpPr>
        <p:spPr>
          <a:xfrm>
            <a:off x="-13873" y="1038184"/>
            <a:ext cx="9168986" cy="3906878"/>
          </a:xfrm>
          <a:custGeom>
            <a:avLst/>
            <a:gdLst>
              <a:gd name="connsiteX0" fmla="*/ 0 w 9163051"/>
              <a:gd name="connsiteY0" fmla="*/ 0 h 3816350"/>
              <a:gd name="connsiteX1" fmla="*/ 9163051 w 9163051"/>
              <a:gd name="connsiteY1" fmla="*/ 0 h 3816350"/>
              <a:gd name="connsiteX2" fmla="*/ 9163051 w 9163051"/>
              <a:gd name="connsiteY2" fmla="*/ 3816350 h 3816350"/>
              <a:gd name="connsiteX3" fmla="*/ 0 w 9163051"/>
              <a:gd name="connsiteY3" fmla="*/ 3816350 h 3816350"/>
              <a:gd name="connsiteX4" fmla="*/ 0 w 9163051"/>
              <a:gd name="connsiteY4" fmla="*/ 0 h 3816350"/>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84182 h 3900532"/>
              <a:gd name="connsiteX1" fmla="*/ 7573115 w 9163051"/>
              <a:gd name="connsiteY1" fmla="*/ 79071 h 3900532"/>
              <a:gd name="connsiteX2" fmla="*/ 9155732 w 9163051"/>
              <a:gd name="connsiteY2" fmla="*/ 4 h 3900532"/>
              <a:gd name="connsiteX3" fmla="*/ 9163051 w 9163051"/>
              <a:gd name="connsiteY3" fmla="*/ 3900532 h 3900532"/>
              <a:gd name="connsiteX4" fmla="*/ 0 w 9163051"/>
              <a:gd name="connsiteY4" fmla="*/ 3900532 h 3900532"/>
              <a:gd name="connsiteX5" fmla="*/ 0 w 9163051"/>
              <a:gd name="connsiteY5" fmla="*/ 84182 h 3900532"/>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474 h 4063824"/>
              <a:gd name="connsiteX1" fmla="*/ 7575805 w 9163051"/>
              <a:gd name="connsiteY1" fmla="*/ 242363 h 4063824"/>
              <a:gd name="connsiteX2" fmla="*/ 8351838 w 9163051"/>
              <a:gd name="connsiteY2" fmla="*/ 684037 h 4063824"/>
              <a:gd name="connsiteX3" fmla="*/ 9155732 w 9163051"/>
              <a:gd name="connsiteY3" fmla="*/ 163296 h 4063824"/>
              <a:gd name="connsiteX4" fmla="*/ 9163051 w 9163051"/>
              <a:gd name="connsiteY4" fmla="*/ 4063824 h 4063824"/>
              <a:gd name="connsiteX5" fmla="*/ 0 w 9163051"/>
              <a:gd name="connsiteY5" fmla="*/ 4063824 h 4063824"/>
              <a:gd name="connsiteX6" fmla="*/ 0 w 9163051"/>
              <a:gd name="connsiteY6" fmla="*/ 247474 h 4063824"/>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945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90528 h 3906878"/>
              <a:gd name="connsiteX1" fmla="*/ 7566280 w 9163051"/>
              <a:gd name="connsiteY1" fmla="*/ 85417 h 3906878"/>
              <a:gd name="connsiteX2" fmla="*/ 835183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5934 w 9163051"/>
              <a:gd name="connsiteY0" fmla="*/ 209220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584084 w 9163051"/>
              <a:gd name="connsiteY1" fmla="*/ 192240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702779 w 9163051"/>
              <a:gd name="connsiteY1" fmla="*/ 245651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0 w 9168986"/>
              <a:gd name="connsiteY0" fmla="*/ 262631 h 3906878"/>
              <a:gd name="connsiteX1" fmla="*/ 7708714 w 9168986"/>
              <a:gd name="connsiteY1" fmla="*/ 245651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696844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61017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8986" h="3906878">
                <a:moveTo>
                  <a:pt x="0" y="262631"/>
                </a:moveTo>
                <a:lnTo>
                  <a:pt x="7706138" y="264240"/>
                </a:lnTo>
                <a:cubicBezTo>
                  <a:pt x="7872436" y="457638"/>
                  <a:pt x="8177360" y="543274"/>
                  <a:pt x="8366615" y="538959"/>
                </a:cubicBezTo>
                <a:cubicBezTo>
                  <a:pt x="8609328" y="533425"/>
                  <a:pt x="9002579" y="382437"/>
                  <a:pt x="9161667" y="0"/>
                </a:cubicBezTo>
                <a:cubicBezTo>
                  <a:pt x="9164107" y="1300176"/>
                  <a:pt x="9166546" y="2606702"/>
                  <a:pt x="9168986" y="3906878"/>
                </a:cubicBezTo>
                <a:lnTo>
                  <a:pt x="5935" y="3906878"/>
                </a:lnTo>
                <a:cubicBezTo>
                  <a:pt x="3957" y="2692129"/>
                  <a:pt x="1978" y="1477380"/>
                  <a:pt x="0" y="262631"/>
                </a:cubicBezTo>
                <a:close/>
              </a:path>
            </a:pathLst>
          </a:custGeom>
          <a:solidFill>
            <a:schemeClr val="bg1">
              <a:lumMod val="50000"/>
            </a:schemeClr>
          </a:solidFill>
        </p:spPr>
        <p:txBody>
          <a:bodyPr vert="horz" anchor="ctr" anchorCtr="0"/>
          <a:lstStyle>
            <a:lvl1pPr marL="0" indent="0" algn="ctr">
              <a:buNone/>
              <a:defRPr sz="800">
                <a:solidFill>
                  <a:schemeClr val="tx1"/>
                </a:solidFill>
              </a:defRPr>
            </a:lvl1pPr>
          </a:lstStyle>
          <a:p>
            <a:r>
              <a:rPr lang="en-US" dirty="0" smtClean="0"/>
              <a:t>Insert Picture</a:t>
            </a:r>
            <a:endParaRPr lang="en-US" dirty="0"/>
          </a:p>
        </p:txBody>
      </p:sp>
      <p:sp>
        <p:nvSpPr>
          <p:cNvPr id="3"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
        <p:nvSpPr>
          <p:cNvPr id="5"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Tree>
    <p:extLst>
      <p:ext uri="{BB962C8B-B14F-4D97-AF65-F5344CB8AC3E}">
        <p14:creationId xmlns:p14="http://schemas.microsoft.com/office/powerpoint/2010/main" val="2605473554"/>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 image+caption ">
    <p:spTree>
      <p:nvGrpSpPr>
        <p:cNvPr id="1" name=""/>
        <p:cNvGrpSpPr/>
        <p:nvPr/>
      </p:nvGrpSpPr>
      <p:grpSpPr>
        <a:xfrm>
          <a:off x="0" y="0"/>
          <a:ext cx="0" cy="0"/>
          <a:chOff x="0" y="0"/>
          <a:chExt cx="0" cy="0"/>
        </a:xfrm>
      </p:grpSpPr>
      <p:sp>
        <p:nvSpPr>
          <p:cNvPr id="3" name="Picture Placeholder 17"/>
          <p:cNvSpPr>
            <a:spLocks noGrp="1"/>
          </p:cNvSpPr>
          <p:nvPr>
            <p:ph type="pic" sz="quarter" idx="11" hasCustomPrompt="1"/>
          </p:nvPr>
        </p:nvSpPr>
        <p:spPr>
          <a:xfrm>
            <a:off x="-13873" y="1038184"/>
            <a:ext cx="9168986" cy="3906878"/>
          </a:xfrm>
          <a:custGeom>
            <a:avLst/>
            <a:gdLst>
              <a:gd name="connsiteX0" fmla="*/ 0 w 9163051"/>
              <a:gd name="connsiteY0" fmla="*/ 0 h 3816350"/>
              <a:gd name="connsiteX1" fmla="*/ 9163051 w 9163051"/>
              <a:gd name="connsiteY1" fmla="*/ 0 h 3816350"/>
              <a:gd name="connsiteX2" fmla="*/ 9163051 w 9163051"/>
              <a:gd name="connsiteY2" fmla="*/ 3816350 h 3816350"/>
              <a:gd name="connsiteX3" fmla="*/ 0 w 9163051"/>
              <a:gd name="connsiteY3" fmla="*/ 3816350 h 3816350"/>
              <a:gd name="connsiteX4" fmla="*/ 0 w 9163051"/>
              <a:gd name="connsiteY4" fmla="*/ 0 h 3816350"/>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84182 h 3900532"/>
              <a:gd name="connsiteX1" fmla="*/ 7573115 w 9163051"/>
              <a:gd name="connsiteY1" fmla="*/ 79071 h 3900532"/>
              <a:gd name="connsiteX2" fmla="*/ 9155732 w 9163051"/>
              <a:gd name="connsiteY2" fmla="*/ 4 h 3900532"/>
              <a:gd name="connsiteX3" fmla="*/ 9163051 w 9163051"/>
              <a:gd name="connsiteY3" fmla="*/ 3900532 h 3900532"/>
              <a:gd name="connsiteX4" fmla="*/ 0 w 9163051"/>
              <a:gd name="connsiteY4" fmla="*/ 3900532 h 3900532"/>
              <a:gd name="connsiteX5" fmla="*/ 0 w 9163051"/>
              <a:gd name="connsiteY5" fmla="*/ 84182 h 3900532"/>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474 h 4063824"/>
              <a:gd name="connsiteX1" fmla="*/ 7575805 w 9163051"/>
              <a:gd name="connsiteY1" fmla="*/ 242363 h 4063824"/>
              <a:gd name="connsiteX2" fmla="*/ 8351838 w 9163051"/>
              <a:gd name="connsiteY2" fmla="*/ 684037 h 4063824"/>
              <a:gd name="connsiteX3" fmla="*/ 9155732 w 9163051"/>
              <a:gd name="connsiteY3" fmla="*/ 163296 h 4063824"/>
              <a:gd name="connsiteX4" fmla="*/ 9163051 w 9163051"/>
              <a:gd name="connsiteY4" fmla="*/ 4063824 h 4063824"/>
              <a:gd name="connsiteX5" fmla="*/ 0 w 9163051"/>
              <a:gd name="connsiteY5" fmla="*/ 4063824 h 4063824"/>
              <a:gd name="connsiteX6" fmla="*/ 0 w 9163051"/>
              <a:gd name="connsiteY6" fmla="*/ 247474 h 4063824"/>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945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90528 h 3906878"/>
              <a:gd name="connsiteX1" fmla="*/ 7566280 w 9163051"/>
              <a:gd name="connsiteY1" fmla="*/ 85417 h 3906878"/>
              <a:gd name="connsiteX2" fmla="*/ 835183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5934 w 9163051"/>
              <a:gd name="connsiteY0" fmla="*/ 209220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584084 w 9163051"/>
              <a:gd name="connsiteY1" fmla="*/ 192240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702779 w 9163051"/>
              <a:gd name="connsiteY1" fmla="*/ 245651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0 w 9168986"/>
              <a:gd name="connsiteY0" fmla="*/ 262631 h 3906878"/>
              <a:gd name="connsiteX1" fmla="*/ 7708714 w 9168986"/>
              <a:gd name="connsiteY1" fmla="*/ 245651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696844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61017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8986" h="3906878">
                <a:moveTo>
                  <a:pt x="0" y="262631"/>
                </a:moveTo>
                <a:lnTo>
                  <a:pt x="7706138" y="264240"/>
                </a:lnTo>
                <a:cubicBezTo>
                  <a:pt x="7872436" y="457638"/>
                  <a:pt x="8177360" y="543274"/>
                  <a:pt x="8366615" y="538959"/>
                </a:cubicBezTo>
                <a:cubicBezTo>
                  <a:pt x="8609328" y="533425"/>
                  <a:pt x="9002579" y="382437"/>
                  <a:pt x="9161667" y="0"/>
                </a:cubicBezTo>
                <a:cubicBezTo>
                  <a:pt x="9164107" y="1300176"/>
                  <a:pt x="9166546" y="2606702"/>
                  <a:pt x="9168986" y="3906878"/>
                </a:cubicBezTo>
                <a:lnTo>
                  <a:pt x="5935" y="3906878"/>
                </a:lnTo>
                <a:cubicBezTo>
                  <a:pt x="3957" y="2692129"/>
                  <a:pt x="1978" y="1477380"/>
                  <a:pt x="0" y="262631"/>
                </a:cubicBezTo>
                <a:close/>
              </a:path>
            </a:pathLst>
          </a:custGeom>
          <a:solidFill>
            <a:schemeClr val="bg1">
              <a:lumMod val="50000"/>
            </a:schemeClr>
          </a:solidFill>
        </p:spPr>
        <p:txBody>
          <a:bodyPr vert="horz" anchor="ctr" anchorCtr="0"/>
          <a:lstStyle>
            <a:lvl1pPr marL="0" indent="0" algn="ctr">
              <a:buNone/>
              <a:defRPr sz="800">
                <a:solidFill>
                  <a:schemeClr val="tx1"/>
                </a:solidFill>
              </a:defRPr>
            </a:lvl1pPr>
          </a:lstStyle>
          <a:p>
            <a:r>
              <a:rPr lang="en-US" dirty="0" smtClean="0"/>
              <a:t>Insert Picture</a:t>
            </a:r>
            <a:endParaRPr lang="en-US" dirty="0"/>
          </a:p>
        </p:txBody>
      </p:sp>
      <p:sp>
        <p:nvSpPr>
          <p:cNvPr id="4"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
        <p:nvSpPr>
          <p:cNvPr id="5" name="Text Placeholder 3"/>
          <p:cNvSpPr>
            <a:spLocks noGrp="1"/>
          </p:cNvSpPr>
          <p:nvPr>
            <p:ph type="body" sz="half" idx="2" hasCustomPrompt="1"/>
          </p:nvPr>
        </p:nvSpPr>
        <p:spPr>
          <a:xfrm>
            <a:off x="5168222" y="4899597"/>
            <a:ext cx="3986955" cy="423870"/>
          </a:xfrm>
          <a:custGeom>
            <a:avLst/>
            <a:gdLst>
              <a:gd name="connsiteX0" fmla="*/ 0 w 3008313"/>
              <a:gd name="connsiteY0" fmla="*/ 0 h 423870"/>
              <a:gd name="connsiteX1" fmla="*/ 3008313 w 3008313"/>
              <a:gd name="connsiteY1" fmla="*/ 0 h 423870"/>
              <a:gd name="connsiteX2" fmla="*/ 3008313 w 3008313"/>
              <a:gd name="connsiteY2" fmla="*/ 423870 h 423870"/>
              <a:gd name="connsiteX3" fmla="*/ 0 w 3008313"/>
              <a:gd name="connsiteY3" fmla="*/ 423870 h 423870"/>
              <a:gd name="connsiteX4" fmla="*/ 0 w 3008313"/>
              <a:gd name="connsiteY4" fmla="*/ 0 h 423870"/>
              <a:gd name="connsiteX0" fmla="*/ 0 w 3436395"/>
              <a:gd name="connsiteY0" fmla="*/ 0 h 423870"/>
              <a:gd name="connsiteX1" fmla="*/ 3436395 w 3436395"/>
              <a:gd name="connsiteY1" fmla="*/ 0 h 423870"/>
              <a:gd name="connsiteX2" fmla="*/ 3436395 w 3436395"/>
              <a:gd name="connsiteY2" fmla="*/ 423870 h 423870"/>
              <a:gd name="connsiteX3" fmla="*/ 428082 w 3436395"/>
              <a:gd name="connsiteY3" fmla="*/ 423870 h 423870"/>
              <a:gd name="connsiteX4" fmla="*/ 0 w 3436395"/>
              <a:gd name="connsiteY4" fmla="*/ 0 h 423870"/>
              <a:gd name="connsiteX0" fmla="*/ 0 w 3436395"/>
              <a:gd name="connsiteY0" fmla="*/ 0 h 423870"/>
              <a:gd name="connsiteX1" fmla="*/ 3436395 w 3436395"/>
              <a:gd name="connsiteY1" fmla="*/ 0 h 423870"/>
              <a:gd name="connsiteX2" fmla="*/ 3436395 w 3436395"/>
              <a:gd name="connsiteY2" fmla="*/ 423870 h 423870"/>
              <a:gd name="connsiteX3" fmla="*/ 395953 w 3436395"/>
              <a:gd name="connsiteY3" fmla="*/ 423870 h 423870"/>
              <a:gd name="connsiteX4" fmla="*/ 0 w 3436395"/>
              <a:gd name="connsiteY4" fmla="*/ 0 h 42387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6395" h="423870">
                <a:moveTo>
                  <a:pt x="0" y="0"/>
                </a:moveTo>
                <a:lnTo>
                  <a:pt x="3436395" y="0"/>
                </a:lnTo>
                <a:lnTo>
                  <a:pt x="3436395" y="423870"/>
                </a:lnTo>
                <a:lnTo>
                  <a:pt x="395953" y="423870"/>
                </a:lnTo>
                <a:lnTo>
                  <a:pt x="0" y="0"/>
                </a:lnTo>
                <a:close/>
              </a:path>
            </a:pathLst>
          </a:custGeom>
          <a:solidFill>
            <a:sysClr val="window" lastClr="FFFFFF"/>
          </a:solidFill>
          <a:ln>
            <a:noFill/>
          </a:ln>
          <a:effectLst/>
        </p:spPr>
        <p:txBody>
          <a:bodyPr lIns="288000" rIns="288000" anchor="ctr" anchorCtr="0">
            <a:noAutofit/>
          </a:bodyPr>
          <a:lstStyle>
            <a:lvl1pPr marL="144000" indent="-457200" algn="r">
              <a:buNone/>
              <a:defRPr sz="900" baseline="0">
                <a:solidFill>
                  <a:srgbClr val="40404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144000" marR="0" lvl="0" indent="-457200" algn="r" defTabSz="914400" eaLnBrk="1" fontAlgn="auto" latinLnBrk="0" hangingPunct="1">
              <a:lnSpc>
                <a:spcPct val="100000"/>
              </a:lnSpc>
              <a:spcBef>
                <a:spcPts val="0"/>
              </a:spcBef>
              <a:spcAft>
                <a:spcPts val="0"/>
              </a:spcAft>
              <a:buClrTx/>
              <a:buSzTx/>
              <a:buFontTx/>
              <a:buNone/>
              <a:tabLst/>
              <a:defRPr/>
            </a:pPr>
            <a:r>
              <a:rPr kumimoji="0" lang="en-GB" sz="900" b="0" i="0" u="none" strike="noStrike" kern="0" cap="none" spc="0" normalizeH="0" baseline="0" noProof="0" dirty="0" smtClean="0">
                <a:ln>
                  <a:noFill/>
                </a:ln>
                <a:solidFill>
                  <a:sysClr val="windowText" lastClr="000000"/>
                </a:solidFill>
                <a:effectLst/>
                <a:uLnTx/>
                <a:uFillTx/>
              </a:rPr>
              <a:t>Caption to present the content of the image</a:t>
            </a:r>
            <a:br>
              <a:rPr kumimoji="0" lang="en-GB" sz="900" b="0" i="0" u="none" strike="noStrike" kern="0" cap="none" spc="0" normalizeH="0" baseline="0" noProof="0" dirty="0" smtClean="0">
                <a:ln>
                  <a:noFill/>
                </a:ln>
                <a:solidFill>
                  <a:sysClr val="windowText" lastClr="000000"/>
                </a:solidFill>
                <a:effectLst/>
                <a:uLnTx/>
                <a:uFillTx/>
              </a:rPr>
            </a:br>
            <a:r>
              <a:rPr kumimoji="0" lang="en-GB" sz="900" b="0" i="0" u="none" strike="noStrike" kern="0" cap="none" spc="0" normalizeH="0" baseline="0" noProof="0" dirty="0" smtClean="0">
                <a:ln>
                  <a:noFill/>
                </a:ln>
                <a:solidFill>
                  <a:sysClr val="windowText" lastClr="000000"/>
                </a:solidFill>
                <a:effectLst/>
                <a:uLnTx/>
                <a:uFillTx/>
              </a:rPr>
              <a:t>one or two lines of copy</a:t>
            </a:r>
          </a:p>
        </p:txBody>
      </p:sp>
      <p:sp>
        <p:nvSpPr>
          <p:cNvPr id="6"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Tree>
    <p:extLst>
      <p:ext uri="{BB962C8B-B14F-4D97-AF65-F5344CB8AC3E}">
        <p14:creationId xmlns:p14="http://schemas.microsoft.com/office/powerpoint/2010/main" val="3171870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 image+Body ">
    <p:spTree>
      <p:nvGrpSpPr>
        <p:cNvPr id="1" name=""/>
        <p:cNvGrpSpPr/>
        <p:nvPr/>
      </p:nvGrpSpPr>
      <p:grpSpPr>
        <a:xfrm>
          <a:off x="0" y="0"/>
          <a:ext cx="0" cy="0"/>
          <a:chOff x="0" y="0"/>
          <a:chExt cx="0" cy="0"/>
        </a:xfrm>
      </p:grpSpPr>
      <p:sp>
        <p:nvSpPr>
          <p:cNvPr id="3" name="Picture Placeholder 17"/>
          <p:cNvSpPr>
            <a:spLocks noGrp="1"/>
          </p:cNvSpPr>
          <p:nvPr>
            <p:ph type="pic" sz="quarter" idx="11" hasCustomPrompt="1"/>
          </p:nvPr>
        </p:nvSpPr>
        <p:spPr>
          <a:xfrm>
            <a:off x="-13873" y="1038184"/>
            <a:ext cx="9168986" cy="3906878"/>
          </a:xfrm>
          <a:custGeom>
            <a:avLst/>
            <a:gdLst>
              <a:gd name="connsiteX0" fmla="*/ 0 w 9163051"/>
              <a:gd name="connsiteY0" fmla="*/ 0 h 3816350"/>
              <a:gd name="connsiteX1" fmla="*/ 9163051 w 9163051"/>
              <a:gd name="connsiteY1" fmla="*/ 0 h 3816350"/>
              <a:gd name="connsiteX2" fmla="*/ 9163051 w 9163051"/>
              <a:gd name="connsiteY2" fmla="*/ 3816350 h 3816350"/>
              <a:gd name="connsiteX3" fmla="*/ 0 w 9163051"/>
              <a:gd name="connsiteY3" fmla="*/ 3816350 h 3816350"/>
              <a:gd name="connsiteX4" fmla="*/ 0 w 9163051"/>
              <a:gd name="connsiteY4" fmla="*/ 0 h 3816350"/>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5111 h 3821461"/>
              <a:gd name="connsiteX1" fmla="*/ 7573115 w 9163051"/>
              <a:gd name="connsiteY1" fmla="*/ 0 h 3821461"/>
              <a:gd name="connsiteX2" fmla="*/ 9163051 w 9163051"/>
              <a:gd name="connsiteY2" fmla="*/ 5111 h 3821461"/>
              <a:gd name="connsiteX3" fmla="*/ 9163051 w 9163051"/>
              <a:gd name="connsiteY3" fmla="*/ 3821461 h 3821461"/>
              <a:gd name="connsiteX4" fmla="*/ 0 w 9163051"/>
              <a:gd name="connsiteY4" fmla="*/ 3821461 h 3821461"/>
              <a:gd name="connsiteX5" fmla="*/ 0 w 9163051"/>
              <a:gd name="connsiteY5" fmla="*/ 5111 h 3821461"/>
              <a:gd name="connsiteX0" fmla="*/ 0 w 9163051"/>
              <a:gd name="connsiteY0" fmla="*/ 84182 h 3900532"/>
              <a:gd name="connsiteX1" fmla="*/ 7573115 w 9163051"/>
              <a:gd name="connsiteY1" fmla="*/ 79071 h 3900532"/>
              <a:gd name="connsiteX2" fmla="*/ 9155732 w 9163051"/>
              <a:gd name="connsiteY2" fmla="*/ 4 h 3900532"/>
              <a:gd name="connsiteX3" fmla="*/ 9163051 w 9163051"/>
              <a:gd name="connsiteY3" fmla="*/ 3900532 h 3900532"/>
              <a:gd name="connsiteX4" fmla="*/ 0 w 9163051"/>
              <a:gd name="connsiteY4" fmla="*/ 3900532 h 3900532"/>
              <a:gd name="connsiteX5" fmla="*/ 0 w 9163051"/>
              <a:gd name="connsiteY5" fmla="*/ 84182 h 3900532"/>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311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6945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84178 h 3900528"/>
              <a:gd name="connsiteX1" fmla="*/ 7575805 w 9163051"/>
              <a:gd name="connsiteY1" fmla="*/ 79067 h 3900528"/>
              <a:gd name="connsiteX2" fmla="*/ 9155732 w 9163051"/>
              <a:gd name="connsiteY2" fmla="*/ 0 h 3900528"/>
              <a:gd name="connsiteX3" fmla="*/ 9163051 w 9163051"/>
              <a:gd name="connsiteY3" fmla="*/ 3900528 h 3900528"/>
              <a:gd name="connsiteX4" fmla="*/ 0 w 9163051"/>
              <a:gd name="connsiteY4" fmla="*/ 3900528 h 3900528"/>
              <a:gd name="connsiteX5" fmla="*/ 0 w 9163051"/>
              <a:gd name="connsiteY5" fmla="*/ 84178 h 390052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798 h 4064148"/>
              <a:gd name="connsiteX1" fmla="*/ 7575805 w 9163051"/>
              <a:gd name="connsiteY1" fmla="*/ 242687 h 4064148"/>
              <a:gd name="connsiteX2" fmla="*/ 8351838 w 9163051"/>
              <a:gd name="connsiteY2" fmla="*/ 684361 h 4064148"/>
              <a:gd name="connsiteX3" fmla="*/ 9155732 w 9163051"/>
              <a:gd name="connsiteY3" fmla="*/ 163620 h 4064148"/>
              <a:gd name="connsiteX4" fmla="*/ 9163051 w 9163051"/>
              <a:gd name="connsiteY4" fmla="*/ 4064148 h 4064148"/>
              <a:gd name="connsiteX5" fmla="*/ 0 w 9163051"/>
              <a:gd name="connsiteY5" fmla="*/ 4064148 h 4064148"/>
              <a:gd name="connsiteX6" fmla="*/ 0 w 9163051"/>
              <a:gd name="connsiteY6" fmla="*/ 247798 h 4064148"/>
              <a:gd name="connsiteX0" fmla="*/ 0 w 9163051"/>
              <a:gd name="connsiteY0" fmla="*/ 247474 h 4063824"/>
              <a:gd name="connsiteX1" fmla="*/ 7575805 w 9163051"/>
              <a:gd name="connsiteY1" fmla="*/ 242363 h 4063824"/>
              <a:gd name="connsiteX2" fmla="*/ 8351838 w 9163051"/>
              <a:gd name="connsiteY2" fmla="*/ 684037 h 4063824"/>
              <a:gd name="connsiteX3" fmla="*/ 9155732 w 9163051"/>
              <a:gd name="connsiteY3" fmla="*/ 163296 h 4063824"/>
              <a:gd name="connsiteX4" fmla="*/ 9163051 w 9163051"/>
              <a:gd name="connsiteY4" fmla="*/ 4063824 h 4063824"/>
              <a:gd name="connsiteX5" fmla="*/ 0 w 9163051"/>
              <a:gd name="connsiteY5" fmla="*/ 4063824 h 4063824"/>
              <a:gd name="connsiteX6" fmla="*/ 0 w 9163051"/>
              <a:gd name="connsiteY6" fmla="*/ 247474 h 4063824"/>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7580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9455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84178 h 3900528"/>
              <a:gd name="connsiteX1" fmla="*/ 7566280 w 9163051"/>
              <a:gd name="connsiteY1" fmla="*/ 79067 h 3900528"/>
              <a:gd name="connsiteX2" fmla="*/ 8351838 w 9163051"/>
              <a:gd name="connsiteY2" fmla="*/ 520741 h 3900528"/>
              <a:gd name="connsiteX3" fmla="*/ 9155732 w 9163051"/>
              <a:gd name="connsiteY3" fmla="*/ 0 h 3900528"/>
              <a:gd name="connsiteX4" fmla="*/ 9163051 w 9163051"/>
              <a:gd name="connsiteY4" fmla="*/ 3900528 h 3900528"/>
              <a:gd name="connsiteX5" fmla="*/ 0 w 9163051"/>
              <a:gd name="connsiteY5" fmla="*/ 3900528 h 3900528"/>
              <a:gd name="connsiteX6" fmla="*/ 0 w 9163051"/>
              <a:gd name="connsiteY6" fmla="*/ 84178 h 3900528"/>
              <a:gd name="connsiteX0" fmla="*/ 0 w 9163051"/>
              <a:gd name="connsiteY0" fmla="*/ 90528 h 3906878"/>
              <a:gd name="connsiteX1" fmla="*/ 7566280 w 9163051"/>
              <a:gd name="connsiteY1" fmla="*/ 85417 h 3906878"/>
              <a:gd name="connsiteX2" fmla="*/ 835183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0 w 9163051"/>
              <a:gd name="connsiteY0" fmla="*/ 90528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0 w 9163051"/>
              <a:gd name="connsiteY6" fmla="*/ 90528 h 3906878"/>
              <a:gd name="connsiteX0" fmla="*/ 5934 w 9163051"/>
              <a:gd name="connsiteY0" fmla="*/ 209220 h 3906878"/>
              <a:gd name="connsiteX1" fmla="*/ 7566280 w 9163051"/>
              <a:gd name="connsiteY1" fmla="*/ 85417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584084 w 9163051"/>
              <a:gd name="connsiteY1" fmla="*/ 192240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5934 w 9163051"/>
              <a:gd name="connsiteY0" fmla="*/ 209220 h 3906878"/>
              <a:gd name="connsiteX1" fmla="*/ 7702779 w 9163051"/>
              <a:gd name="connsiteY1" fmla="*/ 245651 h 3906878"/>
              <a:gd name="connsiteX2" fmla="*/ 8396288 w 9163051"/>
              <a:gd name="connsiteY2" fmla="*/ 527091 h 3906878"/>
              <a:gd name="connsiteX3" fmla="*/ 9155732 w 9163051"/>
              <a:gd name="connsiteY3" fmla="*/ 0 h 3906878"/>
              <a:gd name="connsiteX4" fmla="*/ 9163051 w 9163051"/>
              <a:gd name="connsiteY4" fmla="*/ 3906878 h 3906878"/>
              <a:gd name="connsiteX5" fmla="*/ 0 w 9163051"/>
              <a:gd name="connsiteY5" fmla="*/ 3906878 h 3906878"/>
              <a:gd name="connsiteX6" fmla="*/ 5934 w 9163051"/>
              <a:gd name="connsiteY6" fmla="*/ 209220 h 3906878"/>
              <a:gd name="connsiteX0" fmla="*/ 0 w 9168986"/>
              <a:gd name="connsiteY0" fmla="*/ 262631 h 3906878"/>
              <a:gd name="connsiteX1" fmla="*/ 7708714 w 9168986"/>
              <a:gd name="connsiteY1" fmla="*/ 245651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696844 w 9168986"/>
              <a:gd name="connsiteY1" fmla="*/ 257520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02223 w 9168986"/>
              <a:gd name="connsiteY2" fmla="*/ 527091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61017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72550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25963 w 9168986"/>
              <a:gd name="connsiteY2" fmla="*/ 538960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414093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44894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14649 w 9168986"/>
              <a:gd name="connsiteY1" fmla="*/ 263455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96289 w 9168986"/>
              <a:gd name="connsiteY2" fmla="*/ 533025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57521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2779 w 9168986"/>
              <a:gd name="connsiteY1" fmla="*/ 26760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 name="connsiteX0" fmla="*/ 0 w 9168986"/>
              <a:gd name="connsiteY0" fmla="*/ 262631 h 3906878"/>
              <a:gd name="connsiteX1" fmla="*/ 7706138 w 9168986"/>
              <a:gd name="connsiteY1" fmla="*/ 264240 h 3906878"/>
              <a:gd name="connsiteX2" fmla="*/ 8366615 w 9168986"/>
              <a:gd name="connsiteY2" fmla="*/ 538959 h 3906878"/>
              <a:gd name="connsiteX3" fmla="*/ 9161667 w 9168986"/>
              <a:gd name="connsiteY3" fmla="*/ 0 h 3906878"/>
              <a:gd name="connsiteX4" fmla="*/ 9168986 w 9168986"/>
              <a:gd name="connsiteY4" fmla="*/ 3906878 h 3906878"/>
              <a:gd name="connsiteX5" fmla="*/ 5935 w 9168986"/>
              <a:gd name="connsiteY5" fmla="*/ 3906878 h 3906878"/>
              <a:gd name="connsiteX6" fmla="*/ 0 w 9168986"/>
              <a:gd name="connsiteY6" fmla="*/ 262631 h 3906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68986" h="3906878">
                <a:moveTo>
                  <a:pt x="0" y="262631"/>
                </a:moveTo>
                <a:lnTo>
                  <a:pt x="7706138" y="264240"/>
                </a:lnTo>
                <a:cubicBezTo>
                  <a:pt x="7872436" y="457638"/>
                  <a:pt x="8177360" y="543274"/>
                  <a:pt x="8366615" y="538959"/>
                </a:cubicBezTo>
                <a:cubicBezTo>
                  <a:pt x="8609328" y="533425"/>
                  <a:pt x="9002579" y="382437"/>
                  <a:pt x="9161667" y="0"/>
                </a:cubicBezTo>
                <a:cubicBezTo>
                  <a:pt x="9164107" y="1300176"/>
                  <a:pt x="9166546" y="2606702"/>
                  <a:pt x="9168986" y="3906878"/>
                </a:cubicBezTo>
                <a:lnTo>
                  <a:pt x="5935" y="3906878"/>
                </a:lnTo>
                <a:cubicBezTo>
                  <a:pt x="3957" y="2692129"/>
                  <a:pt x="1978" y="1477380"/>
                  <a:pt x="0" y="262631"/>
                </a:cubicBezTo>
                <a:close/>
              </a:path>
            </a:pathLst>
          </a:custGeom>
          <a:solidFill>
            <a:schemeClr val="bg1">
              <a:lumMod val="50000"/>
            </a:schemeClr>
          </a:solidFill>
        </p:spPr>
        <p:txBody>
          <a:bodyPr vert="horz" anchor="ctr" anchorCtr="0"/>
          <a:lstStyle>
            <a:lvl1pPr marL="0" indent="0" algn="ctr">
              <a:buNone/>
              <a:defRPr sz="800">
                <a:solidFill>
                  <a:schemeClr val="tx1"/>
                </a:solidFill>
              </a:defRPr>
            </a:lvl1pPr>
          </a:lstStyle>
          <a:p>
            <a:r>
              <a:rPr lang="en-US" dirty="0" smtClean="0"/>
              <a:t>Insert Picture</a:t>
            </a:r>
            <a:endParaRPr lang="en-US" dirty="0"/>
          </a:p>
        </p:txBody>
      </p:sp>
      <p:sp>
        <p:nvSpPr>
          <p:cNvPr id="4"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
        <p:nvSpPr>
          <p:cNvPr id="6" name="Text Placeholder 5"/>
          <p:cNvSpPr>
            <a:spLocks noGrp="1"/>
          </p:cNvSpPr>
          <p:nvPr>
            <p:ph type="body" sz="quarter" idx="12"/>
          </p:nvPr>
        </p:nvSpPr>
        <p:spPr>
          <a:xfrm>
            <a:off x="468313" y="1489075"/>
            <a:ext cx="3815655" cy="3313113"/>
          </a:xfrm>
          <a:prstGeom prst="rect">
            <a:avLst/>
          </a:prstGeom>
          <a:solidFill>
            <a:schemeClr val="tx1"/>
          </a:solidFill>
          <a:ln>
            <a:noFill/>
          </a:ln>
        </p:spPr>
        <p:txBody>
          <a:bodyPr vert="horz" lIns="180000">
            <a:normAutofit/>
          </a:bodyPr>
          <a:lstStyle>
            <a:lvl1pPr marL="0" indent="0">
              <a:buNone/>
              <a:defRPr sz="1600">
                <a:solidFill>
                  <a:schemeClr val="bg1"/>
                </a:solidFill>
              </a:defRPr>
            </a:lvl1pPr>
            <a:lvl2pPr marL="457200" indent="0">
              <a:buNone/>
              <a:defRPr sz="1600">
                <a:solidFill>
                  <a:schemeClr val="bg1"/>
                </a:solidFill>
              </a:defRPr>
            </a:lvl2pPr>
            <a:lvl3pPr marL="914400" indent="0">
              <a:buNone/>
              <a:defRPr sz="1600">
                <a:solidFill>
                  <a:schemeClr val="bg1"/>
                </a:solidFill>
              </a:defRPr>
            </a:lvl3pPr>
            <a:lvl4pPr marL="1371600" indent="0">
              <a:buNone/>
              <a:defRPr sz="1600">
                <a:solidFill>
                  <a:schemeClr val="bg1"/>
                </a:solidFill>
              </a:defRPr>
            </a:lvl4pPr>
            <a:lvl5pPr marL="1828800" indent="0">
              <a:buNone/>
              <a:defRPr sz="1600">
                <a:solidFill>
                  <a:schemeClr val="bg1"/>
                </a:solidFill>
              </a:defRPr>
            </a:lvl5pPr>
          </a:lstStyle>
          <a:p>
            <a:pPr lvl="0"/>
            <a:r>
              <a:rPr lang="en-GB" dirty="0" smtClean="0"/>
              <a:t>Click to edit Master text styles</a:t>
            </a:r>
          </a:p>
        </p:txBody>
      </p:sp>
      <p:sp>
        <p:nvSpPr>
          <p:cNvPr id="5"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Tree>
    <p:extLst>
      <p:ext uri="{BB962C8B-B14F-4D97-AF65-F5344CB8AC3E}">
        <p14:creationId xmlns:p14="http://schemas.microsoft.com/office/powerpoint/2010/main" val="320471892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Empty Belly ">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
        <p:nvSpPr>
          <p:cNvPr id="4"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Tree>
    <p:extLst>
      <p:ext uri="{BB962C8B-B14F-4D97-AF65-F5344CB8AC3E}">
        <p14:creationId xmlns:p14="http://schemas.microsoft.com/office/powerpoint/2010/main" val="1863243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Divider RED ">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835696" y="1345332"/>
            <a:ext cx="5616624" cy="1225550"/>
          </a:xfrm>
          <a:prstGeom prst="rect">
            <a:avLst/>
          </a:prstGeom>
        </p:spPr>
        <p:txBody>
          <a:bodyPr anchor="b" anchorCtr="0"/>
          <a:lstStyle>
            <a:lvl1pPr>
              <a:lnSpc>
                <a:spcPts val="4400"/>
              </a:lnSpc>
              <a:defRPr sz="4200" baseline="0">
                <a:solidFill>
                  <a:schemeClr val="bg1"/>
                </a:solidFill>
              </a:defRPr>
            </a:lvl1pPr>
          </a:lstStyle>
          <a:p>
            <a:r>
              <a:rPr lang="en-GB" dirty="0" smtClean="0"/>
              <a:t>Click to add title style</a:t>
            </a:r>
            <a:endParaRPr lang="en-US" dirty="0"/>
          </a:p>
        </p:txBody>
      </p:sp>
      <p:sp>
        <p:nvSpPr>
          <p:cNvPr id="4" name="Text Placeholder 3"/>
          <p:cNvSpPr>
            <a:spLocks noGrp="1"/>
          </p:cNvSpPr>
          <p:nvPr>
            <p:ph type="body" sz="quarter" idx="10"/>
          </p:nvPr>
        </p:nvSpPr>
        <p:spPr>
          <a:xfrm>
            <a:off x="1835696" y="2641476"/>
            <a:ext cx="5616624" cy="1080121"/>
          </a:xfrm>
          <a:prstGeom prst="rect">
            <a:avLst/>
          </a:prstGeom>
        </p:spPr>
        <p:txBody>
          <a:bodyPr vert="horz"/>
          <a:lstStyle>
            <a:lvl1pPr marL="0" indent="0" algn="ctr">
              <a:buNone/>
              <a:defRPr sz="1400">
                <a:solidFill>
                  <a:srgbClr val="FFFFFF"/>
                </a:solidFill>
              </a:defRPr>
            </a:lvl1pPr>
            <a:lvl2pPr marL="457200" indent="0" algn="ctr">
              <a:buNone/>
              <a:defRPr sz="1200">
                <a:solidFill>
                  <a:srgbClr val="FFFFFF"/>
                </a:solidFill>
              </a:defRPr>
            </a:lvl2pPr>
            <a:lvl3pPr marL="914400" indent="0" algn="ctr">
              <a:buNone/>
              <a:defRPr sz="1200">
                <a:solidFill>
                  <a:srgbClr val="FFFFFF"/>
                </a:solidFill>
              </a:defRPr>
            </a:lvl3pPr>
            <a:lvl4pPr marL="1371600" indent="0" algn="ctr">
              <a:buNone/>
              <a:defRPr sz="1200">
                <a:solidFill>
                  <a:srgbClr val="FFFFFF"/>
                </a:solidFill>
              </a:defRPr>
            </a:lvl4pPr>
            <a:lvl5pPr marL="1828800" indent="0" algn="ctr">
              <a:buNone/>
              <a:defRPr sz="1200">
                <a:solidFill>
                  <a:srgbClr val="FFFFFF"/>
                </a:solidFill>
              </a:defRPr>
            </a:lvl5pPr>
          </a:lstStyle>
          <a:p>
            <a:pPr lvl="0"/>
            <a:r>
              <a:rPr lang="en-GB" dirty="0" smtClean="0"/>
              <a:t>Click to edit Master text styles</a:t>
            </a:r>
          </a:p>
        </p:txBody>
      </p:sp>
    </p:spTree>
    <p:extLst>
      <p:ext uri="{BB962C8B-B14F-4D97-AF65-F5344CB8AC3E}">
        <p14:creationId xmlns:p14="http://schemas.microsoft.com/office/powerpoint/2010/main" val="251930882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ignpos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454824" y="553244"/>
            <a:ext cx="2357164" cy="844908"/>
          </a:xfrm>
          <a:prstGeom prst="rect">
            <a:avLst/>
          </a:prstGeom>
        </p:spPr>
      </p:pic>
      <p:sp>
        <p:nvSpPr>
          <p:cNvPr id="5" name="Title 1"/>
          <p:cNvSpPr>
            <a:spLocks noGrp="1"/>
          </p:cNvSpPr>
          <p:nvPr>
            <p:ph type="ctrTitle" hasCustomPrompt="1"/>
          </p:nvPr>
        </p:nvSpPr>
        <p:spPr>
          <a:xfrm>
            <a:off x="2209800" y="1705372"/>
            <a:ext cx="4940300" cy="469899"/>
          </a:xfrm>
          <a:prstGeom prst="rect">
            <a:avLst/>
          </a:prstGeom>
        </p:spPr>
        <p:txBody>
          <a:bodyPr anchor="t" anchorCtr="0">
            <a:normAutofit/>
          </a:bodyPr>
          <a:lstStyle>
            <a:lvl1pPr>
              <a:defRPr sz="1800">
                <a:solidFill>
                  <a:srgbClr val="FF0000"/>
                </a:solidFill>
                <a:latin typeface="+mn-lt"/>
              </a:defRPr>
            </a:lvl1pPr>
          </a:lstStyle>
          <a:p>
            <a:r>
              <a:rPr lang="en-GB" dirty="0" smtClean="0"/>
              <a:t>Next Presentation begins at 12.30</a:t>
            </a:r>
            <a:endParaRPr lang="en-US" dirty="0"/>
          </a:p>
        </p:txBody>
      </p:sp>
      <p:sp>
        <p:nvSpPr>
          <p:cNvPr id="10" name="Subtitle 2"/>
          <p:cNvSpPr>
            <a:spLocks noGrp="1"/>
          </p:cNvSpPr>
          <p:nvPr>
            <p:ph type="subTitle" idx="1" hasCustomPrompt="1"/>
          </p:nvPr>
        </p:nvSpPr>
        <p:spPr>
          <a:xfrm>
            <a:off x="1835696" y="2281436"/>
            <a:ext cx="5688632" cy="1008112"/>
          </a:xfrm>
          <a:prstGeom prst="rect">
            <a:avLst/>
          </a:prstGeom>
        </p:spPr>
        <p:txBody>
          <a:bodyPr>
            <a:normAutofit/>
          </a:bodyPr>
          <a:lstStyle>
            <a:lvl1pPr marL="0" marR="0" indent="0" algn="ctr" defTabSz="457200" rtl="0" eaLnBrk="1" fontAlgn="auto" latinLnBrk="0" hangingPunct="1">
              <a:lnSpc>
                <a:spcPct val="100000"/>
              </a:lnSpc>
              <a:spcBef>
                <a:spcPct val="20000"/>
              </a:spcBef>
              <a:spcAft>
                <a:spcPts val="0"/>
              </a:spcAft>
              <a:buClrTx/>
              <a:buSzTx/>
              <a:buFont typeface="Arial"/>
              <a:buNone/>
              <a:tabLst/>
              <a:defRPr sz="2800" b="1">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dirty="0" smtClean="0"/>
              <a:t>Title of presentation</a:t>
            </a:r>
            <a:endParaRPr lang="en-US" sz="1800" dirty="0" smtClean="0"/>
          </a:p>
        </p:txBody>
      </p:sp>
      <p:sp>
        <p:nvSpPr>
          <p:cNvPr id="11" name="Text Placeholder 2"/>
          <p:cNvSpPr>
            <a:spLocks noGrp="1"/>
          </p:cNvSpPr>
          <p:nvPr>
            <p:ph type="body" idx="10" hasCustomPrompt="1"/>
          </p:nvPr>
        </p:nvSpPr>
        <p:spPr>
          <a:xfrm>
            <a:off x="2051720" y="3505572"/>
            <a:ext cx="5256584" cy="288032"/>
          </a:xfrm>
          <a:prstGeom prst="rect">
            <a:avLst/>
          </a:prstGeom>
        </p:spPr>
        <p:txBody>
          <a:bodyPr tIns="0" bIns="0" anchor="ctr" anchorCtr="0">
            <a:normAutofit/>
          </a:bodyPr>
          <a:lstStyle>
            <a:lvl1pPr marL="0" indent="0" algn="ctr">
              <a:lnSpc>
                <a:spcPct val="80000"/>
              </a:lnSpc>
              <a:buNone/>
              <a:defRPr sz="1800" b="1"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dirty="0" smtClean="0"/>
              <a:t>Presenter Name</a:t>
            </a:r>
          </a:p>
        </p:txBody>
      </p:sp>
      <p:sp>
        <p:nvSpPr>
          <p:cNvPr id="12" name="Text Placeholder 3"/>
          <p:cNvSpPr>
            <a:spLocks noGrp="1"/>
          </p:cNvSpPr>
          <p:nvPr>
            <p:ph type="body" sz="quarter" idx="12"/>
          </p:nvPr>
        </p:nvSpPr>
        <p:spPr>
          <a:xfrm>
            <a:off x="2052000" y="3758449"/>
            <a:ext cx="5257800" cy="288032"/>
          </a:xfrm>
          <a:prstGeom prst="rect">
            <a:avLst/>
          </a:prstGeom>
        </p:spPr>
        <p:txBody>
          <a:bodyPr vert="horz" tIns="0" bIns="0"/>
          <a:lstStyle>
            <a:lvl1pPr marL="0" indent="0" algn="ctr">
              <a:buNone/>
              <a:defRPr sz="1500">
                <a:solidFill>
                  <a:schemeClr val="tx1">
                    <a:lumMod val="65000"/>
                    <a:lumOff val="35000"/>
                  </a:schemeClr>
                </a:solidFill>
              </a:defRPr>
            </a:lvl1pPr>
            <a:lvl2pPr marL="457200" indent="0">
              <a:buNone/>
              <a:defRPr sz="1800"/>
            </a:lvl2pPr>
            <a:lvl3pPr marL="914400" indent="0">
              <a:buNone/>
              <a:defRPr sz="1800"/>
            </a:lvl3pPr>
            <a:lvl4pPr marL="1371600" indent="0">
              <a:buNone/>
              <a:defRPr sz="1800"/>
            </a:lvl4pPr>
            <a:lvl5pPr marL="1828800" indent="0">
              <a:buNone/>
              <a:defRPr sz="1800"/>
            </a:lvl5pPr>
          </a:lstStyle>
          <a:p>
            <a:pPr lvl="0"/>
            <a:r>
              <a:rPr lang="en-GB" dirty="0" smtClean="0"/>
              <a:t>Click to edit Master text styles</a:t>
            </a:r>
          </a:p>
        </p:txBody>
      </p:sp>
    </p:spTree>
    <p:extLst>
      <p:ext uri="{BB962C8B-B14F-4D97-AF65-F5344CB8AC3E}">
        <p14:creationId xmlns:p14="http://schemas.microsoft.com/office/powerpoint/2010/main" val="189020585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RED ">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835696" y="1345332"/>
            <a:ext cx="5616624" cy="1225550"/>
          </a:xfrm>
          <a:prstGeom prst="rect">
            <a:avLst/>
          </a:prstGeom>
        </p:spPr>
        <p:txBody>
          <a:bodyPr anchor="b" anchorCtr="0"/>
          <a:lstStyle>
            <a:lvl1pPr>
              <a:lnSpc>
                <a:spcPts val="4400"/>
              </a:lnSpc>
              <a:defRPr sz="4200" baseline="0">
                <a:solidFill>
                  <a:schemeClr val="bg1"/>
                </a:solidFill>
              </a:defRPr>
            </a:lvl1pPr>
          </a:lstStyle>
          <a:p>
            <a:r>
              <a:rPr lang="en-GB" dirty="0" smtClean="0"/>
              <a:t>Click to add title style</a:t>
            </a:r>
            <a:endParaRPr lang="en-US" dirty="0"/>
          </a:p>
        </p:txBody>
      </p:sp>
      <p:sp>
        <p:nvSpPr>
          <p:cNvPr id="4" name="Text Placeholder 3"/>
          <p:cNvSpPr>
            <a:spLocks noGrp="1"/>
          </p:cNvSpPr>
          <p:nvPr>
            <p:ph type="body" sz="quarter" idx="10"/>
          </p:nvPr>
        </p:nvSpPr>
        <p:spPr>
          <a:xfrm>
            <a:off x="1835696" y="2641476"/>
            <a:ext cx="5616624" cy="1080121"/>
          </a:xfrm>
          <a:prstGeom prst="rect">
            <a:avLst/>
          </a:prstGeom>
        </p:spPr>
        <p:txBody>
          <a:bodyPr vert="horz"/>
          <a:lstStyle>
            <a:lvl1pPr marL="0" indent="0" algn="ctr">
              <a:buNone/>
              <a:defRPr sz="1400">
                <a:solidFill>
                  <a:srgbClr val="FFFFFF"/>
                </a:solidFill>
              </a:defRPr>
            </a:lvl1pPr>
            <a:lvl2pPr marL="457200" indent="0" algn="ctr">
              <a:buNone/>
              <a:defRPr sz="1200">
                <a:solidFill>
                  <a:srgbClr val="FFFFFF"/>
                </a:solidFill>
              </a:defRPr>
            </a:lvl2pPr>
            <a:lvl3pPr marL="914400" indent="0" algn="ctr">
              <a:buNone/>
              <a:defRPr sz="1200">
                <a:solidFill>
                  <a:srgbClr val="FFFFFF"/>
                </a:solidFill>
              </a:defRPr>
            </a:lvl3pPr>
            <a:lvl4pPr marL="1371600" indent="0" algn="ctr">
              <a:buNone/>
              <a:defRPr sz="1200">
                <a:solidFill>
                  <a:srgbClr val="FFFFFF"/>
                </a:solidFill>
              </a:defRPr>
            </a:lvl4pPr>
            <a:lvl5pPr marL="1828800" indent="0" algn="ctr">
              <a:buNone/>
              <a:defRPr sz="1200">
                <a:solidFill>
                  <a:srgbClr val="FFFFFF"/>
                </a:solidFill>
              </a:defRPr>
            </a:lvl5pPr>
          </a:lstStyle>
          <a:p>
            <a:pPr lvl="0"/>
            <a:r>
              <a:rPr lang="en-GB" dirty="0" smtClean="0"/>
              <a:t>Click to edit Master text styles</a:t>
            </a:r>
          </a:p>
        </p:txBody>
      </p:sp>
    </p:spTree>
    <p:extLst>
      <p:ext uri="{BB962C8B-B14F-4D97-AF65-F5344CB8AC3E}">
        <p14:creationId xmlns:p14="http://schemas.microsoft.com/office/powerpoint/2010/main" val="564377904"/>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ivider Dark GREY ">
    <p:spTree>
      <p:nvGrpSpPr>
        <p:cNvPr id="1" name=""/>
        <p:cNvGrpSpPr/>
        <p:nvPr/>
      </p:nvGrpSpPr>
      <p:grpSpPr>
        <a:xfrm>
          <a:off x="0" y="0"/>
          <a:ext cx="0" cy="0"/>
          <a:chOff x="0" y="0"/>
          <a:chExt cx="0" cy="0"/>
        </a:xfrm>
      </p:grpSpPr>
      <p:sp>
        <p:nvSpPr>
          <p:cNvPr id="3" name="Oval 2"/>
          <p:cNvSpPr/>
          <p:nvPr userDrawn="1"/>
        </p:nvSpPr>
        <p:spPr>
          <a:xfrm>
            <a:off x="1800000" y="-68400"/>
            <a:ext cx="5760000" cy="5760000"/>
          </a:xfrm>
          <a:prstGeom prst="ellipse">
            <a:avLst/>
          </a:prstGeom>
          <a:solidFill>
            <a:schemeClr val="bg1">
              <a:lumMod val="6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1"/>
          <p:cNvSpPr>
            <a:spLocks noGrp="1"/>
          </p:cNvSpPr>
          <p:nvPr>
            <p:ph type="ctrTitle" hasCustomPrompt="1"/>
          </p:nvPr>
        </p:nvSpPr>
        <p:spPr>
          <a:xfrm>
            <a:off x="1835696" y="1345332"/>
            <a:ext cx="5616624" cy="1225550"/>
          </a:xfrm>
          <a:prstGeom prst="rect">
            <a:avLst/>
          </a:prstGeom>
        </p:spPr>
        <p:txBody>
          <a:bodyPr anchor="b" anchorCtr="0"/>
          <a:lstStyle>
            <a:lvl1pPr>
              <a:defRPr sz="4200" baseline="0">
                <a:solidFill>
                  <a:schemeClr val="tx1">
                    <a:lumMod val="85000"/>
                    <a:lumOff val="15000"/>
                  </a:schemeClr>
                </a:solidFill>
              </a:defRPr>
            </a:lvl1pPr>
          </a:lstStyle>
          <a:p>
            <a:r>
              <a:rPr lang="en-GB" dirty="0" smtClean="0"/>
              <a:t>Click to add title style</a:t>
            </a:r>
            <a:endParaRPr lang="en-US" dirty="0"/>
          </a:p>
        </p:txBody>
      </p:sp>
      <p:sp>
        <p:nvSpPr>
          <p:cNvPr id="5" name="Text Placeholder 3"/>
          <p:cNvSpPr>
            <a:spLocks noGrp="1"/>
          </p:cNvSpPr>
          <p:nvPr>
            <p:ph type="body" sz="quarter" idx="10"/>
          </p:nvPr>
        </p:nvSpPr>
        <p:spPr>
          <a:xfrm>
            <a:off x="1835696" y="2641476"/>
            <a:ext cx="5616624" cy="1080121"/>
          </a:xfrm>
          <a:prstGeom prst="rect">
            <a:avLst/>
          </a:prstGeom>
        </p:spPr>
        <p:txBody>
          <a:bodyPr vert="horz"/>
          <a:lstStyle>
            <a:lvl1pPr marL="0" indent="0" algn="ctr">
              <a:buNone/>
              <a:defRPr sz="1400">
                <a:solidFill>
                  <a:srgbClr val="404040"/>
                </a:solidFill>
              </a:defRPr>
            </a:lvl1pPr>
            <a:lvl2pPr marL="457200" indent="0" algn="ctr">
              <a:buNone/>
              <a:defRPr sz="1200">
                <a:solidFill>
                  <a:srgbClr val="FFFFFF"/>
                </a:solidFill>
              </a:defRPr>
            </a:lvl2pPr>
            <a:lvl3pPr marL="914400" indent="0" algn="ctr">
              <a:buNone/>
              <a:defRPr sz="1200">
                <a:solidFill>
                  <a:srgbClr val="FFFFFF"/>
                </a:solidFill>
              </a:defRPr>
            </a:lvl3pPr>
            <a:lvl4pPr marL="1371600" indent="0" algn="ctr">
              <a:buNone/>
              <a:defRPr sz="1200">
                <a:solidFill>
                  <a:srgbClr val="FFFFFF"/>
                </a:solidFill>
              </a:defRPr>
            </a:lvl4pPr>
            <a:lvl5pPr marL="1828800" indent="0" algn="ctr">
              <a:buNone/>
              <a:defRPr sz="1200">
                <a:solidFill>
                  <a:srgbClr val="FFFFFF"/>
                </a:solidFill>
              </a:defRPr>
            </a:lvl5pPr>
          </a:lstStyle>
          <a:p>
            <a:pPr lvl="0"/>
            <a:r>
              <a:rPr lang="en-GB" dirty="0" smtClean="0"/>
              <a:t>Click to edit Master text styles</a:t>
            </a:r>
          </a:p>
        </p:txBody>
      </p:sp>
    </p:spTree>
    <p:extLst>
      <p:ext uri="{BB962C8B-B14F-4D97-AF65-F5344CB8AC3E}">
        <p14:creationId xmlns:p14="http://schemas.microsoft.com/office/powerpoint/2010/main" val="2596115617"/>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Dark RED">
    <p:spTree>
      <p:nvGrpSpPr>
        <p:cNvPr id="1" name=""/>
        <p:cNvGrpSpPr/>
        <p:nvPr/>
      </p:nvGrpSpPr>
      <p:grpSpPr>
        <a:xfrm>
          <a:off x="0" y="0"/>
          <a:ext cx="0" cy="0"/>
          <a:chOff x="0" y="0"/>
          <a:chExt cx="0" cy="0"/>
        </a:xfrm>
      </p:grpSpPr>
      <p:sp>
        <p:nvSpPr>
          <p:cNvPr id="3" name="Oval 2"/>
          <p:cNvSpPr/>
          <p:nvPr userDrawn="1"/>
        </p:nvSpPr>
        <p:spPr>
          <a:xfrm>
            <a:off x="1800000" y="-68400"/>
            <a:ext cx="5760000" cy="5760000"/>
          </a:xfrm>
          <a:prstGeom prst="ellipse">
            <a:avLst/>
          </a:prstGeom>
          <a:solidFill>
            <a:srgbClr val="80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1"/>
          <p:cNvSpPr>
            <a:spLocks noGrp="1"/>
          </p:cNvSpPr>
          <p:nvPr>
            <p:ph type="ctrTitle" hasCustomPrompt="1"/>
          </p:nvPr>
        </p:nvSpPr>
        <p:spPr>
          <a:xfrm>
            <a:off x="1835696" y="1345332"/>
            <a:ext cx="5616624" cy="1225550"/>
          </a:xfrm>
          <a:prstGeom prst="rect">
            <a:avLst/>
          </a:prstGeom>
        </p:spPr>
        <p:txBody>
          <a:bodyPr anchor="b" anchorCtr="0"/>
          <a:lstStyle>
            <a:lvl1pPr>
              <a:defRPr sz="4200" baseline="0">
                <a:solidFill>
                  <a:schemeClr val="bg1"/>
                </a:solidFill>
              </a:defRPr>
            </a:lvl1pPr>
          </a:lstStyle>
          <a:p>
            <a:r>
              <a:rPr lang="en-GB" dirty="0" smtClean="0"/>
              <a:t>Click to add title style</a:t>
            </a:r>
            <a:endParaRPr lang="en-US" dirty="0"/>
          </a:p>
        </p:txBody>
      </p:sp>
      <p:sp>
        <p:nvSpPr>
          <p:cNvPr id="5" name="Text Placeholder 3"/>
          <p:cNvSpPr>
            <a:spLocks noGrp="1"/>
          </p:cNvSpPr>
          <p:nvPr>
            <p:ph type="body" sz="quarter" idx="10"/>
          </p:nvPr>
        </p:nvSpPr>
        <p:spPr>
          <a:xfrm>
            <a:off x="1835696" y="2641476"/>
            <a:ext cx="5616624" cy="1080121"/>
          </a:xfrm>
          <a:prstGeom prst="rect">
            <a:avLst/>
          </a:prstGeom>
        </p:spPr>
        <p:txBody>
          <a:bodyPr vert="horz"/>
          <a:lstStyle>
            <a:lvl1pPr marL="0" indent="0" algn="ctr">
              <a:buNone/>
              <a:defRPr sz="1400">
                <a:solidFill>
                  <a:schemeClr val="bg1"/>
                </a:solidFill>
              </a:defRPr>
            </a:lvl1pPr>
            <a:lvl2pPr marL="457200" indent="0" algn="ctr">
              <a:buNone/>
              <a:defRPr sz="1200">
                <a:solidFill>
                  <a:srgbClr val="FFFFFF"/>
                </a:solidFill>
              </a:defRPr>
            </a:lvl2pPr>
            <a:lvl3pPr marL="914400" indent="0" algn="ctr">
              <a:buNone/>
              <a:defRPr sz="1200">
                <a:solidFill>
                  <a:srgbClr val="FFFFFF"/>
                </a:solidFill>
              </a:defRPr>
            </a:lvl3pPr>
            <a:lvl4pPr marL="1371600" indent="0" algn="ctr">
              <a:buNone/>
              <a:defRPr sz="1200">
                <a:solidFill>
                  <a:srgbClr val="FFFFFF"/>
                </a:solidFill>
              </a:defRPr>
            </a:lvl4pPr>
            <a:lvl5pPr marL="1828800" indent="0" algn="ctr">
              <a:buNone/>
              <a:defRPr sz="1200">
                <a:solidFill>
                  <a:srgbClr val="FFFFFF"/>
                </a:solidFill>
              </a:defRPr>
            </a:lvl5pPr>
          </a:lstStyle>
          <a:p>
            <a:pPr lvl="0"/>
            <a:r>
              <a:rPr lang="en-GB" dirty="0" smtClean="0"/>
              <a:t>Click to edit Master text styles</a:t>
            </a:r>
          </a:p>
        </p:txBody>
      </p:sp>
    </p:spTree>
    <p:extLst>
      <p:ext uri="{BB962C8B-B14F-4D97-AF65-F5344CB8AC3E}">
        <p14:creationId xmlns:p14="http://schemas.microsoft.com/office/powerpoint/2010/main" val="3950167399"/>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vider GREY">
    <p:spTree>
      <p:nvGrpSpPr>
        <p:cNvPr id="1" name=""/>
        <p:cNvGrpSpPr/>
        <p:nvPr/>
      </p:nvGrpSpPr>
      <p:grpSpPr>
        <a:xfrm>
          <a:off x="0" y="0"/>
          <a:ext cx="0" cy="0"/>
          <a:chOff x="0" y="0"/>
          <a:chExt cx="0" cy="0"/>
        </a:xfrm>
      </p:grpSpPr>
      <p:sp>
        <p:nvSpPr>
          <p:cNvPr id="3" name="Oval 2"/>
          <p:cNvSpPr/>
          <p:nvPr userDrawn="1"/>
        </p:nvSpPr>
        <p:spPr>
          <a:xfrm>
            <a:off x="1800000" y="-68400"/>
            <a:ext cx="5760000" cy="5760000"/>
          </a:xfrm>
          <a:prstGeom prst="ellipse">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itle 1"/>
          <p:cNvSpPr>
            <a:spLocks noGrp="1"/>
          </p:cNvSpPr>
          <p:nvPr>
            <p:ph type="ctrTitle" hasCustomPrompt="1"/>
          </p:nvPr>
        </p:nvSpPr>
        <p:spPr>
          <a:xfrm>
            <a:off x="1835696" y="1345332"/>
            <a:ext cx="5616624" cy="1225550"/>
          </a:xfrm>
          <a:prstGeom prst="rect">
            <a:avLst/>
          </a:prstGeom>
        </p:spPr>
        <p:txBody>
          <a:bodyPr anchor="b" anchorCtr="0"/>
          <a:lstStyle>
            <a:lvl1pPr>
              <a:defRPr sz="4200" baseline="0">
                <a:solidFill>
                  <a:schemeClr val="tx1">
                    <a:lumMod val="75000"/>
                    <a:lumOff val="25000"/>
                  </a:schemeClr>
                </a:solidFill>
              </a:defRPr>
            </a:lvl1pPr>
          </a:lstStyle>
          <a:p>
            <a:r>
              <a:rPr lang="en-GB" dirty="0" smtClean="0"/>
              <a:t>Click to add title style</a:t>
            </a:r>
            <a:endParaRPr lang="en-US" dirty="0"/>
          </a:p>
        </p:txBody>
      </p:sp>
      <p:sp>
        <p:nvSpPr>
          <p:cNvPr id="5" name="Text Placeholder 3"/>
          <p:cNvSpPr>
            <a:spLocks noGrp="1"/>
          </p:cNvSpPr>
          <p:nvPr>
            <p:ph type="body" sz="quarter" idx="10"/>
          </p:nvPr>
        </p:nvSpPr>
        <p:spPr>
          <a:xfrm>
            <a:off x="1835696" y="2641476"/>
            <a:ext cx="5616624" cy="1080121"/>
          </a:xfrm>
          <a:prstGeom prst="rect">
            <a:avLst/>
          </a:prstGeom>
        </p:spPr>
        <p:txBody>
          <a:bodyPr vert="horz"/>
          <a:lstStyle>
            <a:lvl1pPr marL="0" indent="0" algn="ctr">
              <a:buNone/>
              <a:defRPr sz="1400">
                <a:solidFill>
                  <a:schemeClr val="tx1">
                    <a:lumMod val="75000"/>
                    <a:lumOff val="25000"/>
                  </a:schemeClr>
                </a:solidFill>
              </a:defRPr>
            </a:lvl1pPr>
            <a:lvl2pPr marL="457200" indent="0" algn="ctr">
              <a:buNone/>
              <a:defRPr sz="1200">
                <a:solidFill>
                  <a:srgbClr val="FFFFFF"/>
                </a:solidFill>
              </a:defRPr>
            </a:lvl2pPr>
            <a:lvl3pPr marL="914400" indent="0" algn="ctr">
              <a:buNone/>
              <a:defRPr sz="1200">
                <a:solidFill>
                  <a:srgbClr val="FFFFFF"/>
                </a:solidFill>
              </a:defRPr>
            </a:lvl3pPr>
            <a:lvl4pPr marL="1371600" indent="0" algn="ctr">
              <a:buNone/>
              <a:defRPr sz="1200">
                <a:solidFill>
                  <a:srgbClr val="FFFFFF"/>
                </a:solidFill>
              </a:defRPr>
            </a:lvl4pPr>
            <a:lvl5pPr marL="1828800" indent="0" algn="ctr">
              <a:buNone/>
              <a:defRPr sz="1200">
                <a:solidFill>
                  <a:srgbClr val="FFFFFF"/>
                </a:solidFill>
              </a:defRPr>
            </a:lvl5pPr>
          </a:lstStyle>
          <a:p>
            <a:pPr lvl="0"/>
            <a:r>
              <a:rPr lang="en-GB" dirty="0" smtClean="0"/>
              <a:t>Click to edit Master text styles</a:t>
            </a:r>
          </a:p>
        </p:txBody>
      </p:sp>
    </p:spTree>
    <p:extLst>
      <p:ext uri="{BB962C8B-B14F-4D97-AF65-F5344CB8AC3E}">
        <p14:creationId xmlns:p14="http://schemas.microsoft.com/office/powerpoint/2010/main" val="14993005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column body">
    <p:spTree>
      <p:nvGrpSpPr>
        <p:cNvPr id="1" name=""/>
        <p:cNvGrpSpPr/>
        <p:nvPr/>
      </p:nvGrpSpPr>
      <p:grpSpPr>
        <a:xfrm>
          <a:off x="0" y="0"/>
          <a:ext cx="0" cy="0"/>
          <a:chOff x="0" y="0"/>
          <a:chExt cx="0" cy="0"/>
        </a:xfrm>
      </p:grpSpPr>
      <p:sp>
        <p:nvSpPr>
          <p:cNvPr id="21" name="Snip Single Corner Rectangle 20"/>
          <p:cNvSpPr/>
          <p:nvPr userDrawn="1"/>
        </p:nvSpPr>
        <p:spPr>
          <a:xfrm rot="10800000">
            <a:off x="7114848" y="4712773"/>
            <a:ext cx="2037037" cy="387305"/>
          </a:xfrm>
          <a:prstGeom prst="snip1Rect">
            <a:avLst>
              <a:gd name="adj" fmla="val 3778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Insert Title of slide</a:t>
            </a:r>
            <a:endParaRPr lang="en-US" dirty="0"/>
          </a:p>
        </p:txBody>
      </p:sp>
      <p:sp>
        <p:nvSpPr>
          <p:cNvPr id="22"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baseline="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30" name="Text Placeholder 2"/>
          <p:cNvSpPr>
            <a:spLocks noGrp="1"/>
          </p:cNvSpPr>
          <p:nvPr>
            <p:ph type="body" idx="13" hasCustomPrompt="1"/>
          </p:nvPr>
        </p:nvSpPr>
        <p:spPr>
          <a:xfrm>
            <a:off x="468304" y="1489348"/>
            <a:ext cx="7416064" cy="3370652"/>
          </a:xfrm>
          <a:prstGeom prst="rect">
            <a:avLst/>
          </a:prstGeom>
        </p:spPr>
        <p:txBody>
          <a:bodyPr lIns="0" rIns="0" numCol="1" spcCol="360000" anchor="t" anchorCtr="0">
            <a:normAutofit/>
          </a:bodyPr>
          <a:lstStyle>
            <a:lvl1pPr marL="0" indent="0">
              <a:lnSpc>
                <a:spcPts val="1800"/>
              </a:lnSpc>
              <a:spcBef>
                <a:spcPts val="0"/>
              </a:spcBef>
              <a:spcAft>
                <a:spcPts val="600"/>
              </a:spcAft>
              <a:buNone/>
              <a:defRPr sz="1600">
                <a:solidFill>
                  <a:srgbClr val="40404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dirty="0" smtClean="0"/>
              <a:t>Single column - Click to add single column copy</a:t>
            </a:r>
            <a:endParaRPr lang="en-GB" dirty="0"/>
          </a:p>
        </p:txBody>
      </p:sp>
    </p:spTree>
    <p:extLst>
      <p:ext uri="{BB962C8B-B14F-4D97-AF65-F5344CB8AC3E}">
        <p14:creationId xmlns:p14="http://schemas.microsoft.com/office/powerpoint/2010/main" val="135647203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lumn body">
    <p:spTree>
      <p:nvGrpSpPr>
        <p:cNvPr id="1" name=""/>
        <p:cNvGrpSpPr/>
        <p:nvPr/>
      </p:nvGrpSpPr>
      <p:grpSpPr>
        <a:xfrm>
          <a:off x="0" y="0"/>
          <a:ext cx="0" cy="0"/>
          <a:chOff x="0" y="0"/>
          <a:chExt cx="0" cy="0"/>
        </a:xfrm>
      </p:grpSpPr>
      <p:sp>
        <p:nvSpPr>
          <p:cNvPr id="8" name="Text Placeholder 2"/>
          <p:cNvSpPr>
            <a:spLocks noGrp="1"/>
          </p:cNvSpPr>
          <p:nvPr>
            <p:ph type="body" idx="14" hasCustomPrompt="1"/>
          </p:nvPr>
        </p:nvSpPr>
        <p:spPr>
          <a:xfrm>
            <a:off x="468304" y="1489348"/>
            <a:ext cx="7416064" cy="3370652"/>
          </a:xfrm>
          <a:prstGeom prst="rect">
            <a:avLst/>
          </a:prstGeom>
        </p:spPr>
        <p:txBody>
          <a:bodyPr lIns="0" rIns="0" numCol="2" spcCol="180000" anchor="t" anchorCtr="0">
            <a:normAutofit/>
          </a:bodyPr>
          <a:lstStyle>
            <a:lvl1pPr marL="0" marR="0" indent="0" algn="l" defTabSz="457200" rtl="0" eaLnBrk="1" fontAlgn="auto" latinLnBrk="0" hangingPunct="1">
              <a:lnSpc>
                <a:spcPts val="1800"/>
              </a:lnSpc>
              <a:spcBef>
                <a:spcPts val="0"/>
              </a:spcBef>
              <a:spcAft>
                <a:spcPts val="600"/>
              </a:spcAft>
              <a:buClrTx/>
              <a:buSzTx/>
              <a:buFont typeface="Arial"/>
              <a:buNone/>
              <a:tabLst/>
              <a:defRPr sz="1600">
                <a:solidFill>
                  <a:srgbClr val="404040"/>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dirty="0" smtClean="0"/>
              <a:t>2 column grid - Click to edit Master text styles</a:t>
            </a:r>
          </a:p>
        </p:txBody>
      </p:sp>
      <p:sp>
        <p:nvSpPr>
          <p:cNvPr id="4"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7"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Tree>
    <p:extLst>
      <p:ext uri="{BB962C8B-B14F-4D97-AF65-F5344CB8AC3E}">
        <p14:creationId xmlns:p14="http://schemas.microsoft.com/office/powerpoint/2010/main" val="322658611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 column bullets ">
    <p:spTree>
      <p:nvGrpSpPr>
        <p:cNvPr id="1" name=""/>
        <p:cNvGrpSpPr/>
        <p:nvPr/>
      </p:nvGrpSpPr>
      <p:grpSpPr>
        <a:xfrm>
          <a:off x="0" y="0"/>
          <a:ext cx="0" cy="0"/>
          <a:chOff x="0" y="0"/>
          <a:chExt cx="0" cy="0"/>
        </a:xfrm>
      </p:grpSpPr>
      <p:sp>
        <p:nvSpPr>
          <p:cNvPr id="21" name="Snip Single Corner Rectangle 20"/>
          <p:cNvSpPr/>
          <p:nvPr userDrawn="1"/>
        </p:nvSpPr>
        <p:spPr>
          <a:xfrm rot="10800000">
            <a:off x="7114848" y="4712773"/>
            <a:ext cx="2037037" cy="387305"/>
          </a:xfrm>
          <a:prstGeom prst="snip1Rect">
            <a:avLst>
              <a:gd name="adj" fmla="val 3778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Picture Placeholder 2"/>
          <p:cNvSpPr>
            <a:spLocks noGrp="1"/>
          </p:cNvSpPr>
          <p:nvPr>
            <p:ph type="pic" idx="10" hasCustomPrompt="1"/>
          </p:nvPr>
        </p:nvSpPr>
        <p:spPr>
          <a:xfrm>
            <a:off x="457200" y="5206999"/>
            <a:ext cx="4000500" cy="507999"/>
          </a:xfrm>
          <a:prstGeom prst="rect">
            <a:avLst/>
          </a:prstGeom>
        </p:spPr>
        <p:txBody>
          <a:bodyPr anchor="ctr" anchorCtr="0">
            <a:normAutofit/>
          </a:bodyPr>
          <a:lstStyle>
            <a:lvl1pPr marL="0" indent="0" algn="ctr">
              <a:buNone/>
              <a:defRPr sz="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Insert your company logo here</a:t>
            </a:r>
            <a:endParaRPr lang="en-US" dirty="0"/>
          </a:p>
        </p:txBody>
      </p:sp>
      <p:sp>
        <p:nvSpPr>
          <p:cNvPr id="12" name="Text Placeholder 2"/>
          <p:cNvSpPr>
            <a:spLocks noGrp="1"/>
          </p:cNvSpPr>
          <p:nvPr>
            <p:ph type="body" idx="1" hasCustomPrompt="1"/>
          </p:nvPr>
        </p:nvSpPr>
        <p:spPr>
          <a:xfrm>
            <a:off x="468304" y="1490400"/>
            <a:ext cx="7416064" cy="3240000"/>
          </a:xfrm>
          <a:prstGeom prst="rect">
            <a:avLst/>
          </a:prstGeom>
        </p:spPr>
        <p:txBody>
          <a:bodyPr lIns="0" rIns="0" numCol="1" spcCol="360000" anchor="t" anchorCtr="0">
            <a:normAutofit/>
          </a:bodyPr>
          <a:lstStyle>
            <a:lvl1pPr marL="177800" indent="-177800">
              <a:buClr>
                <a:schemeClr val="bg1">
                  <a:lumMod val="65000"/>
                </a:schemeClr>
              </a:buClr>
              <a:buFont typeface="Arial"/>
              <a:buChar char="•"/>
              <a:defRPr sz="1600">
                <a:solidFill>
                  <a:srgbClr val="404040"/>
                </a:solidFill>
              </a:defRPr>
            </a:lvl1pPr>
            <a:lvl2pPr marL="628650" indent="-171450">
              <a:buSzPct val="80000"/>
              <a:buFont typeface="Arial"/>
              <a:buChar char="•"/>
              <a:defRPr sz="1400">
                <a:solidFill>
                  <a:schemeClr val="tx1">
                    <a:lumMod val="65000"/>
                    <a:lumOff val="35000"/>
                  </a:schemeClr>
                </a:solidFill>
              </a:defRPr>
            </a:lvl2pPr>
            <a:lvl3pPr marL="893763" indent="-90488">
              <a:buSzPct val="80000"/>
              <a:buFont typeface="Lucida Grande"/>
              <a:buChar char="-"/>
              <a:defRPr sz="11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dirty="0" smtClean="0"/>
              <a:t>Click to add bullets – single column</a:t>
            </a:r>
          </a:p>
          <a:p>
            <a:pPr lvl="1"/>
            <a:r>
              <a:rPr lang="en-GB" dirty="0" smtClean="0"/>
              <a:t>Add sub bullet</a:t>
            </a:r>
          </a:p>
          <a:p>
            <a:pPr lvl="2"/>
            <a:r>
              <a:rPr lang="en-GB" dirty="0" smtClean="0"/>
              <a:t>Add sub bullet</a:t>
            </a:r>
            <a:endParaRPr lang="en-GB" dirty="0"/>
          </a:p>
        </p:txBody>
      </p:sp>
      <p:sp>
        <p:nvSpPr>
          <p:cNvPr id="5" name="Title 1"/>
          <p:cNvSpPr>
            <a:spLocks noGrp="1"/>
          </p:cNvSpPr>
          <p:nvPr>
            <p:ph type="title" hasCustomPrompt="1"/>
          </p:nvPr>
        </p:nvSpPr>
        <p:spPr>
          <a:xfrm>
            <a:off x="468304" y="234000"/>
            <a:ext cx="6840000" cy="954000"/>
          </a:xfrm>
        </p:spPr>
        <p:txBody>
          <a:bodyPr lIns="0" rIns="0" anchor="ctr" anchorCtr="0">
            <a:noAutofit/>
          </a:bodyPr>
          <a:lstStyle>
            <a:lvl1pPr algn="l">
              <a:lnSpc>
                <a:spcPts val="3400"/>
              </a:lnSpc>
              <a:defRPr sz="3500">
                <a:latin typeface="+mn-lt"/>
              </a:defRPr>
            </a:lvl1pPr>
          </a:lstStyle>
          <a:p>
            <a:r>
              <a:rPr lang="en-GB" dirty="0" smtClean="0"/>
              <a:t>Title of slide</a:t>
            </a:r>
            <a:endParaRPr lang="en-US" dirty="0"/>
          </a:p>
        </p:txBody>
      </p:sp>
    </p:spTree>
    <p:extLst>
      <p:ext uri="{BB962C8B-B14F-4D97-AF65-F5344CB8AC3E}">
        <p14:creationId xmlns:p14="http://schemas.microsoft.com/office/powerpoint/2010/main" val="85386806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theme" Target="../theme/theme2.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3.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Snip Single Corner Rectangle 15"/>
          <p:cNvSpPr/>
          <p:nvPr userDrawn="1"/>
        </p:nvSpPr>
        <p:spPr>
          <a:xfrm>
            <a:off x="0" y="913284"/>
            <a:ext cx="9151886" cy="3600400"/>
          </a:xfrm>
          <a:prstGeom prst="snip1Rect">
            <a:avLst>
              <a:gd name="adj" fmla="val 500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3"/>
          </p:nvPr>
        </p:nvSpPr>
        <p:spPr>
          <a:xfrm>
            <a:off x="3124200" y="5297488"/>
            <a:ext cx="2895600" cy="303212"/>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8" name="Snip Single Corner Rectangle 7"/>
          <p:cNvSpPr/>
          <p:nvPr userDrawn="1"/>
        </p:nvSpPr>
        <p:spPr>
          <a:xfrm>
            <a:off x="0" y="957521"/>
            <a:ext cx="9144000" cy="481971"/>
          </a:xfrm>
          <a:prstGeom prst="snip1Rect">
            <a:avLst>
              <a:gd name="adj" fmla="val 50000"/>
            </a:avLst>
          </a:pr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nip Single Corner Rectangle 8"/>
          <p:cNvSpPr/>
          <p:nvPr userDrawn="1"/>
        </p:nvSpPr>
        <p:spPr>
          <a:xfrm>
            <a:off x="4153493" y="1024597"/>
            <a:ext cx="4784924"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nip Single Corner Rectangle 9"/>
          <p:cNvSpPr/>
          <p:nvPr userDrawn="1"/>
        </p:nvSpPr>
        <p:spPr>
          <a:xfrm rot="10800000">
            <a:off x="156835" y="3948757"/>
            <a:ext cx="8995050" cy="481971"/>
          </a:xfrm>
          <a:prstGeom prst="snip1Rect">
            <a:avLst>
              <a:gd name="adj" fmla="val 50000"/>
            </a:avLst>
          </a:pr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nip Single Corner Rectangle 10"/>
          <p:cNvSpPr/>
          <p:nvPr userDrawn="1"/>
        </p:nvSpPr>
        <p:spPr>
          <a:xfrm rot="10800000">
            <a:off x="4366962" y="4019058"/>
            <a:ext cx="4784924"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userDrawn="1"/>
        </p:nvSpPr>
        <p:spPr>
          <a:xfrm>
            <a:off x="-1" y="1129308"/>
            <a:ext cx="9151887" cy="31317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Snip Single Corner Rectangle 13"/>
          <p:cNvSpPr/>
          <p:nvPr userDrawn="1"/>
        </p:nvSpPr>
        <p:spPr>
          <a:xfrm>
            <a:off x="0" y="1049005"/>
            <a:ext cx="1357640"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userDrawn="1"/>
        </p:nvSpPr>
        <p:spPr>
          <a:xfrm>
            <a:off x="1262150" y="-599393"/>
            <a:ext cx="6803182" cy="6803182"/>
          </a:xfrm>
          <a:prstGeom prst="ellipse">
            <a:avLst/>
          </a:prstGeom>
          <a:gradFill flip="none" rotWithShape="1">
            <a:gsLst>
              <a:gs pos="29000">
                <a:schemeClr val="bg1"/>
              </a:gs>
              <a:gs pos="100000">
                <a:schemeClr val="bg1">
                  <a:lumMod val="85000"/>
                </a:schemeClr>
              </a:gs>
            </a:gsLst>
            <a:lin ang="16200000" scaled="0"/>
            <a:tileRect/>
          </a:gradFill>
          <a:ln w="1089025"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283155347"/>
      </p:ext>
    </p:extLst>
  </p:cSld>
  <p:clrMap bg1="lt1" tx1="dk1" bg2="lt2" tx2="dk2" accent1="accent1" accent2="accent2" accent3="accent3" accent4="accent4" accent5="accent5" accent6="accent6" hlink="hlink" folHlink="folHlink"/>
  <p:sldLayoutIdLst>
    <p:sldLayoutId id="2147483705" r:id="rId1"/>
    <p:sldLayoutId id="2147483724" r:id="rId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Snip Single Corner Rectangle 6"/>
          <p:cNvSpPr/>
          <p:nvPr userDrawn="1"/>
        </p:nvSpPr>
        <p:spPr>
          <a:xfrm>
            <a:off x="0" y="913284"/>
            <a:ext cx="9151886" cy="3600400"/>
          </a:xfrm>
          <a:prstGeom prst="snip1Rect">
            <a:avLst>
              <a:gd name="adj" fmla="val 5001"/>
            </a:avLst>
          </a:prstGeom>
          <a:solidFill>
            <a:schemeClr val="bg1">
              <a:lumMod val="8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Snip Single Corner Rectangle 7"/>
          <p:cNvSpPr/>
          <p:nvPr userDrawn="1"/>
        </p:nvSpPr>
        <p:spPr>
          <a:xfrm>
            <a:off x="0" y="957521"/>
            <a:ext cx="9144000" cy="481971"/>
          </a:xfrm>
          <a:prstGeom prst="snip1Rect">
            <a:avLst>
              <a:gd name="adj" fmla="val 50000"/>
            </a:avLst>
          </a:pr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Snip Single Corner Rectangle 8"/>
          <p:cNvSpPr/>
          <p:nvPr userDrawn="1"/>
        </p:nvSpPr>
        <p:spPr>
          <a:xfrm>
            <a:off x="4153493" y="1024597"/>
            <a:ext cx="4784924"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Snip Single Corner Rectangle 9"/>
          <p:cNvSpPr/>
          <p:nvPr userDrawn="1"/>
        </p:nvSpPr>
        <p:spPr>
          <a:xfrm rot="10800000">
            <a:off x="156835" y="3948757"/>
            <a:ext cx="8995050" cy="481971"/>
          </a:xfrm>
          <a:prstGeom prst="snip1Rect">
            <a:avLst>
              <a:gd name="adj" fmla="val 50000"/>
            </a:avLst>
          </a:pr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nip Single Corner Rectangle 10"/>
          <p:cNvSpPr/>
          <p:nvPr userDrawn="1"/>
        </p:nvSpPr>
        <p:spPr>
          <a:xfrm rot="10800000">
            <a:off x="4366962" y="4019058"/>
            <a:ext cx="4784924"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ectangle 11"/>
          <p:cNvSpPr/>
          <p:nvPr userDrawn="1"/>
        </p:nvSpPr>
        <p:spPr>
          <a:xfrm>
            <a:off x="-1" y="1129308"/>
            <a:ext cx="9151887" cy="313172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Snip Single Corner Rectangle 12"/>
          <p:cNvSpPr/>
          <p:nvPr userDrawn="1"/>
        </p:nvSpPr>
        <p:spPr>
          <a:xfrm>
            <a:off x="0" y="1049005"/>
            <a:ext cx="1357640" cy="328448"/>
          </a:xfrm>
          <a:prstGeom prst="snip1Rect">
            <a:avLst>
              <a:gd name="adj" fmla="val 50000"/>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userDrawn="1"/>
        </p:nvSpPr>
        <p:spPr>
          <a:xfrm>
            <a:off x="1262150" y="-599393"/>
            <a:ext cx="6803182" cy="6803182"/>
          </a:xfrm>
          <a:prstGeom prst="ellipse">
            <a:avLst/>
          </a:prstGeom>
          <a:solidFill>
            <a:srgbClr val="C30000"/>
          </a:solidFill>
          <a:ln w="1089025"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739909874"/>
      </p:ext>
    </p:extLst>
  </p:cSld>
  <p:clrMap bg1="lt1" tx1="dk1" bg2="lt2" tx2="dk2" accent1="accent1" accent2="accent2" accent3="accent3" accent4="accent4" accent5="accent5" accent6="accent6" hlink="hlink" folHlink="folHlink"/>
  <p:sldLayoutIdLst>
    <p:sldLayoutId id="2147483728" r:id="rId1"/>
    <p:sldLayoutId id="2147483743" r:id="rId2"/>
    <p:sldLayoutId id="2147483744" r:id="rId3"/>
    <p:sldLayoutId id="2147483745" r:id="rId4"/>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66400"/>
            <a:ext cx="6840000" cy="576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7" name="Rectangle 6"/>
          <p:cNvSpPr/>
          <p:nvPr userDrawn="1"/>
        </p:nvSpPr>
        <p:spPr>
          <a:xfrm>
            <a:off x="5292081" y="0"/>
            <a:ext cx="3886300" cy="1212783"/>
          </a:xfrm>
          <a:custGeom>
            <a:avLst/>
            <a:gdLst/>
            <a:ahLst/>
            <a:cxnLst/>
            <a:rect l="l" t="t" r="r" b="b"/>
            <a:pathLst>
              <a:path w="3912751" h="946585">
                <a:moveTo>
                  <a:pt x="156136" y="0"/>
                </a:moveTo>
                <a:lnTo>
                  <a:pt x="3912751" y="0"/>
                </a:lnTo>
                <a:lnTo>
                  <a:pt x="3912751" y="946585"/>
                </a:lnTo>
                <a:lnTo>
                  <a:pt x="0" y="946585"/>
                </a:lnTo>
                <a:lnTo>
                  <a:pt x="0" y="174836"/>
                </a:lnTo>
                <a:close/>
              </a:path>
            </a:pathLst>
          </a:custGeom>
          <a:gradFill flip="none" rotWithShape="1">
            <a:gsLst>
              <a:gs pos="100000">
                <a:schemeClr val="tx1">
                  <a:lumMod val="50000"/>
                  <a:lumOff val="50000"/>
                </a:schemeClr>
              </a:gs>
              <a:gs pos="0">
                <a:schemeClr val="bg1">
                  <a:lumMod val="95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Snip Single Corner Rectangle 7"/>
          <p:cNvSpPr/>
          <p:nvPr userDrawn="1"/>
        </p:nvSpPr>
        <p:spPr>
          <a:xfrm flipV="1">
            <a:off x="-7888" y="912574"/>
            <a:ext cx="3486434" cy="358026"/>
          </a:xfrm>
          <a:prstGeom prst="snip1Rect">
            <a:avLst>
              <a:gd name="adj" fmla="val 50000"/>
            </a:avLst>
          </a:prstGeom>
          <a:gradFill flip="none" rotWithShape="1">
            <a:gsLst>
              <a:gs pos="100000">
                <a:schemeClr val="tx1">
                  <a:lumMod val="50000"/>
                  <a:lumOff val="50000"/>
                </a:schemeClr>
              </a:gs>
              <a:gs pos="0">
                <a:schemeClr val="bg1">
                  <a:lumMod val="95000"/>
                </a:schemeClr>
              </a:gs>
            </a:gsLst>
            <a:lin ang="0" scaled="1"/>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7888" y="121196"/>
            <a:ext cx="9186268" cy="1091587"/>
          </a:xfrm>
          <a:custGeom>
            <a:avLst/>
            <a:gdLst/>
            <a:ahLst/>
            <a:cxnLst/>
            <a:rect l="l" t="t" r="r" b="b"/>
            <a:pathLst>
              <a:path w="9212719" h="883478">
                <a:moveTo>
                  <a:pt x="5624044" y="0"/>
                </a:moveTo>
                <a:lnTo>
                  <a:pt x="9212719" y="0"/>
                </a:lnTo>
                <a:lnTo>
                  <a:pt x="9212719" y="883478"/>
                </a:lnTo>
                <a:lnTo>
                  <a:pt x="0" y="883478"/>
                </a:lnTo>
                <a:lnTo>
                  <a:pt x="0" y="80834"/>
                </a:lnTo>
                <a:lnTo>
                  <a:pt x="5549106" y="80834"/>
                </a:lnTo>
                <a:lnTo>
                  <a:pt x="5624044" y="5896"/>
                </a:lnTo>
                <a:close/>
              </a:path>
            </a:pathLst>
          </a:cu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userDrawn="1"/>
        </p:nvSpPr>
        <p:spPr>
          <a:xfrm>
            <a:off x="7641566" y="0"/>
            <a:ext cx="1384118" cy="1384118"/>
          </a:xfrm>
          <a:prstGeom prst="ellipse">
            <a:avLst/>
          </a:prstGeom>
          <a:solidFill>
            <a:srgbClr val="FFFFFF"/>
          </a:solidFill>
          <a:ln w="381000" cap="flat" cmpd="sng" algn="ctr">
            <a:solidFill>
              <a:schemeClr val="tx1"/>
            </a:solidFill>
            <a:prstDash val="solid"/>
            <a:round/>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12" name="Group 11"/>
          <p:cNvGrpSpPr/>
          <p:nvPr userDrawn="1"/>
        </p:nvGrpSpPr>
        <p:grpSpPr>
          <a:xfrm>
            <a:off x="-7888" y="5001101"/>
            <a:ext cx="9159773" cy="473275"/>
            <a:chOff x="-7887" y="4472609"/>
            <a:chExt cx="9159773" cy="473275"/>
          </a:xfrm>
        </p:grpSpPr>
        <p:grpSp>
          <p:nvGrpSpPr>
            <p:cNvPr id="13" name="Group 12"/>
            <p:cNvGrpSpPr/>
            <p:nvPr/>
          </p:nvGrpSpPr>
          <p:grpSpPr>
            <a:xfrm>
              <a:off x="301563" y="4472609"/>
              <a:ext cx="8850323" cy="473275"/>
              <a:chOff x="301563" y="4472609"/>
              <a:chExt cx="8850323" cy="473275"/>
            </a:xfrm>
          </p:grpSpPr>
          <p:sp>
            <p:nvSpPr>
              <p:cNvPr id="18" name="Snip Single Corner Rectangle 19"/>
              <p:cNvSpPr/>
              <p:nvPr/>
            </p:nvSpPr>
            <p:spPr>
              <a:xfrm rot="10800000">
                <a:off x="4374410" y="4472609"/>
                <a:ext cx="4777476" cy="473275"/>
              </a:xfrm>
              <a:custGeom>
                <a:avLst/>
                <a:gdLst/>
                <a:ahLst/>
                <a:cxnLst/>
                <a:rect l="l" t="t" r="r" b="b"/>
                <a:pathLst>
                  <a:path w="4777476" h="473275">
                    <a:moveTo>
                      <a:pt x="4777476" y="473275"/>
                    </a:moveTo>
                    <a:lnTo>
                      <a:pt x="0" y="473275"/>
                    </a:lnTo>
                    <a:lnTo>
                      <a:pt x="0" y="0"/>
                    </a:lnTo>
                    <a:lnTo>
                      <a:pt x="4455678" y="0"/>
                    </a:lnTo>
                    <a:lnTo>
                      <a:pt x="4777476" y="321799"/>
                    </a:lnTo>
                    <a:close/>
                  </a:path>
                </a:pathLst>
              </a:cu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Snip Single Corner Rectangle 8"/>
              <p:cNvSpPr/>
              <p:nvPr/>
            </p:nvSpPr>
            <p:spPr>
              <a:xfrm rot="10800000">
                <a:off x="301563" y="4583040"/>
                <a:ext cx="8842437" cy="88372"/>
              </a:xfrm>
              <a:custGeom>
                <a:avLst/>
                <a:gdLst/>
                <a:ahLst/>
                <a:cxnLst/>
                <a:rect l="l" t="t" r="r" b="b"/>
                <a:pathLst>
                  <a:path w="8842437" h="88372">
                    <a:moveTo>
                      <a:pt x="8842437" y="88372"/>
                    </a:moveTo>
                    <a:lnTo>
                      <a:pt x="0" y="88372"/>
                    </a:lnTo>
                    <a:lnTo>
                      <a:pt x="0" y="0"/>
                    </a:lnTo>
                    <a:lnTo>
                      <a:pt x="8754065" y="0"/>
                    </a:lnTo>
                    <a:close/>
                  </a:path>
                </a:pathLst>
              </a:custGeom>
              <a:solidFill>
                <a:srgbClr val="C3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7887" y="4472609"/>
              <a:ext cx="9159773" cy="365749"/>
              <a:chOff x="-7887" y="4472609"/>
              <a:chExt cx="9159773" cy="365749"/>
            </a:xfrm>
          </p:grpSpPr>
          <p:sp>
            <p:nvSpPr>
              <p:cNvPr id="15" name="Rectangle 14"/>
              <p:cNvSpPr/>
              <p:nvPr/>
            </p:nvSpPr>
            <p:spPr>
              <a:xfrm>
                <a:off x="-7887" y="4472609"/>
                <a:ext cx="9159773" cy="11043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Snip Single Corner Rectangle 20"/>
              <p:cNvSpPr/>
              <p:nvPr/>
            </p:nvSpPr>
            <p:spPr>
              <a:xfrm rot="10800000">
                <a:off x="4959613" y="4472609"/>
                <a:ext cx="4192273" cy="365749"/>
              </a:xfrm>
              <a:custGeom>
                <a:avLst/>
                <a:gdLst/>
                <a:ahLst/>
                <a:cxnLst/>
                <a:rect l="l" t="t" r="r" b="b"/>
                <a:pathLst>
                  <a:path w="4192273" h="365749">
                    <a:moveTo>
                      <a:pt x="4192273" y="365749"/>
                    </a:moveTo>
                    <a:lnTo>
                      <a:pt x="0" y="365749"/>
                    </a:lnTo>
                    <a:lnTo>
                      <a:pt x="0" y="0"/>
                    </a:lnTo>
                    <a:lnTo>
                      <a:pt x="3827755" y="0"/>
                    </a:lnTo>
                    <a:lnTo>
                      <a:pt x="4192273" y="364519"/>
                    </a:ln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Snip Single Corner Rectangle 11"/>
              <p:cNvSpPr/>
              <p:nvPr/>
            </p:nvSpPr>
            <p:spPr>
              <a:xfrm rot="10800000">
                <a:off x="4366962" y="4472609"/>
                <a:ext cx="4784924" cy="198003"/>
              </a:xfrm>
              <a:custGeom>
                <a:avLst/>
                <a:gdLst/>
                <a:ahLst/>
                <a:cxnLst/>
                <a:rect l="l" t="t" r="r" b="b"/>
                <a:pathLst>
                  <a:path w="4784924" h="198003">
                    <a:moveTo>
                      <a:pt x="4784924" y="198003"/>
                    </a:moveTo>
                    <a:lnTo>
                      <a:pt x="0" y="198003"/>
                    </a:lnTo>
                    <a:lnTo>
                      <a:pt x="0" y="0"/>
                    </a:lnTo>
                    <a:lnTo>
                      <a:pt x="4620700" y="0"/>
                    </a:lnTo>
                    <a:lnTo>
                      <a:pt x="4784924" y="164224"/>
                    </a:lnTo>
                    <a:close/>
                  </a:path>
                </a:pathLst>
              </a:cu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sp>
        <p:nvSpPr>
          <p:cNvPr id="21" name="Snip Single Corner Rectangle 20"/>
          <p:cNvSpPr/>
          <p:nvPr userDrawn="1"/>
        </p:nvSpPr>
        <p:spPr>
          <a:xfrm rot="10800000">
            <a:off x="7114848" y="4712773"/>
            <a:ext cx="2037037" cy="387305"/>
          </a:xfrm>
          <a:prstGeom prst="snip1Rect">
            <a:avLst>
              <a:gd name="adj" fmla="val 37780"/>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2" name="Picture 21"/>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7893140" y="527001"/>
            <a:ext cx="897850" cy="321826"/>
          </a:xfrm>
          <a:prstGeom prst="rect">
            <a:avLst/>
          </a:prstGeom>
        </p:spPr>
      </p:pic>
    </p:spTree>
    <p:extLst>
      <p:ext uri="{BB962C8B-B14F-4D97-AF65-F5344CB8AC3E}">
        <p14:creationId xmlns:p14="http://schemas.microsoft.com/office/powerpoint/2010/main" val="482454129"/>
      </p:ext>
    </p:extLst>
  </p:cSld>
  <p:clrMap bg1="lt1" tx1="dk1" bg2="lt2" tx2="dk2" accent1="accent1" accent2="accent2" accent3="accent3" accent4="accent4" accent5="accent5" accent6="accent6" hlink="hlink" folHlink="folHlink"/>
  <p:sldLayoutIdLst>
    <p:sldLayoutId id="2147483679" r:id="rId1"/>
    <p:sldLayoutId id="2147483722" r:id="rId2"/>
    <p:sldLayoutId id="2147483689" r:id="rId3"/>
    <p:sldLayoutId id="2147483723" r:id="rId4"/>
    <p:sldLayoutId id="2147483709" r:id="rId5"/>
    <p:sldLayoutId id="2147483712" r:id="rId6"/>
    <p:sldLayoutId id="2147483747" r:id="rId7"/>
    <p:sldLayoutId id="2147483734" r:id="rId8"/>
    <p:sldLayoutId id="2147483740" r:id="rId9"/>
    <p:sldLayoutId id="2147483742" r:id="rId10"/>
    <p:sldLayoutId id="2147483741" r:id="rId11"/>
    <p:sldLayoutId id="2147483748" r:id="rId1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bg1"/>
          </a:solidFill>
          <a:latin typeface="Open Sans Semibold"/>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0.xml"/><Relationship Id="rId6" Type="http://schemas.openxmlformats.org/officeDocument/2006/relationships/image" Target="../media/image14.png"/><Relationship Id="rId5" Type="http://schemas.openxmlformats.org/officeDocument/2006/relationships/image" Target="../media/image13.jpeg"/><Relationship Id="rId4" Type="http://schemas.openxmlformats.org/officeDocument/2006/relationships/image" Target="../media/image12.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3" Type="http://schemas.openxmlformats.org/officeDocument/2006/relationships/hyperlink" Target="https://msdn.microsoft.com/en-us/library/aa746475(v=vs.85).aspx" TargetMode="External"/><Relationship Id="rId2" Type="http://schemas.openxmlformats.org/officeDocument/2006/relationships/image" Target="../media/image17.png"/><Relationship Id="rId1" Type="http://schemas.openxmlformats.org/officeDocument/2006/relationships/slideLayout" Target="../slideLayouts/slideLayout11.xml"/><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7.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image" Target="../media/image25.gif"/><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8" Type="http://schemas.openxmlformats.org/officeDocument/2006/relationships/image" Target="../media/image2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1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11.xml"/><Relationship Id="rId4" Type="http://schemas.openxmlformats.org/officeDocument/2006/relationships/image" Target="../media/image33.jpeg"/></Relationships>
</file>

<file path=ppt/slides/_rels/slide22.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11.xml"/><Relationship Id="rId6" Type="http://schemas.openxmlformats.org/officeDocument/2006/relationships/image" Target="../media/image37.png"/><Relationship Id="rId11" Type="http://schemas.openxmlformats.org/officeDocument/2006/relationships/image" Target="../media/image42.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image" Target="../media/image35.png"/><Relationship Id="rId9"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45.png"/><Relationship Id="rId4" Type="http://schemas.openxmlformats.org/officeDocument/2006/relationships/image" Target="../media/image44.png"/></Relationships>
</file>

<file path=ppt/slides/_rels/slide24.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hyperlink" Target="http://msdl.microsoft.com/download/symbols" TargetMode="Externa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image" Target="../media/image6.jpeg"/><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7.xml"/><Relationship Id="rId6" Type="http://schemas.openxmlformats.org/officeDocument/2006/relationships/image" Target="../media/image56.png"/><Relationship Id="rId5" Type="http://schemas.openxmlformats.org/officeDocument/2006/relationships/hyperlink" Target="http://blogs.msdn.com/b/pfedev/archive/2008/09/26/all-the-ways-to-capture-a-dump.aspx" TargetMode="External"/><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7.xml"/><Relationship Id="rId5" Type="http://schemas.openxmlformats.org/officeDocument/2006/relationships/image" Target="../media/image63.png"/><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7.xml"/><Relationship Id="rId5" Type="http://schemas.openxmlformats.org/officeDocument/2006/relationships/image" Target="../media/image67.png"/><Relationship Id="rId4" Type="http://schemas.openxmlformats.org/officeDocument/2006/relationships/image" Target="../media/image66.png"/></Relationships>
</file>

<file path=ppt/slides/_rels/slide42.xml.rels><?xml version="1.0" encoding="UTF-8" standalone="yes"?>
<Relationships xmlns="http://schemas.openxmlformats.org/package/2006/relationships"><Relationship Id="rId3" Type="http://schemas.openxmlformats.org/officeDocument/2006/relationships/image" Target="../media/image69.jpeg"/><Relationship Id="rId2" Type="http://schemas.openxmlformats.org/officeDocument/2006/relationships/image" Target="../media/image68.png"/><Relationship Id="rId1" Type="http://schemas.openxmlformats.org/officeDocument/2006/relationships/slideLayout" Target="../slideLayouts/slideLayout7.xml"/><Relationship Id="rId5" Type="http://schemas.openxmlformats.org/officeDocument/2006/relationships/image" Target="../media/image71.png"/><Relationship Id="rId4" Type="http://schemas.openxmlformats.org/officeDocument/2006/relationships/image" Target="../media/image70.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2" Type="http://schemas.openxmlformats.org/officeDocument/2006/relationships/image" Target="../media/image72.png"/><Relationship Id="rId1" Type="http://schemas.openxmlformats.org/officeDocument/2006/relationships/slideLayout" Target="../slideLayouts/slideLayout1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7.PNG"/><Relationship Id="rId5" Type="http://schemas.openxmlformats.org/officeDocument/2006/relationships/image" Target="../media/image76.png"/><Relationship Id="rId4" Type="http://schemas.openxmlformats.org/officeDocument/2006/relationships/image" Target="../media/image75.jpeg"/></Relationships>
</file>

<file path=ppt/slides/_rels/slide49.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image" Target="../media/image80.jpeg"/><Relationship Id="rId1" Type="http://schemas.openxmlformats.org/officeDocument/2006/relationships/slideLayout" Target="../slideLayouts/slideLayout11.xml"/></Relationships>
</file>

<file path=ppt/slides/_rels/slide51.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1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3.xml.rels><?xml version="1.0" encoding="UTF-8" standalone="yes"?>
<Relationships xmlns="http://schemas.openxmlformats.org/package/2006/relationships"><Relationship Id="rId2" Type="http://schemas.openxmlformats.org/officeDocument/2006/relationships/image" Target="../media/image82.gi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jpe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a:t>Next Presentation begins at 15.30</a:t>
            </a:r>
          </a:p>
        </p:txBody>
      </p:sp>
      <p:sp>
        <p:nvSpPr>
          <p:cNvPr id="3" name="Subtitle 2"/>
          <p:cNvSpPr>
            <a:spLocks noGrp="1"/>
          </p:cNvSpPr>
          <p:nvPr>
            <p:ph type="subTitle" idx="1"/>
          </p:nvPr>
        </p:nvSpPr>
        <p:spPr/>
        <p:txBody>
          <a:bodyPr>
            <a:normAutofit/>
          </a:bodyPr>
          <a:lstStyle/>
          <a:p>
            <a:r>
              <a:rPr lang="en-US" dirty="0" smtClean="0"/>
              <a:t>Fun in memory</a:t>
            </a:r>
          </a:p>
          <a:p>
            <a:r>
              <a:rPr lang="en-US" sz="2000" dirty="0" smtClean="0"/>
              <a:t>With PowerShell and a debugger</a:t>
            </a:r>
            <a:endParaRPr lang="en-US" sz="2000" dirty="0"/>
          </a:p>
        </p:txBody>
      </p:sp>
      <p:sp>
        <p:nvSpPr>
          <p:cNvPr id="4" name="Text Placeholder 3"/>
          <p:cNvSpPr>
            <a:spLocks noGrp="1"/>
          </p:cNvSpPr>
          <p:nvPr>
            <p:ph type="body" idx="10"/>
          </p:nvPr>
        </p:nvSpPr>
        <p:spPr/>
        <p:txBody>
          <a:bodyPr/>
          <a:lstStyle/>
          <a:p>
            <a:r>
              <a:rPr lang="en-US" dirty="0" smtClean="0"/>
              <a:t>Pierre-Alexandre Braeken</a:t>
            </a:r>
            <a:endParaRPr lang="en-US" dirty="0"/>
          </a:p>
        </p:txBody>
      </p:sp>
      <p:sp>
        <p:nvSpPr>
          <p:cNvPr id="5" name="Text Placeholder 4"/>
          <p:cNvSpPr>
            <a:spLocks noGrp="1"/>
          </p:cNvSpPr>
          <p:nvPr>
            <p:ph type="body" sz="quarter" idx="12"/>
          </p:nvPr>
        </p:nvSpPr>
        <p:spPr/>
        <p:txBody>
          <a:bodyPr/>
          <a:lstStyle/>
          <a:p>
            <a:r>
              <a:rPr lang="en-US" dirty="0"/>
              <a:t>Security Architect</a:t>
            </a:r>
          </a:p>
        </p:txBody>
      </p:sp>
    </p:spTree>
    <p:extLst>
      <p:ext uri="{BB962C8B-B14F-4D97-AF65-F5344CB8AC3E}">
        <p14:creationId xmlns:p14="http://schemas.microsoft.com/office/powerpoint/2010/main" val="36038477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a:t>Kernel </a:t>
            </a:r>
            <a:r>
              <a:rPr lang="en-US" dirty="0" smtClean="0"/>
              <a:t>land - Make </a:t>
            </a:r>
            <a:r>
              <a:rPr lang="en-US" dirty="0"/>
              <a:t>DKOM </a:t>
            </a:r>
            <a:r>
              <a:rPr lang="en-US" dirty="0" smtClean="0"/>
              <a:t>manipulations</a:t>
            </a:r>
          </a:p>
          <a:p>
            <a:pPr lvl="1"/>
            <a:r>
              <a:rPr lang="fr-FR" dirty="0" err="1" smtClean="0"/>
              <a:t>Hide</a:t>
            </a:r>
            <a:r>
              <a:rPr lang="fr-FR" dirty="0" smtClean="0"/>
              <a:t>/</a:t>
            </a:r>
            <a:r>
              <a:rPr lang="fr-FR" dirty="0" err="1" smtClean="0"/>
              <a:t>Unhide</a:t>
            </a:r>
            <a:r>
              <a:rPr lang="fr-FR" dirty="0" smtClean="0"/>
              <a:t> </a:t>
            </a:r>
            <a:r>
              <a:rPr lang="fr-FR" dirty="0"/>
              <a:t>a </a:t>
            </a:r>
            <a:r>
              <a:rPr lang="fr-FR" dirty="0" err="1"/>
              <a:t>process</a:t>
            </a:r>
            <a:r>
              <a:rPr lang="fr-FR" dirty="0"/>
              <a:t> </a:t>
            </a:r>
            <a:endParaRPr lang="fr-FR" dirty="0" smtClean="0"/>
          </a:p>
          <a:p>
            <a:pPr lvl="1"/>
            <a:r>
              <a:rPr lang="fr-FR" dirty="0" err="1" smtClean="0"/>
              <a:t>Protect</a:t>
            </a:r>
            <a:r>
              <a:rPr lang="fr-FR" dirty="0" smtClean="0"/>
              <a:t> </a:t>
            </a:r>
            <a:r>
              <a:rPr lang="fr-FR" dirty="0"/>
              <a:t>a </a:t>
            </a:r>
            <a:r>
              <a:rPr lang="fr-FR" dirty="0" err="1"/>
              <a:t>process</a:t>
            </a:r>
            <a:r>
              <a:rPr lang="fr-FR" dirty="0"/>
              <a:t> </a:t>
            </a:r>
            <a:endParaRPr lang="fr-FR" dirty="0" smtClean="0"/>
          </a:p>
          <a:p>
            <a:pPr lvl="1"/>
            <a:r>
              <a:rPr lang="en-US" dirty="0" smtClean="0"/>
              <a:t>Inject </a:t>
            </a:r>
            <a:r>
              <a:rPr lang="en-US" dirty="0"/>
              <a:t>all privileges in a process </a:t>
            </a:r>
            <a:r>
              <a:rPr lang="en-US" dirty="0" smtClean="0"/>
              <a:t>with SYSTEM </a:t>
            </a:r>
            <a:r>
              <a:rPr lang="en-US" dirty="0"/>
              <a:t>identity </a:t>
            </a:r>
            <a:endParaRPr lang="en-US" dirty="0" smtClean="0"/>
          </a:p>
          <a:p>
            <a:pPr lvl="1"/>
            <a:r>
              <a:rPr lang="fr-FR" dirty="0" err="1" smtClean="0"/>
              <a:t>Pass</a:t>
            </a:r>
            <a:r>
              <a:rPr lang="fr-FR" dirty="0" smtClean="0"/>
              <a:t>-The-</a:t>
            </a:r>
            <a:r>
              <a:rPr lang="fr-FR" dirty="0" err="1" smtClean="0"/>
              <a:t>Token</a:t>
            </a:r>
            <a:r>
              <a:rPr lang="fr-FR" dirty="0" smtClean="0"/>
              <a:t> </a:t>
            </a:r>
            <a:r>
              <a:rPr lang="fr-FR" dirty="0" err="1"/>
              <a:t>attack</a:t>
            </a:r>
            <a:r>
              <a:rPr lang="fr-FR" dirty="0"/>
              <a:t> </a:t>
            </a:r>
            <a:endParaRPr lang="fr-FR" dirty="0" smtClean="0"/>
          </a:p>
          <a:p>
            <a:r>
              <a:rPr lang="fr-FR" dirty="0" smtClean="0"/>
              <a:t>User land</a:t>
            </a:r>
          </a:p>
          <a:p>
            <a:pPr lvl="1"/>
            <a:r>
              <a:rPr lang="en-US" dirty="0" smtClean="0"/>
              <a:t>Inject </a:t>
            </a:r>
            <a:r>
              <a:rPr lang="en-US" dirty="0"/>
              <a:t>and execute a shellcode in </a:t>
            </a:r>
            <a:r>
              <a:rPr lang="en-US" dirty="0" smtClean="0"/>
              <a:t>a remote process</a:t>
            </a:r>
          </a:p>
          <a:p>
            <a:pPr lvl="1"/>
            <a:r>
              <a:rPr lang="en-US" dirty="0" smtClean="0"/>
              <a:t>Win </a:t>
            </a:r>
            <a:r>
              <a:rPr lang="en-US" dirty="0"/>
              <a:t>at </a:t>
            </a:r>
            <a:r>
              <a:rPr lang="en-US" dirty="0" smtClean="0"/>
              <a:t>Mine Sweepers!</a:t>
            </a:r>
            <a:endParaRPr lang="fr-FR" dirty="0"/>
          </a:p>
        </p:txBody>
      </p:sp>
      <p:sp>
        <p:nvSpPr>
          <p:cNvPr id="4" name="Title 3"/>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pic>
        <p:nvPicPr>
          <p:cNvPr id="6" name="Picture 2" descr="https://pbs.twimg.com/media/CcLnyeFUYAA3yfc.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57700" y="1564085"/>
            <a:ext cx="4295775" cy="3221831"/>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a:blip r:embed="rId4"/>
          <a:stretch>
            <a:fillRect/>
          </a:stretch>
        </p:blipFill>
        <p:spPr>
          <a:xfrm>
            <a:off x="4598938" y="1808985"/>
            <a:ext cx="4080296" cy="3022145"/>
          </a:xfrm>
          <a:prstGeom prst="rect">
            <a:avLst/>
          </a:prstGeom>
        </p:spPr>
      </p:pic>
      <p:pic>
        <p:nvPicPr>
          <p:cNvPr id="1026" name="Picture 2" descr="https://pbs.twimg.com/media/Cde1_b2UIAAOWuE.jpg:larg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347864" y="2646573"/>
            <a:ext cx="5616624" cy="154478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p:cNvPicPr>
            <a:picLocks noChangeAspect="1"/>
          </p:cNvPicPr>
          <p:nvPr/>
        </p:nvPicPr>
        <p:blipFill>
          <a:blip r:embed="rId6"/>
          <a:stretch>
            <a:fillRect/>
          </a:stretch>
        </p:blipFill>
        <p:spPr>
          <a:xfrm>
            <a:off x="4716016" y="1608958"/>
            <a:ext cx="3493665" cy="3359741"/>
          </a:xfrm>
          <a:prstGeom prst="rect">
            <a:avLst/>
          </a:prstGeom>
        </p:spPr>
      </p:pic>
      <p:pic>
        <p:nvPicPr>
          <p:cNvPr id="1032" name="Picture 8" descr="https://pbs.twimg.com/media/CcD68LjUYAAZ2Pn.png:larg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70972" y="1336432"/>
            <a:ext cx="2401347" cy="3547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784677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xit" presetSubtype="0" fill="hold" nodeType="clickEffect">
                                  <p:stCondLst>
                                    <p:cond delay="0"/>
                                  </p:stCondLst>
                                  <p:childTnLst>
                                    <p:set>
                                      <p:cBhvr>
                                        <p:cTn id="13" dur="1" fill="hold">
                                          <p:stCondLst>
                                            <p:cond delay="0"/>
                                          </p:stCondLst>
                                        </p:cTn>
                                        <p:tgtEl>
                                          <p:spTgt spid="6"/>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childTnLst>
                                </p:cTn>
                              </p:par>
                              <p:par>
                                <p:cTn id="26" presetID="10" presetClass="entr" presetSubtype="0" fill="hold" nodeType="withEffect">
                                  <p:stCondLst>
                                    <p:cond delay="0"/>
                                  </p:stCondLst>
                                  <p:childTnLst>
                                    <p:set>
                                      <p:cBhvr>
                                        <p:cTn id="27" dur="1" fill="hold">
                                          <p:stCondLst>
                                            <p:cond delay="0"/>
                                          </p:stCondLst>
                                        </p:cTn>
                                        <p:tgtEl>
                                          <p:spTgt spid="1032"/>
                                        </p:tgtEl>
                                        <p:attrNameLst>
                                          <p:attrName>style.visibility</p:attrName>
                                        </p:attrNameLst>
                                      </p:cBhvr>
                                      <p:to>
                                        <p:strVal val="visible"/>
                                      </p:to>
                                    </p:set>
                                    <p:animEffect transition="in" filter="fade">
                                      <p:cBhvr>
                                        <p:cTn id="28" dur="500"/>
                                        <p:tgtEl>
                                          <p:spTgt spid="103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nodeType="clickEffect">
                                  <p:stCondLst>
                                    <p:cond delay="0"/>
                                  </p:stCondLst>
                                  <p:childTnLst>
                                    <p:set>
                                      <p:cBhvr>
                                        <p:cTn id="32" dur="1" fill="hold">
                                          <p:stCondLst>
                                            <p:cond delay="0"/>
                                          </p:stCondLst>
                                        </p:cTn>
                                        <p:tgtEl>
                                          <p:spTgt spid="1032"/>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childTnLst>
                                </p:cTn>
                              </p:par>
                              <p:par>
                                <p:cTn id="37" presetID="10" presetClass="entr" presetSubtype="0" fill="hold" nodeType="withEffect">
                                  <p:stCondLst>
                                    <p:cond delay="0"/>
                                  </p:stCondLst>
                                  <p:childTnLst>
                                    <p:set>
                                      <p:cBhvr>
                                        <p:cTn id="38" dur="1" fill="hold">
                                          <p:stCondLst>
                                            <p:cond delay="0"/>
                                          </p:stCondLst>
                                        </p:cTn>
                                        <p:tgtEl>
                                          <p:spTgt spid="1026"/>
                                        </p:tgtEl>
                                        <p:attrNameLst>
                                          <p:attrName>style.visibility</p:attrName>
                                        </p:attrNameLst>
                                      </p:cBhvr>
                                      <p:to>
                                        <p:strVal val="visible"/>
                                      </p:to>
                                    </p:set>
                                    <p:animEffect transition="in" filter="fade">
                                      <p:cBhvr>
                                        <p:cTn id="39" dur="1000"/>
                                        <p:tgtEl>
                                          <p:spTgt spid="1026"/>
                                        </p:tgtEl>
                                      </p:cBhvr>
                                    </p:animEffect>
                                  </p:childTnLst>
                                </p:cTn>
                              </p:par>
                            </p:childTnLst>
                          </p:cTn>
                        </p:par>
                      </p:childTnLst>
                    </p:cTn>
                  </p:par>
                  <p:par>
                    <p:cTn id="40" fill="hold">
                      <p:stCondLst>
                        <p:cond delay="indefinite"/>
                      </p:stCondLst>
                      <p:childTnLst>
                        <p:par>
                          <p:cTn id="41" fill="hold">
                            <p:stCondLst>
                              <p:cond delay="0"/>
                            </p:stCondLst>
                            <p:childTnLst>
                              <p:par>
                                <p:cTn id="42" presetID="1" presetClass="exit" presetSubtype="0" fill="hold" nodeType="clickEffect">
                                  <p:stCondLst>
                                    <p:cond delay="0"/>
                                  </p:stCondLst>
                                  <p:childTnLst>
                                    <p:set>
                                      <p:cBhvr>
                                        <p:cTn id="43" dur="1" fill="hold">
                                          <p:stCondLst>
                                            <p:cond delay="0"/>
                                          </p:stCondLst>
                                        </p:cTn>
                                        <p:tgtEl>
                                          <p:spTgt spid="102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nodeType="clickEffect">
                                  <p:stCondLst>
                                    <p:cond delay="0"/>
                                  </p:stCondLst>
                                  <p:childTnLst>
                                    <p:set>
                                      <p:cBhvr>
                                        <p:cTn id="4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
                                            <p:txEl>
                                              <p:pRg st="6" end="6"/>
                                            </p:txEl>
                                          </p:spTgt>
                                        </p:tgtEl>
                                        <p:attrNameLst>
                                          <p:attrName>style.visibility</p:attrName>
                                        </p:attrNameLst>
                                      </p:cBhvr>
                                      <p:to>
                                        <p:strVal val="visible"/>
                                      </p:to>
                                    </p:set>
                                  </p:childTnLst>
                                </p:cTn>
                              </p:par>
                              <p:par>
                                <p:cTn id="52" presetID="10" presetClass="entr" presetSubtype="0" fill="hold" nodeType="withEffect">
                                  <p:stCondLst>
                                    <p:cond delay="0"/>
                                  </p:stCondLst>
                                  <p:childTnLst>
                                    <p:set>
                                      <p:cBhvr>
                                        <p:cTn id="53" dur="1" fill="hold">
                                          <p:stCondLst>
                                            <p:cond delay="0"/>
                                          </p:stCondLst>
                                        </p:cTn>
                                        <p:tgtEl>
                                          <p:spTgt spid="7"/>
                                        </p:tgtEl>
                                        <p:attrNameLst>
                                          <p:attrName>style.visibility</p:attrName>
                                        </p:attrNameLst>
                                      </p:cBhvr>
                                      <p:to>
                                        <p:strVal val="visible"/>
                                      </p:to>
                                    </p:set>
                                    <p:animEffect transition="in" filter="fade">
                                      <p:cBhvr>
                                        <p:cTn id="54" dur="500"/>
                                        <p:tgtEl>
                                          <p:spTgt spid="7"/>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nodeType="clickEffect">
                                  <p:stCondLst>
                                    <p:cond delay="0"/>
                                  </p:stCondLst>
                                  <p:childTnLst>
                                    <p:set>
                                      <p:cBhvr>
                                        <p:cTn id="58" dur="1" fill="hold">
                                          <p:stCondLst>
                                            <p:cond delay="0"/>
                                          </p:stCondLst>
                                        </p:cTn>
                                        <p:tgtEl>
                                          <p:spTgt spid="7"/>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childTnLst>
                                </p:cTn>
                              </p:par>
                              <p:par>
                                <p:cTn id="63" presetID="26" presetClass="entr" presetSubtype="0" fill="hold" nodeType="withEffect">
                                  <p:stCondLst>
                                    <p:cond delay="0"/>
                                  </p:stCondLst>
                                  <p:childTnLst>
                                    <p:set>
                                      <p:cBhvr>
                                        <p:cTn id="64" dur="1" fill="hold">
                                          <p:stCondLst>
                                            <p:cond delay="0"/>
                                          </p:stCondLst>
                                        </p:cTn>
                                        <p:tgtEl>
                                          <p:spTgt spid="5"/>
                                        </p:tgtEl>
                                        <p:attrNameLst>
                                          <p:attrName>style.visibility</p:attrName>
                                        </p:attrNameLst>
                                      </p:cBhvr>
                                      <p:to>
                                        <p:strVal val="visible"/>
                                      </p:to>
                                    </p:set>
                                    <p:animEffect transition="in" filter="wipe(down)">
                                      <p:cBhvr>
                                        <p:cTn id="65" dur="580">
                                          <p:stCondLst>
                                            <p:cond delay="0"/>
                                          </p:stCondLst>
                                        </p:cTn>
                                        <p:tgtEl>
                                          <p:spTgt spid="5"/>
                                        </p:tgtEl>
                                      </p:cBhvr>
                                    </p:animEffect>
                                    <p:anim calcmode="lin" valueType="num">
                                      <p:cBhvr>
                                        <p:cTn id="66"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71" dur="26">
                                          <p:stCondLst>
                                            <p:cond delay="650"/>
                                          </p:stCondLst>
                                        </p:cTn>
                                        <p:tgtEl>
                                          <p:spTgt spid="5"/>
                                        </p:tgtEl>
                                      </p:cBhvr>
                                      <p:to x="100000" y="60000"/>
                                    </p:animScale>
                                    <p:animScale>
                                      <p:cBhvr>
                                        <p:cTn id="72" dur="166" decel="50000">
                                          <p:stCondLst>
                                            <p:cond delay="676"/>
                                          </p:stCondLst>
                                        </p:cTn>
                                        <p:tgtEl>
                                          <p:spTgt spid="5"/>
                                        </p:tgtEl>
                                      </p:cBhvr>
                                      <p:to x="100000" y="100000"/>
                                    </p:animScale>
                                    <p:animScale>
                                      <p:cBhvr>
                                        <p:cTn id="73" dur="26">
                                          <p:stCondLst>
                                            <p:cond delay="1312"/>
                                          </p:stCondLst>
                                        </p:cTn>
                                        <p:tgtEl>
                                          <p:spTgt spid="5"/>
                                        </p:tgtEl>
                                      </p:cBhvr>
                                      <p:to x="100000" y="80000"/>
                                    </p:animScale>
                                    <p:animScale>
                                      <p:cBhvr>
                                        <p:cTn id="74" dur="166" decel="50000">
                                          <p:stCondLst>
                                            <p:cond delay="1338"/>
                                          </p:stCondLst>
                                        </p:cTn>
                                        <p:tgtEl>
                                          <p:spTgt spid="5"/>
                                        </p:tgtEl>
                                      </p:cBhvr>
                                      <p:to x="100000" y="100000"/>
                                    </p:animScale>
                                    <p:animScale>
                                      <p:cBhvr>
                                        <p:cTn id="75" dur="26">
                                          <p:stCondLst>
                                            <p:cond delay="1642"/>
                                          </p:stCondLst>
                                        </p:cTn>
                                        <p:tgtEl>
                                          <p:spTgt spid="5"/>
                                        </p:tgtEl>
                                      </p:cBhvr>
                                      <p:to x="100000" y="90000"/>
                                    </p:animScale>
                                    <p:animScale>
                                      <p:cBhvr>
                                        <p:cTn id="76" dur="166" decel="50000">
                                          <p:stCondLst>
                                            <p:cond delay="1668"/>
                                          </p:stCondLst>
                                        </p:cTn>
                                        <p:tgtEl>
                                          <p:spTgt spid="5"/>
                                        </p:tgtEl>
                                      </p:cBhvr>
                                      <p:to x="100000" y="100000"/>
                                    </p:animScale>
                                    <p:animScale>
                                      <p:cBhvr>
                                        <p:cTn id="77" dur="26">
                                          <p:stCondLst>
                                            <p:cond delay="1808"/>
                                          </p:stCondLst>
                                        </p:cTn>
                                        <p:tgtEl>
                                          <p:spTgt spid="5"/>
                                        </p:tgtEl>
                                      </p:cBhvr>
                                      <p:to x="100000" y="95000"/>
                                    </p:animScale>
                                    <p:animScale>
                                      <p:cBhvr>
                                        <p:cTn id="78" dur="166" decel="50000">
                                          <p:stCondLst>
                                            <p:cond delay="1834"/>
                                          </p:stCondLst>
                                        </p:cTn>
                                        <p:tgtEl>
                                          <p:spTgt spid="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normAutofit/>
          </a:bodyPr>
          <a:lstStyle/>
          <a:p>
            <a:pPr marL="0" indent="0">
              <a:buNone/>
            </a:pPr>
            <a:r>
              <a:rPr lang="fr-FR" sz="1400" dirty="0"/>
              <a:t>And </a:t>
            </a:r>
            <a:r>
              <a:rPr lang="fr-FR" sz="1400" dirty="0" err="1"/>
              <a:t>can</a:t>
            </a:r>
            <a:r>
              <a:rPr lang="fr-FR" sz="1400" dirty="0"/>
              <a:t> </a:t>
            </a:r>
            <a:r>
              <a:rPr lang="fr-FR" sz="1400" dirty="0" err="1"/>
              <a:t>also</a:t>
            </a:r>
            <a:r>
              <a:rPr lang="fr-FR" sz="1400" dirty="0"/>
              <a:t>…</a:t>
            </a:r>
          </a:p>
          <a:p>
            <a:r>
              <a:rPr lang="fr-FR" sz="1400" dirty="0"/>
              <a:t>Dump </a:t>
            </a:r>
            <a:r>
              <a:rPr lang="fr-FR" sz="1400" dirty="0" err="1"/>
              <a:t>like</a:t>
            </a:r>
            <a:r>
              <a:rPr lang="fr-FR" sz="1400" dirty="0"/>
              <a:t> </a:t>
            </a:r>
            <a:r>
              <a:rPr lang="fr-FR" sz="1400" dirty="0" err="1"/>
              <a:t>crazy</a:t>
            </a:r>
            <a:endParaRPr lang="fr-FR" sz="1400" dirty="0"/>
          </a:p>
          <a:p>
            <a:r>
              <a:rPr lang="fr-FR" sz="1400" dirty="0"/>
              <a:t>Dump </a:t>
            </a:r>
            <a:r>
              <a:rPr lang="fr-FR" sz="1400" dirty="0" err="1"/>
              <a:t>like</a:t>
            </a:r>
            <a:r>
              <a:rPr lang="fr-FR" sz="1400" dirty="0"/>
              <a:t> Microsoft</a:t>
            </a:r>
          </a:p>
          <a:p>
            <a:r>
              <a:rPr lang="fr-FR" sz="1400" dirty="0"/>
              <a:t>SPN scan</a:t>
            </a:r>
          </a:p>
          <a:p>
            <a:r>
              <a:rPr lang="fr-FR" sz="1400" dirty="0" err="1"/>
              <a:t>Get</a:t>
            </a:r>
            <a:r>
              <a:rPr lang="fr-FR" sz="1400" dirty="0"/>
              <a:t> GPP </a:t>
            </a:r>
            <a:r>
              <a:rPr lang="fr-FR" sz="1400" dirty="0" err="1"/>
              <a:t>passwords</a:t>
            </a:r>
            <a:r>
              <a:rPr lang="fr-FR" sz="1400" dirty="0"/>
              <a:t> of all </a:t>
            </a:r>
            <a:r>
              <a:rPr lang="fr-FR" sz="1400" dirty="0" err="1"/>
              <a:t>connected</a:t>
            </a:r>
            <a:r>
              <a:rPr lang="fr-FR" sz="1400" dirty="0"/>
              <a:t> </a:t>
            </a:r>
            <a:r>
              <a:rPr lang="fr-FR" sz="1400" dirty="0" err="1"/>
              <a:t>forest</a:t>
            </a:r>
            <a:endParaRPr lang="fr-FR" sz="1400" dirty="0"/>
          </a:p>
          <a:p>
            <a:r>
              <a:rPr lang="fr-FR" sz="1400" dirty="0" err="1"/>
              <a:t>Draw</a:t>
            </a:r>
            <a:r>
              <a:rPr lang="fr-FR" sz="1400" dirty="0"/>
              <a:t> the AD </a:t>
            </a:r>
            <a:r>
              <a:rPr lang="fr-FR" sz="1400" dirty="0" err="1"/>
              <a:t>topology</a:t>
            </a:r>
            <a:r>
              <a:rPr lang="fr-FR" sz="1400" dirty="0"/>
              <a:t> </a:t>
            </a:r>
            <a:r>
              <a:rPr lang="fr-FR" sz="1400" dirty="0" err="1"/>
              <a:t>with</a:t>
            </a:r>
            <a:r>
              <a:rPr lang="fr-FR" sz="1400" dirty="0"/>
              <a:t> Visio</a:t>
            </a:r>
          </a:p>
          <a:p>
            <a:r>
              <a:rPr lang="fr-FR" sz="1400" dirty="0" err="1"/>
              <a:t>Assess</a:t>
            </a:r>
            <a:r>
              <a:rPr lang="fr-FR" sz="1400" dirty="0"/>
              <a:t> servers </a:t>
            </a:r>
            <a:r>
              <a:rPr lang="fr-FR" sz="1400" dirty="0" err="1"/>
              <a:t>share</a:t>
            </a:r>
            <a:r>
              <a:rPr lang="fr-FR" sz="1400" dirty="0"/>
              <a:t> of all </a:t>
            </a:r>
            <a:r>
              <a:rPr lang="fr-FR" sz="1400" dirty="0" err="1"/>
              <a:t>connected</a:t>
            </a:r>
            <a:r>
              <a:rPr lang="fr-FR" sz="1400" dirty="0"/>
              <a:t> </a:t>
            </a:r>
            <a:r>
              <a:rPr lang="fr-FR" sz="1400" dirty="0" err="1"/>
              <a:t>forests</a:t>
            </a:r>
            <a:endParaRPr lang="fr-FR" sz="1400" dirty="0"/>
          </a:p>
          <a:p>
            <a:r>
              <a:rPr lang="fr-FR" sz="1400" dirty="0" err="1"/>
              <a:t>Make</a:t>
            </a:r>
            <a:r>
              <a:rPr lang="fr-FR" sz="1400" dirty="0"/>
              <a:t> an AD report</a:t>
            </a:r>
          </a:p>
          <a:p>
            <a:r>
              <a:rPr lang="fr-FR" sz="1400" dirty="0"/>
              <a:t>Bypass UAC</a:t>
            </a:r>
          </a:p>
          <a:p>
            <a:r>
              <a:rPr lang="fr-FR" sz="1400" dirty="0" err="1"/>
              <a:t>Clear</a:t>
            </a:r>
            <a:r>
              <a:rPr lang="fr-FR" sz="1400" dirty="0"/>
              <a:t> </a:t>
            </a:r>
            <a:r>
              <a:rPr lang="fr-FR" sz="1400" dirty="0" err="1"/>
              <a:t>activities</a:t>
            </a:r>
            <a:endParaRPr lang="fr-FR" sz="1400" dirty="0"/>
          </a:p>
          <a:p>
            <a:r>
              <a:rPr lang="fr-FR" sz="1400" dirty="0"/>
              <a:t>…</a:t>
            </a:r>
          </a:p>
          <a:p>
            <a:endParaRPr lang="fr-FR" sz="1400" dirty="0"/>
          </a:p>
        </p:txBody>
      </p:sp>
      <p:sp>
        <p:nvSpPr>
          <p:cNvPr id="4" name="Title 3"/>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pic>
        <p:nvPicPr>
          <p:cNvPr id="7" name="Picture 6"/>
          <p:cNvPicPr>
            <a:picLocks noChangeAspect="1"/>
          </p:cNvPicPr>
          <p:nvPr/>
        </p:nvPicPr>
        <p:blipFill>
          <a:blip r:embed="rId2"/>
          <a:stretch>
            <a:fillRect/>
          </a:stretch>
        </p:blipFill>
        <p:spPr>
          <a:xfrm>
            <a:off x="4211960" y="1545960"/>
            <a:ext cx="3744416" cy="3184440"/>
          </a:xfrm>
          <a:prstGeom prst="rect">
            <a:avLst/>
          </a:prstGeom>
        </p:spPr>
      </p:pic>
    </p:spTree>
    <p:extLst>
      <p:ext uri="{BB962C8B-B14F-4D97-AF65-F5344CB8AC3E}">
        <p14:creationId xmlns:p14="http://schemas.microsoft.com/office/powerpoint/2010/main" val="724917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0-#ppt_w/2"/>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0-#ppt_w/2"/>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0-#ppt_w/2"/>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0-#ppt_w/2"/>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ppt_y"/>
                                          </p:val>
                                        </p:tav>
                                        <p:tav tm="100000">
                                          <p:val>
                                            <p:strVal val="#ppt_y"/>
                                          </p:val>
                                        </p:tav>
                                      </p:tavLst>
                                    </p:anim>
                                  </p:childTnLst>
                                </p:cTn>
                              </p:par>
                              <p:par>
                                <p:cTn id="29" presetID="2" presetClass="entr" presetSubtype="8"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 calcmode="lin" valueType="num">
                                      <p:cBhvr additive="base">
                                        <p:cTn id="31" dur="500" fill="hold"/>
                                        <p:tgtEl>
                                          <p:spTgt spid="3">
                                            <p:txEl>
                                              <p:pRg st="6" end="6"/>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3">
                                            <p:txEl>
                                              <p:pRg st="6" end="6"/>
                                            </p:txEl>
                                          </p:spTgt>
                                        </p:tgtEl>
                                        <p:attrNameLst>
                                          <p:attrName>ppt_y</p:attrName>
                                        </p:attrNameLst>
                                      </p:cBhvr>
                                      <p:tavLst>
                                        <p:tav tm="0">
                                          <p:val>
                                            <p:strVal val="#ppt_y"/>
                                          </p:val>
                                        </p:tav>
                                        <p:tav tm="100000">
                                          <p:val>
                                            <p:strVal val="#ppt_y"/>
                                          </p:val>
                                        </p:tav>
                                      </p:tavLst>
                                    </p:anim>
                                  </p:childTnLst>
                                </p:cTn>
                              </p:par>
                              <p:par>
                                <p:cTn id="33" presetID="2" presetClass="entr" presetSubtype="8" fill="hold" nodeType="with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anim calcmode="lin" valueType="num">
                                      <p:cBhvr additive="base">
                                        <p:cTn id="35" dur="500" fill="hold"/>
                                        <p:tgtEl>
                                          <p:spTgt spid="3">
                                            <p:txEl>
                                              <p:pRg st="7" end="7"/>
                                            </p:txEl>
                                          </p:spTgt>
                                        </p:tgtEl>
                                        <p:attrNameLst>
                                          <p:attrName>ppt_x</p:attrName>
                                        </p:attrNameLst>
                                      </p:cBhvr>
                                      <p:tavLst>
                                        <p:tav tm="0">
                                          <p:val>
                                            <p:strVal val="0-#ppt_w/2"/>
                                          </p:val>
                                        </p:tav>
                                        <p:tav tm="100000">
                                          <p:val>
                                            <p:strVal val="#ppt_x"/>
                                          </p:val>
                                        </p:tav>
                                      </p:tavLst>
                                    </p:anim>
                                    <p:anim calcmode="lin" valueType="num">
                                      <p:cBhvr additive="base">
                                        <p:cTn id="36" dur="500" fill="hold"/>
                                        <p:tgtEl>
                                          <p:spTgt spid="3">
                                            <p:txEl>
                                              <p:pRg st="7" end="7"/>
                                            </p:txEl>
                                          </p:spTgt>
                                        </p:tgtEl>
                                        <p:attrNameLst>
                                          <p:attrName>ppt_y</p:attrName>
                                        </p:attrNameLst>
                                      </p:cBhvr>
                                      <p:tavLst>
                                        <p:tav tm="0">
                                          <p:val>
                                            <p:strVal val="#ppt_y"/>
                                          </p:val>
                                        </p:tav>
                                        <p:tav tm="100000">
                                          <p:val>
                                            <p:strVal val="#ppt_y"/>
                                          </p:val>
                                        </p:tav>
                                      </p:tavLst>
                                    </p:anim>
                                  </p:childTnLst>
                                </p:cTn>
                              </p:par>
                              <p:par>
                                <p:cTn id="37" presetID="2" presetClass="entr" presetSubtype="8" fill="hold" nodeType="with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anim calcmode="lin" valueType="num">
                                      <p:cBhvr additive="base">
                                        <p:cTn id="39" dur="500" fill="hold"/>
                                        <p:tgtEl>
                                          <p:spTgt spid="3">
                                            <p:txEl>
                                              <p:pRg st="8" end="8"/>
                                            </p:txEl>
                                          </p:spTgt>
                                        </p:tgtEl>
                                        <p:attrNameLst>
                                          <p:attrName>ppt_x</p:attrName>
                                        </p:attrNameLst>
                                      </p:cBhvr>
                                      <p:tavLst>
                                        <p:tav tm="0">
                                          <p:val>
                                            <p:strVal val="0-#ppt_w/2"/>
                                          </p:val>
                                        </p:tav>
                                        <p:tav tm="100000">
                                          <p:val>
                                            <p:strVal val="#ppt_x"/>
                                          </p:val>
                                        </p:tav>
                                      </p:tavLst>
                                    </p:anim>
                                    <p:anim calcmode="lin" valueType="num">
                                      <p:cBhvr additive="base">
                                        <p:cTn id="40" dur="500" fill="hold"/>
                                        <p:tgtEl>
                                          <p:spTgt spid="3">
                                            <p:txEl>
                                              <p:pRg st="8" end="8"/>
                                            </p:txEl>
                                          </p:spTgt>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anim calcmode="lin" valueType="num">
                                      <p:cBhvr additive="base">
                                        <p:cTn id="43" dur="500" fill="hold"/>
                                        <p:tgtEl>
                                          <p:spTgt spid="3">
                                            <p:txEl>
                                              <p:pRg st="9" end="9"/>
                                            </p:tx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3">
                                            <p:txEl>
                                              <p:pRg st="9" end="9"/>
                                            </p:txEl>
                                          </p:spTgt>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 calcmode="lin" valueType="num">
                                      <p:cBhvr additive="base">
                                        <p:cTn id="47" dur="500" fill="hold"/>
                                        <p:tgtEl>
                                          <p:spTgt spid="3">
                                            <p:txEl>
                                              <p:pRg st="10" end="10"/>
                                            </p:txEl>
                                          </p:spTgt>
                                        </p:tgtEl>
                                        <p:attrNameLst>
                                          <p:attrName>ppt_x</p:attrName>
                                        </p:attrNameLst>
                                      </p:cBhvr>
                                      <p:tavLst>
                                        <p:tav tm="0">
                                          <p:val>
                                            <p:strVal val="0-#ppt_w/2"/>
                                          </p:val>
                                        </p:tav>
                                        <p:tav tm="100000">
                                          <p:val>
                                            <p:strVal val="#ppt_x"/>
                                          </p:val>
                                        </p:tav>
                                      </p:tavLst>
                                    </p:anim>
                                    <p:anim calcmode="lin" valueType="num">
                                      <p:cBhvr additive="base">
                                        <p:cTn id="48" dur="500" fill="hold"/>
                                        <p:tgtEl>
                                          <p:spTgt spid="3">
                                            <p:txEl>
                                              <p:pRg st="10" end="10"/>
                                            </p:txEl>
                                          </p:spTgt>
                                        </p:tgtEl>
                                        <p:attrNameLst>
                                          <p:attrName>ppt_y</p:attrName>
                                        </p:attrNameLst>
                                      </p:cBhvr>
                                      <p:tavLst>
                                        <p:tav tm="0">
                                          <p:val>
                                            <p:strVal val="#ppt_y"/>
                                          </p:val>
                                        </p:tav>
                                        <p:tav tm="100000">
                                          <p:val>
                                            <p:strVal val="#ppt_y"/>
                                          </p:val>
                                        </p:tav>
                                      </p:tavLst>
                                    </p:anim>
                                  </p:childTnLst>
                                </p:cTn>
                              </p:par>
                              <p:par>
                                <p:cTn id="49" presetID="10" presetClass="entr" presetSubtype="0" fill="hold" nodeType="with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60783" y="1705372"/>
            <a:ext cx="1402743" cy="2966218"/>
          </a:xfrm>
          <a:prstGeom prst="rect">
            <a:avLst/>
          </a:prstGeom>
        </p:spPr>
      </p:pic>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sp>
        <p:nvSpPr>
          <p:cNvPr id="5" name="TextBox 4"/>
          <p:cNvSpPr txBox="1"/>
          <p:nvPr/>
        </p:nvSpPr>
        <p:spPr>
          <a:xfrm>
            <a:off x="-307956" y="4488885"/>
            <a:ext cx="6233277" cy="523220"/>
          </a:xfrm>
          <a:prstGeom prst="rect">
            <a:avLst/>
          </a:prstGeom>
          <a:noFill/>
        </p:spPr>
        <p:txBody>
          <a:bodyPr wrap="square" rtlCol="0">
            <a:spAutoFit/>
          </a:bodyPr>
          <a:lstStyle/>
          <a:p>
            <a:pPr algn="ctr"/>
            <a:r>
              <a:rPr lang="en-US" sz="1400" dirty="0" smtClean="0">
                <a:solidFill>
                  <a:schemeClr val="accent1">
                    <a:lumMod val="50000"/>
                  </a:schemeClr>
                </a:solidFill>
              </a:rPr>
              <a:t>Now, try </a:t>
            </a:r>
            <a:r>
              <a:rPr lang="en-US" sz="1400" dirty="0">
                <a:solidFill>
                  <a:schemeClr val="accent1">
                    <a:lumMod val="50000"/>
                  </a:schemeClr>
                </a:solidFill>
              </a:rPr>
              <a:t>to launch a LDAP search with </a:t>
            </a:r>
            <a:r>
              <a:rPr lang="en-US" sz="1400" dirty="0" smtClean="0">
                <a:solidFill>
                  <a:schemeClr val="accent1">
                    <a:lumMod val="50000"/>
                  </a:schemeClr>
                </a:solidFill>
              </a:rPr>
              <a:t>1.2.840.113556.1.4.1941 </a:t>
            </a:r>
            <a:r>
              <a:rPr lang="en-US" sz="1400" dirty="0" err="1" smtClean="0">
                <a:solidFill>
                  <a:schemeClr val="accent1">
                    <a:lumMod val="50000"/>
                  </a:schemeClr>
                </a:solidFill>
              </a:rPr>
              <a:t>oid</a:t>
            </a:r>
            <a:endParaRPr lang="en-US" sz="1400" dirty="0" smtClean="0">
              <a:solidFill>
                <a:schemeClr val="accent1">
                  <a:lumMod val="50000"/>
                </a:schemeClr>
              </a:solidFill>
            </a:endParaRPr>
          </a:p>
          <a:p>
            <a:pPr algn="ctr"/>
            <a:r>
              <a:rPr lang="en-US" sz="1400" dirty="0">
                <a:solidFill>
                  <a:schemeClr val="accent1">
                    <a:lumMod val="50000"/>
                  </a:schemeClr>
                </a:solidFill>
                <a:hlinkClick r:id="rId3"/>
              </a:rPr>
              <a:t>https://msdn.microsoft.com/en-us/library/aa746475(v=vs.85).</a:t>
            </a:r>
            <a:r>
              <a:rPr lang="en-US" sz="1400" dirty="0" smtClean="0">
                <a:solidFill>
                  <a:schemeClr val="accent1">
                    <a:lumMod val="50000"/>
                  </a:schemeClr>
                </a:solidFill>
                <a:hlinkClick r:id="rId3"/>
              </a:rPr>
              <a:t>aspx</a:t>
            </a:r>
            <a:r>
              <a:rPr lang="en-US" sz="1400" dirty="0" smtClean="0">
                <a:solidFill>
                  <a:schemeClr val="accent1">
                    <a:lumMod val="50000"/>
                  </a:schemeClr>
                </a:solidFill>
              </a:rPr>
              <a:t> </a:t>
            </a:r>
            <a:endParaRPr lang="en-US" sz="1400" dirty="0">
              <a:solidFill>
                <a:schemeClr val="accent1">
                  <a:lumMod val="50000"/>
                </a:schemeClr>
              </a:solidFill>
            </a:endParaRPr>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00324" y="1338538"/>
            <a:ext cx="1575932" cy="3583038"/>
          </a:xfrm>
          <a:prstGeom prst="rect">
            <a:avLst/>
          </a:prstGeom>
        </p:spPr>
      </p:pic>
      <p:sp>
        <p:nvSpPr>
          <p:cNvPr id="8" name="Right Arrow 7"/>
          <p:cNvSpPr/>
          <p:nvPr/>
        </p:nvSpPr>
        <p:spPr>
          <a:xfrm>
            <a:off x="3167842" y="2816886"/>
            <a:ext cx="1723850" cy="3605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965664" y="2250079"/>
            <a:ext cx="2489372" cy="369332"/>
          </a:xfrm>
          <a:prstGeom prst="rect">
            <a:avLst/>
          </a:prstGeom>
          <a:noFill/>
        </p:spPr>
        <p:txBody>
          <a:bodyPr wrap="square" rtlCol="0">
            <a:spAutoFit/>
          </a:bodyPr>
          <a:lstStyle/>
          <a:p>
            <a:r>
              <a:rPr lang="en-US" dirty="0">
                <a:solidFill>
                  <a:schemeClr val="accent1">
                    <a:lumMod val="50000"/>
                  </a:schemeClr>
                </a:solidFill>
              </a:rPr>
              <a:t>Add 10 </a:t>
            </a:r>
            <a:r>
              <a:rPr lang="en-US" dirty="0" smtClean="0">
                <a:solidFill>
                  <a:schemeClr val="accent1">
                    <a:lumMod val="50000"/>
                  </a:schemeClr>
                </a:solidFill>
              </a:rPr>
              <a:t>groups and…</a:t>
            </a:r>
            <a:endParaRPr lang="en-US" dirty="0">
              <a:solidFill>
                <a:schemeClr val="accent1">
                  <a:lumMod val="50000"/>
                </a:schemeClr>
              </a:solidFill>
            </a:endParaRPr>
          </a:p>
        </p:txBody>
      </p:sp>
      <p:sp>
        <p:nvSpPr>
          <p:cNvPr id="10" name="Slide Number Placeholder 9"/>
          <p:cNvSpPr txBox="1">
            <a:spLocks/>
          </p:cNvSpPr>
          <p:nvPr/>
        </p:nvSpPr>
        <p:spPr>
          <a:xfrm>
            <a:off x="6392782" y="4583889"/>
            <a:ext cx="1402488" cy="207213"/>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89B86E6B-EBB6-48FF-B4E3-4C5DBB4B72D9}" type="slidenum">
              <a:rPr lang="fr-BE" smtClean="0"/>
              <a:pPr/>
              <a:t>12</a:t>
            </a:fld>
            <a:endParaRPr lang="fr-BE"/>
          </a:p>
        </p:txBody>
      </p:sp>
      <p:sp>
        <p:nvSpPr>
          <p:cNvPr id="11" name="Rectangle 10"/>
          <p:cNvSpPr/>
          <p:nvPr/>
        </p:nvSpPr>
        <p:spPr>
          <a:xfrm>
            <a:off x="385978" y="1382894"/>
            <a:ext cx="4425827" cy="369332"/>
          </a:xfrm>
          <a:prstGeom prst="rect">
            <a:avLst/>
          </a:prstGeom>
        </p:spPr>
        <p:txBody>
          <a:bodyPr wrap="none">
            <a:spAutoFit/>
          </a:bodyPr>
          <a:lstStyle/>
          <a:p>
            <a:r>
              <a:rPr lang="en-US" b="1" dirty="0">
                <a:solidFill>
                  <a:schemeClr val="accent1">
                    <a:lumMod val="50000"/>
                  </a:schemeClr>
                </a:solidFill>
              </a:rPr>
              <a:t>To avoid something like this (circular </a:t>
            </a:r>
            <a:r>
              <a:rPr lang="en-US" b="1" dirty="0" smtClean="0">
                <a:solidFill>
                  <a:schemeClr val="accent1">
                    <a:lumMod val="50000"/>
                  </a:schemeClr>
                </a:solidFill>
              </a:rPr>
              <a:t>groups)</a:t>
            </a:r>
            <a:endParaRPr lang="fr-FR" dirty="0"/>
          </a:p>
        </p:txBody>
      </p:sp>
    </p:spTree>
    <p:extLst>
      <p:ext uri="{BB962C8B-B14F-4D97-AF65-F5344CB8AC3E}">
        <p14:creationId xmlns:p14="http://schemas.microsoft.com/office/powerpoint/2010/main" val="362573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0-#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animBg="1"/>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sp>
        <p:nvSpPr>
          <p:cNvPr id="3" name="Picture Placeholder 2"/>
          <p:cNvSpPr>
            <a:spLocks noGrp="1"/>
          </p:cNvSpPr>
          <p:nvPr>
            <p:ph type="pic" idx="10"/>
          </p:nvPr>
        </p:nvSpPr>
        <p:spPr/>
      </p:sp>
      <p:pic>
        <p:nvPicPr>
          <p:cNvPr id="4" name="Picture 3"/>
          <p:cNvPicPr>
            <a:picLocks noChangeAspect="1"/>
          </p:cNvPicPr>
          <p:nvPr/>
        </p:nvPicPr>
        <p:blipFill>
          <a:blip r:embed="rId2" cstate="print"/>
          <a:stretch>
            <a:fillRect/>
          </a:stretch>
        </p:blipFill>
        <p:spPr>
          <a:xfrm>
            <a:off x="216179" y="2391053"/>
            <a:ext cx="5778720" cy="1690583"/>
          </a:xfrm>
          <a:prstGeom prst="rect">
            <a:avLst/>
          </a:prstGeom>
        </p:spPr>
      </p:pic>
      <p:pic>
        <p:nvPicPr>
          <p:cNvPr id="5" name="Picture 4"/>
          <p:cNvPicPr>
            <a:picLocks noChangeAspect="1"/>
          </p:cNvPicPr>
          <p:nvPr/>
        </p:nvPicPr>
        <p:blipFill>
          <a:blip r:embed="rId3" cstate="print"/>
          <a:stretch>
            <a:fillRect/>
          </a:stretch>
        </p:blipFill>
        <p:spPr>
          <a:xfrm>
            <a:off x="3888316" y="1717695"/>
            <a:ext cx="3924044" cy="3228037"/>
          </a:xfrm>
          <a:prstGeom prst="rect">
            <a:avLst/>
          </a:prstGeom>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441136" y="3175784"/>
            <a:ext cx="3121162" cy="1672815"/>
          </a:xfrm>
          <a:prstGeom prst="rect">
            <a:avLst/>
          </a:prstGeom>
        </p:spPr>
      </p:pic>
      <p:sp>
        <p:nvSpPr>
          <p:cNvPr id="7" name="Rectangle 6"/>
          <p:cNvSpPr/>
          <p:nvPr/>
        </p:nvSpPr>
        <p:spPr>
          <a:xfrm>
            <a:off x="155136" y="1296467"/>
            <a:ext cx="5064564" cy="923330"/>
          </a:xfrm>
          <a:prstGeom prst="rect">
            <a:avLst/>
          </a:prstGeom>
        </p:spPr>
        <p:txBody>
          <a:bodyPr wrap="square">
            <a:spAutoFit/>
          </a:bodyPr>
          <a:lstStyle/>
          <a:p>
            <a:r>
              <a:rPr lang="fr-FR" b="1" dirty="0">
                <a:solidFill>
                  <a:schemeClr val="accent1">
                    <a:lumMod val="75000"/>
                  </a:schemeClr>
                </a:solidFill>
              </a:rPr>
              <a:t>RWMC </a:t>
            </a:r>
            <a:r>
              <a:rPr lang="fr-FR" b="1" dirty="0" smtClean="0">
                <a:solidFill>
                  <a:schemeClr val="accent1">
                    <a:lumMod val="75000"/>
                  </a:schemeClr>
                </a:solidFill>
              </a:rPr>
              <a:t>(</a:t>
            </a:r>
            <a:r>
              <a:rPr lang="fr-FR" b="1" dirty="0" err="1" smtClean="0">
                <a:solidFill>
                  <a:schemeClr val="accent1">
                    <a:lumMod val="75000"/>
                  </a:schemeClr>
                </a:solidFill>
              </a:rPr>
              <a:t>Reveal</a:t>
            </a:r>
            <a:r>
              <a:rPr lang="fr-FR" b="1" dirty="0" smtClean="0">
                <a:solidFill>
                  <a:schemeClr val="accent1">
                    <a:lumMod val="75000"/>
                  </a:schemeClr>
                </a:solidFill>
              </a:rPr>
              <a:t> Windows Memory </a:t>
            </a:r>
            <a:r>
              <a:rPr lang="fr-FR" b="1" dirty="0" err="1" smtClean="0">
                <a:solidFill>
                  <a:schemeClr val="accent1">
                    <a:lumMod val="75000"/>
                  </a:schemeClr>
                </a:solidFill>
              </a:rPr>
              <a:t>Credentials</a:t>
            </a:r>
            <a:r>
              <a:rPr lang="fr-FR" b="1" dirty="0" smtClean="0">
                <a:solidFill>
                  <a:schemeClr val="accent1">
                    <a:lumMod val="75000"/>
                  </a:schemeClr>
                </a:solidFill>
              </a:rPr>
              <a:t>) </a:t>
            </a:r>
          </a:p>
          <a:p>
            <a:r>
              <a:rPr lang="fr-FR" b="1" dirty="0" smtClean="0">
                <a:solidFill>
                  <a:schemeClr val="accent1">
                    <a:lumMod val="75000"/>
                  </a:schemeClr>
                </a:solidFill>
              </a:rPr>
              <a:t>in </a:t>
            </a:r>
            <a:r>
              <a:rPr lang="fr-FR" b="1" dirty="0">
                <a:solidFill>
                  <a:schemeClr val="accent1">
                    <a:lumMod val="75000"/>
                  </a:schemeClr>
                </a:solidFill>
              </a:rPr>
              <a:t>PowerMemory </a:t>
            </a:r>
            <a:r>
              <a:rPr lang="fr-FR" b="1" dirty="0" err="1">
                <a:solidFill>
                  <a:schemeClr val="accent1">
                    <a:lumMod val="75000"/>
                  </a:schemeClr>
                </a:solidFill>
              </a:rPr>
              <a:t>is</a:t>
            </a:r>
            <a:r>
              <a:rPr lang="fr-FR" b="1" dirty="0">
                <a:solidFill>
                  <a:schemeClr val="accent1">
                    <a:lumMod val="75000"/>
                  </a:schemeClr>
                </a:solidFill>
              </a:rPr>
              <a:t> </a:t>
            </a:r>
            <a:r>
              <a:rPr lang="fr-FR" b="1" dirty="0" err="1" smtClean="0">
                <a:solidFill>
                  <a:schemeClr val="accent1">
                    <a:lumMod val="75000"/>
                  </a:schemeClr>
                </a:solidFill>
              </a:rPr>
              <a:t>considered</a:t>
            </a:r>
            <a:r>
              <a:rPr lang="fr-FR" b="1" dirty="0" smtClean="0">
                <a:solidFill>
                  <a:schemeClr val="accent1">
                    <a:lumMod val="75000"/>
                  </a:schemeClr>
                </a:solidFill>
              </a:rPr>
              <a:t> </a:t>
            </a:r>
            <a:r>
              <a:rPr lang="fr-FR" b="1" dirty="0">
                <a:solidFill>
                  <a:schemeClr val="accent1">
                    <a:lumMod val="75000"/>
                  </a:schemeClr>
                </a:solidFill>
              </a:rPr>
              <a:t>as </a:t>
            </a:r>
            <a:endParaRPr lang="fr-FR" b="1" dirty="0" smtClean="0">
              <a:solidFill>
                <a:schemeClr val="accent1">
                  <a:lumMod val="75000"/>
                </a:schemeClr>
              </a:solidFill>
            </a:endParaRPr>
          </a:p>
          <a:p>
            <a:r>
              <a:rPr lang="fr-FR" b="1" dirty="0" smtClean="0">
                <a:solidFill>
                  <a:schemeClr val="accent1">
                    <a:lumMod val="75000"/>
                  </a:schemeClr>
                </a:solidFill>
              </a:rPr>
              <a:t>a </a:t>
            </a:r>
            <a:r>
              <a:rPr lang="fr-FR" b="1" dirty="0" err="1">
                <a:solidFill>
                  <a:schemeClr val="accent1">
                    <a:lumMod val="75000"/>
                  </a:schemeClr>
                </a:solidFill>
              </a:rPr>
              <a:t>HackTool</a:t>
            </a:r>
            <a:r>
              <a:rPr lang="fr-FR" b="1" dirty="0">
                <a:solidFill>
                  <a:schemeClr val="accent1">
                    <a:lumMod val="75000"/>
                  </a:schemeClr>
                </a:solidFill>
              </a:rPr>
              <a:t> by Microsoft</a:t>
            </a:r>
          </a:p>
        </p:txBody>
      </p:sp>
    </p:spTree>
    <p:extLst>
      <p:ext uri="{BB962C8B-B14F-4D97-AF65-F5344CB8AC3E}">
        <p14:creationId xmlns:p14="http://schemas.microsoft.com/office/powerpoint/2010/main" val="280946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6" presetClass="entr" presetSubtype="21"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6"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down)">
                                      <p:cBhvr>
                                        <p:cTn id="16" dur="580">
                                          <p:stCondLst>
                                            <p:cond delay="0"/>
                                          </p:stCondLst>
                                        </p:cTn>
                                        <p:tgtEl>
                                          <p:spTgt spid="6"/>
                                        </p:tgtEl>
                                      </p:cBhvr>
                                    </p:animEffect>
                                    <p:anim calcmode="lin" valueType="num">
                                      <p:cBhvr>
                                        <p:cTn id="17"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8"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9"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0"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21"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22" dur="26">
                                          <p:stCondLst>
                                            <p:cond delay="650"/>
                                          </p:stCondLst>
                                        </p:cTn>
                                        <p:tgtEl>
                                          <p:spTgt spid="6"/>
                                        </p:tgtEl>
                                      </p:cBhvr>
                                      <p:to x="100000" y="60000"/>
                                    </p:animScale>
                                    <p:animScale>
                                      <p:cBhvr>
                                        <p:cTn id="23" dur="166" decel="50000">
                                          <p:stCondLst>
                                            <p:cond delay="676"/>
                                          </p:stCondLst>
                                        </p:cTn>
                                        <p:tgtEl>
                                          <p:spTgt spid="6"/>
                                        </p:tgtEl>
                                      </p:cBhvr>
                                      <p:to x="100000" y="100000"/>
                                    </p:animScale>
                                    <p:animScale>
                                      <p:cBhvr>
                                        <p:cTn id="24" dur="26">
                                          <p:stCondLst>
                                            <p:cond delay="1312"/>
                                          </p:stCondLst>
                                        </p:cTn>
                                        <p:tgtEl>
                                          <p:spTgt spid="6"/>
                                        </p:tgtEl>
                                      </p:cBhvr>
                                      <p:to x="100000" y="80000"/>
                                    </p:animScale>
                                    <p:animScale>
                                      <p:cBhvr>
                                        <p:cTn id="25" dur="166" decel="50000">
                                          <p:stCondLst>
                                            <p:cond delay="1338"/>
                                          </p:stCondLst>
                                        </p:cTn>
                                        <p:tgtEl>
                                          <p:spTgt spid="6"/>
                                        </p:tgtEl>
                                      </p:cBhvr>
                                      <p:to x="100000" y="100000"/>
                                    </p:animScale>
                                    <p:animScale>
                                      <p:cBhvr>
                                        <p:cTn id="26" dur="26">
                                          <p:stCondLst>
                                            <p:cond delay="1642"/>
                                          </p:stCondLst>
                                        </p:cTn>
                                        <p:tgtEl>
                                          <p:spTgt spid="6"/>
                                        </p:tgtEl>
                                      </p:cBhvr>
                                      <p:to x="100000" y="90000"/>
                                    </p:animScale>
                                    <p:animScale>
                                      <p:cBhvr>
                                        <p:cTn id="27" dur="166" decel="50000">
                                          <p:stCondLst>
                                            <p:cond delay="1668"/>
                                          </p:stCondLst>
                                        </p:cTn>
                                        <p:tgtEl>
                                          <p:spTgt spid="6"/>
                                        </p:tgtEl>
                                      </p:cBhvr>
                                      <p:to x="100000" y="100000"/>
                                    </p:animScale>
                                    <p:animScale>
                                      <p:cBhvr>
                                        <p:cTn id="28" dur="26">
                                          <p:stCondLst>
                                            <p:cond delay="1808"/>
                                          </p:stCondLst>
                                        </p:cTn>
                                        <p:tgtEl>
                                          <p:spTgt spid="6"/>
                                        </p:tgtEl>
                                      </p:cBhvr>
                                      <p:to x="100000" y="95000"/>
                                    </p:animScale>
                                    <p:animScale>
                                      <p:cBhvr>
                                        <p:cTn id="29"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sp>
        <p:nvSpPr>
          <p:cNvPr id="3" name="Picture Placeholder 2"/>
          <p:cNvSpPr>
            <a:spLocks noGrp="1"/>
          </p:cNvSpPr>
          <p:nvPr>
            <p:ph type="pic" idx="10"/>
          </p:nvPr>
        </p:nvSpPr>
        <p:spPr/>
      </p:sp>
      <p:sp>
        <p:nvSpPr>
          <p:cNvPr id="7" name="Rectangle 6"/>
          <p:cNvSpPr/>
          <p:nvPr/>
        </p:nvSpPr>
        <p:spPr>
          <a:xfrm>
            <a:off x="155136" y="1296467"/>
            <a:ext cx="4572000" cy="646331"/>
          </a:xfrm>
          <a:prstGeom prst="rect">
            <a:avLst/>
          </a:prstGeom>
        </p:spPr>
        <p:txBody>
          <a:bodyPr>
            <a:spAutoFit/>
          </a:bodyPr>
          <a:lstStyle/>
          <a:p>
            <a:r>
              <a:rPr lang="en-US" b="1" dirty="0" smtClean="0">
                <a:solidFill>
                  <a:schemeClr val="accent1">
                    <a:lumMod val="75000"/>
                  </a:schemeClr>
                </a:solidFill>
              </a:rPr>
              <a:t>RWMC </a:t>
            </a:r>
            <a:r>
              <a:rPr lang="en-US" b="1" dirty="0">
                <a:solidFill>
                  <a:schemeClr val="accent1">
                    <a:lumMod val="75000"/>
                  </a:schemeClr>
                </a:solidFill>
              </a:rPr>
              <a:t>in PowerMemory was slightly modified and then…</a:t>
            </a:r>
            <a:endParaRPr lang="fr-FR" b="1" dirty="0">
              <a:solidFill>
                <a:schemeClr val="accent1">
                  <a:lumMod val="75000"/>
                </a:schemeClr>
              </a:solidFill>
            </a:endParaRPr>
          </a:p>
        </p:txBody>
      </p:sp>
      <p:pic>
        <p:nvPicPr>
          <p:cNvPr id="8" name="Content Placeholder 5"/>
          <p:cNvPicPr>
            <a:picLocks noChangeAspect="1"/>
          </p:cNvPicPr>
          <p:nvPr/>
        </p:nvPicPr>
        <p:blipFill>
          <a:blip r:embed="rId2" cstate="print"/>
          <a:stretch>
            <a:fillRect/>
          </a:stretch>
        </p:blipFill>
        <p:spPr>
          <a:xfrm>
            <a:off x="4727136" y="1959270"/>
            <a:ext cx="3653940" cy="2562866"/>
          </a:xfrm>
          <a:prstGeom prst="rect">
            <a:avLst/>
          </a:prstGeom>
        </p:spPr>
      </p:pic>
      <p:pic>
        <p:nvPicPr>
          <p:cNvPr id="9" name="Picture 8"/>
          <p:cNvPicPr>
            <a:picLocks noChangeAspect="1"/>
          </p:cNvPicPr>
          <p:nvPr/>
        </p:nvPicPr>
        <p:blipFill>
          <a:blip r:embed="rId3" cstate="print"/>
          <a:stretch>
            <a:fillRect/>
          </a:stretch>
        </p:blipFill>
        <p:spPr>
          <a:xfrm>
            <a:off x="251520" y="2723692"/>
            <a:ext cx="3974370" cy="950242"/>
          </a:xfrm>
          <a:prstGeom prst="rect">
            <a:avLst/>
          </a:prstGeom>
        </p:spPr>
      </p:pic>
    </p:spTree>
    <p:extLst>
      <p:ext uri="{BB962C8B-B14F-4D97-AF65-F5344CB8AC3E}">
        <p14:creationId xmlns:p14="http://schemas.microsoft.com/office/powerpoint/2010/main" val="1889375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80">
                                          <p:stCondLst>
                                            <p:cond delay="0"/>
                                          </p:stCondLst>
                                        </p:cTn>
                                        <p:tgtEl>
                                          <p:spTgt spid="8"/>
                                        </p:tgtEl>
                                      </p:cBhvr>
                                    </p:animEffect>
                                    <p:anim calcmode="lin" valueType="num">
                                      <p:cBhvr>
                                        <p:cTn id="8"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13" dur="26">
                                          <p:stCondLst>
                                            <p:cond delay="650"/>
                                          </p:stCondLst>
                                        </p:cTn>
                                        <p:tgtEl>
                                          <p:spTgt spid="8"/>
                                        </p:tgtEl>
                                      </p:cBhvr>
                                      <p:to x="100000" y="60000"/>
                                    </p:animScale>
                                    <p:animScale>
                                      <p:cBhvr>
                                        <p:cTn id="14" dur="166" decel="50000">
                                          <p:stCondLst>
                                            <p:cond delay="676"/>
                                          </p:stCondLst>
                                        </p:cTn>
                                        <p:tgtEl>
                                          <p:spTgt spid="8"/>
                                        </p:tgtEl>
                                      </p:cBhvr>
                                      <p:to x="100000" y="100000"/>
                                    </p:animScale>
                                    <p:animScale>
                                      <p:cBhvr>
                                        <p:cTn id="15" dur="26">
                                          <p:stCondLst>
                                            <p:cond delay="1312"/>
                                          </p:stCondLst>
                                        </p:cTn>
                                        <p:tgtEl>
                                          <p:spTgt spid="8"/>
                                        </p:tgtEl>
                                      </p:cBhvr>
                                      <p:to x="100000" y="80000"/>
                                    </p:animScale>
                                    <p:animScale>
                                      <p:cBhvr>
                                        <p:cTn id="16" dur="166" decel="50000">
                                          <p:stCondLst>
                                            <p:cond delay="1338"/>
                                          </p:stCondLst>
                                        </p:cTn>
                                        <p:tgtEl>
                                          <p:spTgt spid="8"/>
                                        </p:tgtEl>
                                      </p:cBhvr>
                                      <p:to x="100000" y="100000"/>
                                    </p:animScale>
                                    <p:animScale>
                                      <p:cBhvr>
                                        <p:cTn id="17" dur="26">
                                          <p:stCondLst>
                                            <p:cond delay="1642"/>
                                          </p:stCondLst>
                                        </p:cTn>
                                        <p:tgtEl>
                                          <p:spTgt spid="8"/>
                                        </p:tgtEl>
                                      </p:cBhvr>
                                      <p:to x="100000" y="90000"/>
                                    </p:animScale>
                                    <p:animScale>
                                      <p:cBhvr>
                                        <p:cTn id="18" dur="166" decel="50000">
                                          <p:stCondLst>
                                            <p:cond delay="1668"/>
                                          </p:stCondLst>
                                        </p:cTn>
                                        <p:tgtEl>
                                          <p:spTgt spid="8"/>
                                        </p:tgtEl>
                                      </p:cBhvr>
                                      <p:to x="100000" y="100000"/>
                                    </p:animScale>
                                    <p:animScale>
                                      <p:cBhvr>
                                        <p:cTn id="19" dur="26">
                                          <p:stCondLst>
                                            <p:cond delay="1808"/>
                                          </p:stCondLst>
                                        </p:cTn>
                                        <p:tgtEl>
                                          <p:spTgt spid="8"/>
                                        </p:tgtEl>
                                      </p:cBhvr>
                                      <p:to x="100000" y="95000"/>
                                    </p:animScale>
                                    <p:animScale>
                                      <p:cBhvr>
                                        <p:cTn id="20" dur="166" decel="50000">
                                          <p:stCondLst>
                                            <p:cond delay="1834"/>
                                          </p:stCondLst>
                                        </p:cTn>
                                        <p:tgtEl>
                                          <p:spTgt spid="8"/>
                                        </p:tgtEl>
                                      </p:cBhvr>
                                      <p:to x="100000" y="100000"/>
                                    </p:animScale>
                                  </p:childTnLst>
                                </p:cTn>
                              </p:par>
                              <p:par>
                                <p:cTn id="21" presetID="14" presetClass="entr" presetSubtype="10" fill="hold"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randombar(horizontal)">
                                      <p:cBhvr>
                                        <p:cTn id="2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b="1" dirty="0" smtClean="0">
                <a:solidFill>
                  <a:schemeClr val="accent1">
                    <a:lumMod val="75000"/>
                  </a:schemeClr>
                </a:solidFill>
              </a:rPr>
              <a:t>High </a:t>
            </a:r>
            <a:r>
              <a:rPr lang="fr-FR" b="1" dirty="0" err="1" smtClean="0">
                <a:solidFill>
                  <a:schemeClr val="accent1">
                    <a:lumMod val="75000"/>
                  </a:schemeClr>
                </a:solidFill>
              </a:rPr>
              <a:t>level</a:t>
            </a:r>
            <a:r>
              <a:rPr lang="fr-FR" b="1" dirty="0" smtClean="0">
                <a:solidFill>
                  <a:schemeClr val="accent1">
                    <a:lumMod val="75000"/>
                  </a:schemeClr>
                </a:solidFill>
              </a:rPr>
              <a:t> Windows </a:t>
            </a:r>
            <a:r>
              <a:rPr lang="fr-FR" b="1" dirty="0" err="1" smtClean="0">
                <a:solidFill>
                  <a:schemeClr val="accent1">
                    <a:lumMod val="75000"/>
                  </a:schemeClr>
                </a:solidFill>
              </a:rPr>
              <a:t>Authentication</a:t>
            </a:r>
            <a:r>
              <a:rPr lang="fr-FR" b="1" dirty="0" smtClean="0">
                <a:solidFill>
                  <a:schemeClr val="accent1">
                    <a:lumMod val="75000"/>
                  </a:schemeClr>
                </a:solidFill>
              </a:rPr>
              <a:t> </a:t>
            </a:r>
            <a:r>
              <a:rPr lang="fr-FR" b="1" dirty="0" err="1" smtClean="0">
                <a:solidFill>
                  <a:schemeClr val="accent1">
                    <a:lumMod val="75000"/>
                  </a:schemeClr>
                </a:solidFill>
              </a:rPr>
              <a:t>mechanism</a:t>
            </a:r>
            <a:endParaRPr lang="fr-FR" b="1" dirty="0" smtClean="0">
              <a:solidFill>
                <a:schemeClr val="accent1">
                  <a:lumMod val="75000"/>
                </a:schemeClr>
              </a:solidFill>
            </a:endParaRPr>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t>How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err="1" smtClean="0"/>
              <a:t>Where</a:t>
            </a:r>
            <a:r>
              <a:rPr lang="fr-FR" dirty="0" smtClean="0"/>
              <a:t>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105443249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en-US" dirty="0"/>
              <a:t>High level Windows Authentication mechanism</a:t>
            </a:r>
            <a:endParaRPr lang="fr-FR" dirty="0"/>
          </a:p>
        </p:txBody>
      </p:sp>
      <p:pic>
        <p:nvPicPr>
          <p:cNvPr id="5" name="Picture 4"/>
          <p:cNvPicPr>
            <a:picLocks noChangeAspect="1"/>
          </p:cNvPicPr>
          <p:nvPr/>
        </p:nvPicPr>
        <p:blipFill>
          <a:blip r:embed="rId2"/>
          <a:stretch>
            <a:fillRect/>
          </a:stretch>
        </p:blipFill>
        <p:spPr>
          <a:xfrm>
            <a:off x="2483768" y="1345332"/>
            <a:ext cx="3456299" cy="3534226"/>
          </a:xfrm>
          <a:prstGeom prst="rect">
            <a:avLst/>
          </a:prstGeom>
        </p:spPr>
      </p:pic>
    </p:spTree>
    <p:extLst>
      <p:ext uri="{BB962C8B-B14F-4D97-AF65-F5344CB8AC3E}">
        <p14:creationId xmlns:p14="http://schemas.microsoft.com/office/powerpoint/2010/main" val="1387165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en-US" dirty="0"/>
              <a:t>High level Windows Authentication mechanism</a:t>
            </a:r>
            <a:endParaRPr lang="fr-FR" dirty="0"/>
          </a:p>
        </p:txBody>
      </p:sp>
      <p:pic>
        <p:nvPicPr>
          <p:cNvPr id="6" name="Picture 2" descr="https://i-technet.sec.s-msft.com/dynimg/IC65438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18875" y="1528443"/>
            <a:ext cx="3149504" cy="301074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Credential Management with GIN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1731" y="1408372"/>
            <a:ext cx="2931858" cy="33527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1983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en-US" dirty="0"/>
              <a:t>High level Windows Authentication mechanism</a:t>
            </a:r>
            <a:endParaRPr lang="fr-FR" dirty="0"/>
          </a:p>
        </p:txBody>
      </p:sp>
      <p:graphicFrame>
        <p:nvGraphicFramePr>
          <p:cNvPr id="34" name="Diagram 33"/>
          <p:cNvGraphicFramePr/>
          <p:nvPr>
            <p:extLst>
              <p:ext uri="{D42A27DB-BD31-4B8C-83A1-F6EECF244321}">
                <p14:modId xmlns:p14="http://schemas.microsoft.com/office/powerpoint/2010/main" val="1482203327"/>
              </p:ext>
            </p:extLst>
          </p:nvPr>
        </p:nvGraphicFramePr>
        <p:xfrm>
          <a:off x="3116579" y="2664160"/>
          <a:ext cx="3482340" cy="17241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5" name="Rectangle 34"/>
          <p:cNvSpPr/>
          <p:nvPr/>
        </p:nvSpPr>
        <p:spPr>
          <a:xfrm>
            <a:off x="1904999" y="1887026"/>
            <a:ext cx="1508760" cy="72615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BE" dirty="0" err="1" smtClean="0"/>
              <a:t>winlogon</a:t>
            </a:r>
            <a:endParaRPr lang="fr-BE" dirty="0"/>
          </a:p>
        </p:txBody>
      </p:sp>
      <p:sp>
        <p:nvSpPr>
          <p:cNvPr id="37" name="Right Arrow 36"/>
          <p:cNvSpPr/>
          <p:nvPr/>
        </p:nvSpPr>
        <p:spPr>
          <a:xfrm>
            <a:off x="1062966" y="2043540"/>
            <a:ext cx="811347" cy="452965"/>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BE" dirty="0" smtClean="0"/>
              <a:t>SAS</a:t>
            </a:r>
            <a:endParaRPr lang="fr-BE" dirty="0"/>
          </a:p>
        </p:txBody>
      </p:sp>
      <p:sp>
        <p:nvSpPr>
          <p:cNvPr id="38" name="Right Arrow 37"/>
          <p:cNvSpPr/>
          <p:nvPr/>
        </p:nvSpPr>
        <p:spPr>
          <a:xfrm>
            <a:off x="3444239" y="2208904"/>
            <a:ext cx="662940" cy="139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dirty="0"/>
          </a:p>
        </p:txBody>
      </p:sp>
      <p:sp>
        <p:nvSpPr>
          <p:cNvPr id="39" name="Rectangle 38"/>
          <p:cNvSpPr/>
          <p:nvPr/>
        </p:nvSpPr>
        <p:spPr>
          <a:xfrm>
            <a:off x="4130039" y="1887026"/>
            <a:ext cx="1508760" cy="726159"/>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BE" dirty="0" err="1"/>
              <a:t>lsass</a:t>
            </a:r>
            <a:endParaRPr lang="fr-BE" dirty="0"/>
          </a:p>
        </p:txBody>
      </p:sp>
      <p:sp>
        <p:nvSpPr>
          <p:cNvPr id="40" name="Rectangle 39"/>
          <p:cNvSpPr/>
          <p:nvPr/>
        </p:nvSpPr>
        <p:spPr>
          <a:xfrm>
            <a:off x="6339839" y="1722772"/>
            <a:ext cx="1234440" cy="212092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fr-BE" sz="1200" dirty="0"/>
              <a:t>Authentication packages</a:t>
            </a:r>
          </a:p>
          <a:p>
            <a:pPr algn="ctr"/>
            <a:endParaRPr lang="fr-BE" sz="1200" dirty="0"/>
          </a:p>
          <a:p>
            <a:pPr algn="ctr"/>
            <a:r>
              <a:rPr lang="fr-BE" sz="1200" dirty="0"/>
              <a:t>kerberos</a:t>
            </a:r>
          </a:p>
          <a:p>
            <a:pPr algn="ctr"/>
            <a:r>
              <a:rPr lang="fr-BE" sz="1200" dirty="0"/>
              <a:t>msv1_0</a:t>
            </a:r>
          </a:p>
          <a:p>
            <a:pPr algn="ctr"/>
            <a:r>
              <a:rPr lang="fr-BE" sz="1200" dirty="0"/>
              <a:t>wdigest</a:t>
            </a:r>
          </a:p>
          <a:p>
            <a:pPr algn="ctr"/>
            <a:r>
              <a:rPr lang="fr-BE" sz="1200" dirty="0"/>
              <a:t>…</a:t>
            </a:r>
          </a:p>
          <a:p>
            <a:pPr algn="ctr"/>
            <a:r>
              <a:rPr lang="fr-BE" sz="1200" dirty="0"/>
              <a:t>…</a:t>
            </a:r>
          </a:p>
          <a:p>
            <a:pPr algn="ctr"/>
            <a:r>
              <a:rPr lang="fr-BE" sz="1200" dirty="0"/>
              <a:t>…</a:t>
            </a:r>
          </a:p>
          <a:p>
            <a:pPr algn="ctr"/>
            <a:endParaRPr lang="fr-BE" sz="1200" dirty="0"/>
          </a:p>
        </p:txBody>
      </p:sp>
      <p:sp>
        <p:nvSpPr>
          <p:cNvPr id="41" name="Right Arrow 40"/>
          <p:cNvSpPr/>
          <p:nvPr/>
        </p:nvSpPr>
        <p:spPr>
          <a:xfrm>
            <a:off x="5669485" y="2208904"/>
            <a:ext cx="662940" cy="139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a:p>
        </p:txBody>
      </p:sp>
      <p:sp>
        <p:nvSpPr>
          <p:cNvPr id="42" name="Right Arrow 41"/>
          <p:cNvSpPr/>
          <p:nvPr/>
        </p:nvSpPr>
        <p:spPr>
          <a:xfrm rot="10800000">
            <a:off x="5616145" y="3131132"/>
            <a:ext cx="662940" cy="139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a:p>
        </p:txBody>
      </p:sp>
      <p:sp>
        <p:nvSpPr>
          <p:cNvPr id="43" name="Right Arrow 42"/>
          <p:cNvSpPr/>
          <p:nvPr/>
        </p:nvSpPr>
        <p:spPr>
          <a:xfrm rot="9642982">
            <a:off x="3536029" y="2977719"/>
            <a:ext cx="662940" cy="13926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fr-BE"/>
          </a:p>
        </p:txBody>
      </p:sp>
      <p:sp>
        <p:nvSpPr>
          <p:cNvPr id="44" name="Right Arrow 43"/>
          <p:cNvSpPr/>
          <p:nvPr/>
        </p:nvSpPr>
        <p:spPr>
          <a:xfrm rot="8320568">
            <a:off x="7006556" y="2326911"/>
            <a:ext cx="1041711" cy="290376"/>
          </a:xfrm>
          <a:prstGeom prst="rightArrow">
            <a:avLst/>
          </a:prstGeom>
          <a:solidFill>
            <a:srgbClr val="C000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fr-BE">
              <a:solidFill>
                <a:srgbClr val="00B050"/>
              </a:solidFill>
            </a:endParaRPr>
          </a:p>
        </p:txBody>
      </p:sp>
      <p:sp>
        <p:nvSpPr>
          <p:cNvPr id="45" name="TextBox 44"/>
          <p:cNvSpPr txBox="1"/>
          <p:nvPr/>
        </p:nvSpPr>
        <p:spPr>
          <a:xfrm>
            <a:off x="7865096" y="1839572"/>
            <a:ext cx="819455" cy="369332"/>
          </a:xfrm>
          <a:prstGeom prst="rect">
            <a:avLst/>
          </a:prstGeom>
          <a:noFill/>
        </p:spPr>
        <p:txBody>
          <a:bodyPr wrap="none" rtlCol="0">
            <a:spAutoFit/>
          </a:bodyPr>
          <a:lstStyle/>
          <a:p>
            <a:r>
              <a:rPr lang="en-US" dirty="0" smtClean="0">
                <a:solidFill>
                  <a:schemeClr val="accent1">
                    <a:lumMod val="75000"/>
                  </a:schemeClr>
                </a:solidFill>
              </a:rPr>
              <a:t>♥♥♥♥</a:t>
            </a:r>
            <a:endParaRPr lang="fr-BE" dirty="0">
              <a:solidFill>
                <a:schemeClr val="accent1">
                  <a:lumMod val="75000"/>
                </a:schemeClr>
              </a:solidFill>
            </a:endParaRPr>
          </a:p>
        </p:txBody>
      </p:sp>
      <p:pic>
        <p:nvPicPr>
          <p:cNvPr id="46" name="Picture 2" descr="http://3.bp.blogspot.com/-qTSqZNqo-LE/TB701GwcVbI/AAAAAAAAAj8/6CVC9D-x0O4/s1600/grante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529128" y="2857156"/>
            <a:ext cx="1915111" cy="127674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tamarates.com/images/user.pn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48888" y="1838048"/>
            <a:ext cx="863947" cy="8639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44183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8" fill="hold" grpId="0" nodeType="click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additive="base">
                                        <p:cTn id="11" dur="500" fill="hold"/>
                                        <p:tgtEl>
                                          <p:spTgt spid="37"/>
                                        </p:tgtEl>
                                        <p:attrNameLst>
                                          <p:attrName>ppt_x</p:attrName>
                                        </p:attrNameLst>
                                      </p:cBhvr>
                                      <p:tavLst>
                                        <p:tav tm="0">
                                          <p:val>
                                            <p:strVal val="0-#ppt_w/2"/>
                                          </p:val>
                                        </p:tav>
                                        <p:tav tm="100000">
                                          <p:val>
                                            <p:strVal val="#ppt_x"/>
                                          </p:val>
                                        </p:tav>
                                      </p:tavLst>
                                    </p:anim>
                                    <p:anim calcmode="lin" valueType="num">
                                      <p:cBhvr additive="base">
                                        <p:cTn id="12" dur="500" fill="hold"/>
                                        <p:tgtEl>
                                          <p:spTgt spid="37"/>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 presetClass="entr" presetSubtype="0" fill="hold" grpId="0" nodeType="afterEffect">
                                  <p:stCondLst>
                                    <p:cond delay="0"/>
                                  </p:stCondLst>
                                  <p:childTnLst>
                                    <p:set>
                                      <p:cBhvr>
                                        <p:cTn id="15" dur="1" fill="hold">
                                          <p:stCondLst>
                                            <p:cond delay="0"/>
                                          </p:stCondLst>
                                        </p:cTn>
                                        <p:tgtEl>
                                          <p:spTgt spid="3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8" fill="hold" grpId="0" nodeType="clickEffect">
                                  <p:stCondLst>
                                    <p:cond delay="0"/>
                                  </p:stCondLst>
                                  <p:childTnLst>
                                    <p:set>
                                      <p:cBhvr>
                                        <p:cTn id="19" dur="1" fill="hold">
                                          <p:stCondLst>
                                            <p:cond delay="0"/>
                                          </p:stCondLst>
                                        </p:cTn>
                                        <p:tgtEl>
                                          <p:spTgt spid="38"/>
                                        </p:tgtEl>
                                        <p:attrNameLst>
                                          <p:attrName>style.visibility</p:attrName>
                                        </p:attrNameLst>
                                      </p:cBhvr>
                                      <p:to>
                                        <p:strVal val="visible"/>
                                      </p:to>
                                    </p:set>
                                    <p:anim calcmode="lin" valueType="num">
                                      <p:cBhvr additive="base">
                                        <p:cTn id="20" dur="500" fill="hold"/>
                                        <p:tgtEl>
                                          <p:spTgt spid="38"/>
                                        </p:tgtEl>
                                        <p:attrNameLst>
                                          <p:attrName>ppt_x</p:attrName>
                                        </p:attrNameLst>
                                      </p:cBhvr>
                                      <p:tavLst>
                                        <p:tav tm="0">
                                          <p:val>
                                            <p:strVal val="0-#ppt_w/2"/>
                                          </p:val>
                                        </p:tav>
                                        <p:tav tm="100000">
                                          <p:val>
                                            <p:strVal val="#ppt_x"/>
                                          </p:val>
                                        </p:tav>
                                      </p:tavLst>
                                    </p:anim>
                                    <p:anim calcmode="lin" valueType="num">
                                      <p:cBhvr additive="base">
                                        <p:cTn id="21" dur="500" fill="hold"/>
                                        <p:tgtEl>
                                          <p:spTgt spid="38"/>
                                        </p:tgtEl>
                                        <p:attrNameLst>
                                          <p:attrName>ppt_y</p:attrName>
                                        </p:attrNameLst>
                                      </p:cBhvr>
                                      <p:tavLst>
                                        <p:tav tm="0">
                                          <p:val>
                                            <p:strVal val="#ppt_y"/>
                                          </p:val>
                                        </p:tav>
                                        <p:tav tm="100000">
                                          <p:val>
                                            <p:strVal val="#ppt_y"/>
                                          </p:val>
                                        </p:tav>
                                      </p:tavLst>
                                    </p:anim>
                                  </p:childTnLst>
                                </p:cTn>
                              </p:par>
                            </p:childTnLst>
                          </p:cTn>
                        </p:par>
                        <p:par>
                          <p:cTn id="22" fill="hold">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8" fill="hold" grpId="0" nodeType="clickEffect">
                                  <p:stCondLst>
                                    <p:cond delay="0"/>
                                  </p:stCondLst>
                                  <p:childTnLst>
                                    <p:set>
                                      <p:cBhvr>
                                        <p:cTn id="28" dur="1" fill="hold">
                                          <p:stCondLst>
                                            <p:cond delay="0"/>
                                          </p:stCondLst>
                                        </p:cTn>
                                        <p:tgtEl>
                                          <p:spTgt spid="41"/>
                                        </p:tgtEl>
                                        <p:attrNameLst>
                                          <p:attrName>style.visibility</p:attrName>
                                        </p:attrNameLst>
                                      </p:cBhvr>
                                      <p:to>
                                        <p:strVal val="visible"/>
                                      </p:to>
                                    </p:set>
                                    <p:anim calcmode="lin" valueType="num">
                                      <p:cBhvr additive="base">
                                        <p:cTn id="29" dur="500" fill="hold"/>
                                        <p:tgtEl>
                                          <p:spTgt spid="41"/>
                                        </p:tgtEl>
                                        <p:attrNameLst>
                                          <p:attrName>ppt_x</p:attrName>
                                        </p:attrNameLst>
                                      </p:cBhvr>
                                      <p:tavLst>
                                        <p:tav tm="0">
                                          <p:val>
                                            <p:strVal val="0-#ppt_w/2"/>
                                          </p:val>
                                        </p:tav>
                                        <p:tav tm="100000">
                                          <p:val>
                                            <p:strVal val="#ppt_x"/>
                                          </p:val>
                                        </p:tav>
                                      </p:tavLst>
                                    </p:anim>
                                    <p:anim calcmode="lin" valueType="num">
                                      <p:cBhvr additive="base">
                                        <p:cTn id="30" dur="500" fill="hold"/>
                                        <p:tgtEl>
                                          <p:spTgt spid="41"/>
                                        </p:tgtEl>
                                        <p:attrNameLst>
                                          <p:attrName>ppt_y</p:attrName>
                                        </p:attrNameLst>
                                      </p:cBhvr>
                                      <p:tavLst>
                                        <p:tav tm="0">
                                          <p:val>
                                            <p:strVal val="#ppt_y"/>
                                          </p:val>
                                        </p:tav>
                                        <p:tav tm="100000">
                                          <p:val>
                                            <p:strVal val="#ppt_y"/>
                                          </p:val>
                                        </p:tav>
                                      </p:tavLst>
                                    </p:anim>
                                  </p:childTnLst>
                                </p:cTn>
                              </p:par>
                            </p:childTnLst>
                          </p:cTn>
                        </p:par>
                        <p:par>
                          <p:cTn id="31" fill="hold">
                            <p:stCondLst>
                              <p:cond delay="500"/>
                            </p:stCondLst>
                            <p:childTnLst>
                              <p:par>
                                <p:cTn id="32" presetID="1" presetClass="entr" presetSubtype="0" fill="hold" grpId="0" nodeType="afterEffect">
                                  <p:stCondLst>
                                    <p:cond delay="0"/>
                                  </p:stCondLst>
                                  <p:childTnLst>
                                    <p:set>
                                      <p:cBhvr>
                                        <p:cTn id="33" dur="1" fill="hold">
                                          <p:stCondLst>
                                            <p:cond delay="0"/>
                                          </p:stCondLst>
                                        </p:cTn>
                                        <p:tgtEl>
                                          <p:spTgt spid="40"/>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 presetClass="entr" presetSubtype="3" fill="hold" grpId="0" nodeType="clickEffect">
                                  <p:stCondLst>
                                    <p:cond delay="0"/>
                                  </p:stCondLst>
                                  <p:childTnLst>
                                    <p:set>
                                      <p:cBhvr>
                                        <p:cTn id="37" dur="1" fill="hold">
                                          <p:stCondLst>
                                            <p:cond delay="0"/>
                                          </p:stCondLst>
                                        </p:cTn>
                                        <p:tgtEl>
                                          <p:spTgt spid="44"/>
                                        </p:tgtEl>
                                        <p:attrNameLst>
                                          <p:attrName>style.visibility</p:attrName>
                                        </p:attrNameLst>
                                      </p:cBhvr>
                                      <p:to>
                                        <p:strVal val="visible"/>
                                      </p:to>
                                    </p:set>
                                    <p:anim calcmode="lin" valueType="num">
                                      <p:cBhvr additive="base">
                                        <p:cTn id="38" dur="500" fill="hold"/>
                                        <p:tgtEl>
                                          <p:spTgt spid="44"/>
                                        </p:tgtEl>
                                        <p:attrNameLst>
                                          <p:attrName>ppt_x</p:attrName>
                                        </p:attrNameLst>
                                      </p:cBhvr>
                                      <p:tavLst>
                                        <p:tav tm="0">
                                          <p:val>
                                            <p:strVal val="1+#ppt_w/2"/>
                                          </p:val>
                                        </p:tav>
                                        <p:tav tm="100000">
                                          <p:val>
                                            <p:strVal val="#ppt_x"/>
                                          </p:val>
                                        </p:tav>
                                      </p:tavLst>
                                    </p:anim>
                                    <p:anim calcmode="lin" valueType="num">
                                      <p:cBhvr additive="base">
                                        <p:cTn id="39" dur="500" fill="hold"/>
                                        <p:tgtEl>
                                          <p:spTgt spid="44"/>
                                        </p:tgtEl>
                                        <p:attrNameLst>
                                          <p:attrName>ppt_y</p:attrName>
                                        </p:attrNameLst>
                                      </p:cBhvr>
                                      <p:tavLst>
                                        <p:tav tm="0">
                                          <p:val>
                                            <p:strVal val="0-#ppt_h/2"/>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5" presetClass="entr" presetSubtype="0" fill="hold" grpId="0" nodeType="clickEffect">
                                  <p:stCondLst>
                                    <p:cond delay="0"/>
                                  </p:stCondLst>
                                  <p:childTnLst>
                                    <p:set>
                                      <p:cBhvr>
                                        <p:cTn id="43" dur="1" fill="hold">
                                          <p:stCondLst>
                                            <p:cond delay="0"/>
                                          </p:stCondLst>
                                        </p:cTn>
                                        <p:tgtEl>
                                          <p:spTgt spid="45"/>
                                        </p:tgtEl>
                                        <p:attrNameLst>
                                          <p:attrName>style.visibility</p:attrName>
                                        </p:attrNameLst>
                                      </p:cBhvr>
                                      <p:to>
                                        <p:strVal val="visible"/>
                                      </p:to>
                                    </p:set>
                                    <p:animEffect transition="in" filter="fade">
                                      <p:cBhvr>
                                        <p:cTn id="44" dur="2000"/>
                                        <p:tgtEl>
                                          <p:spTgt spid="45"/>
                                        </p:tgtEl>
                                      </p:cBhvr>
                                    </p:animEffect>
                                    <p:anim calcmode="lin" valueType="num">
                                      <p:cBhvr>
                                        <p:cTn id="45" dur="2000" fill="hold"/>
                                        <p:tgtEl>
                                          <p:spTgt spid="45"/>
                                        </p:tgtEl>
                                        <p:attrNameLst>
                                          <p:attrName>ppt_w</p:attrName>
                                        </p:attrNameLst>
                                      </p:cBhvr>
                                      <p:tavLst>
                                        <p:tav tm="0" fmla="#ppt_w*sin(2.5*pi*$)">
                                          <p:val>
                                            <p:fltVal val="0"/>
                                          </p:val>
                                        </p:tav>
                                        <p:tav tm="100000">
                                          <p:val>
                                            <p:fltVal val="1"/>
                                          </p:val>
                                        </p:tav>
                                      </p:tavLst>
                                    </p:anim>
                                    <p:anim calcmode="lin" valueType="num">
                                      <p:cBhvr>
                                        <p:cTn id="46" dur="2000" fill="hold"/>
                                        <p:tgtEl>
                                          <p:spTgt spid="45"/>
                                        </p:tgtEl>
                                        <p:attrNameLst>
                                          <p:attrName>ppt_h</p:attrName>
                                        </p:attrNameLst>
                                      </p:cBhvr>
                                      <p:tavLst>
                                        <p:tav tm="0">
                                          <p:val>
                                            <p:strVal val="#ppt_h"/>
                                          </p:val>
                                        </p:tav>
                                        <p:tav tm="100000">
                                          <p:val>
                                            <p:strVal val="#ppt_h"/>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2" fill="hold" grpId="0" nodeType="clickEffect">
                                  <p:stCondLst>
                                    <p:cond delay="0"/>
                                  </p:stCondLst>
                                  <p:childTnLst>
                                    <p:set>
                                      <p:cBhvr>
                                        <p:cTn id="50" dur="1" fill="hold">
                                          <p:stCondLst>
                                            <p:cond delay="0"/>
                                          </p:stCondLst>
                                        </p:cTn>
                                        <p:tgtEl>
                                          <p:spTgt spid="42"/>
                                        </p:tgtEl>
                                        <p:attrNameLst>
                                          <p:attrName>style.visibility</p:attrName>
                                        </p:attrNameLst>
                                      </p:cBhvr>
                                      <p:to>
                                        <p:strVal val="visible"/>
                                      </p:to>
                                    </p:set>
                                    <p:anim calcmode="lin" valueType="num">
                                      <p:cBhvr additive="base">
                                        <p:cTn id="51" dur="500" fill="hold"/>
                                        <p:tgtEl>
                                          <p:spTgt spid="42"/>
                                        </p:tgtEl>
                                        <p:attrNameLst>
                                          <p:attrName>ppt_x</p:attrName>
                                        </p:attrNameLst>
                                      </p:cBhvr>
                                      <p:tavLst>
                                        <p:tav tm="0">
                                          <p:val>
                                            <p:strVal val="1+#ppt_w/2"/>
                                          </p:val>
                                        </p:tav>
                                        <p:tav tm="100000">
                                          <p:val>
                                            <p:strVal val="#ppt_x"/>
                                          </p:val>
                                        </p:tav>
                                      </p:tavLst>
                                    </p:anim>
                                    <p:anim calcmode="lin" valueType="num">
                                      <p:cBhvr additive="base">
                                        <p:cTn id="52" dur="500" fill="hold"/>
                                        <p:tgtEl>
                                          <p:spTgt spid="42"/>
                                        </p:tgtEl>
                                        <p:attrNameLst>
                                          <p:attrName>ppt_y</p:attrName>
                                        </p:attrNameLst>
                                      </p:cBhvr>
                                      <p:tavLst>
                                        <p:tav tm="0">
                                          <p:val>
                                            <p:strVal val="#ppt_y"/>
                                          </p:val>
                                        </p:tav>
                                        <p:tav tm="100000">
                                          <p:val>
                                            <p:strVal val="#ppt_y"/>
                                          </p:val>
                                        </p:tav>
                                      </p:tavLst>
                                    </p:anim>
                                  </p:childTnLst>
                                </p:cTn>
                              </p:par>
                            </p:childTnLst>
                          </p:cTn>
                        </p:par>
                        <p:par>
                          <p:cTn id="53" fill="hold">
                            <p:stCondLst>
                              <p:cond delay="500"/>
                            </p:stCondLst>
                            <p:childTnLst>
                              <p:par>
                                <p:cTn id="54" presetID="1" presetClass="entr" presetSubtype="0" fill="hold" grpId="0" nodeType="afterEffect">
                                  <p:stCondLst>
                                    <p:cond delay="0"/>
                                  </p:stCondLst>
                                  <p:childTnLst>
                                    <p:set>
                                      <p:cBhvr>
                                        <p:cTn id="55" dur="1" fill="hold">
                                          <p:stCondLst>
                                            <p:cond delay="0"/>
                                          </p:stCondLst>
                                        </p:cTn>
                                        <p:tgtEl>
                                          <p:spTgt spid="34"/>
                                        </p:tgtEl>
                                        <p:attrNameLst>
                                          <p:attrName>style.visibility</p:attrName>
                                        </p:attrNameLst>
                                      </p:cBhvr>
                                      <p:to>
                                        <p:strVal val="visible"/>
                                      </p:to>
                                    </p:set>
                                  </p:childTnLst>
                                </p:cTn>
                              </p:par>
                            </p:childTnLst>
                          </p:cTn>
                        </p:par>
                      </p:childTnLst>
                    </p:cTn>
                  </p:par>
                  <p:par>
                    <p:cTn id="56" fill="hold">
                      <p:stCondLst>
                        <p:cond delay="indefinite"/>
                      </p:stCondLst>
                      <p:childTnLst>
                        <p:par>
                          <p:cTn id="57" fill="hold">
                            <p:stCondLst>
                              <p:cond delay="0"/>
                            </p:stCondLst>
                            <p:childTnLst>
                              <p:par>
                                <p:cTn id="58" presetID="2" presetClass="entr" presetSubtype="3" fill="hold" grpId="0" nodeType="clickEffect">
                                  <p:stCondLst>
                                    <p:cond delay="0"/>
                                  </p:stCondLst>
                                  <p:childTnLst>
                                    <p:set>
                                      <p:cBhvr>
                                        <p:cTn id="59" dur="1" fill="hold">
                                          <p:stCondLst>
                                            <p:cond delay="0"/>
                                          </p:stCondLst>
                                        </p:cTn>
                                        <p:tgtEl>
                                          <p:spTgt spid="43"/>
                                        </p:tgtEl>
                                        <p:attrNameLst>
                                          <p:attrName>style.visibility</p:attrName>
                                        </p:attrNameLst>
                                      </p:cBhvr>
                                      <p:to>
                                        <p:strVal val="visible"/>
                                      </p:to>
                                    </p:set>
                                    <p:anim calcmode="lin" valueType="num">
                                      <p:cBhvr additive="base">
                                        <p:cTn id="60" dur="500" fill="hold"/>
                                        <p:tgtEl>
                                          <p:spTgt spid="43"/>
                                        </p:tgtEl>
                                        <p:attrNameLst>
                                          <p:attrName>ppt_x</p:attrName>
                                        </p:attrNameLst>
                                      </p:cBhvr>
                                      <p:tavLst>
                                        <p:tav tm="0">
                                          <p:val>
                                            <p:strVal val="1+#ppt_w/2"/>
                                          </p:val>
                                        </p:tav>
                                        <p:tav tm="100000">
                                          <p:val>
                                            <p:strVal val="#ppt_x"/>
                                          </p:val>
                                        </p:tav>
                                      </p:tavLst>
                                    </p:anim>
                                    <p:anim calcmode="lin" valueType="num">
                                      <p:cBhvr additive="base">
                                        <p:cTn id="61" dur="500" fill="hold"/>
                                        <p:tgtEl>
                                          <p:spTgt spid="43"/>
                                        </p:tgtEl>
                                        <p:attrNameLst>
                                          <p:attrName>ppt_y</p:attrName>
                                        </p:attrNameLst>
                                      </p:cBhvr>
                                      <p:tavLst>
                                        <p:tav tm="0">
                                          <p:val>
                                            <p:strVal val="0-#ppt_h/2"/>
                                          </p:val>
                                        </p:tav>
                                        <p:tav tm="100000">
                                          <p:val>
                                            <p:strVal val="#ppt_y"/>
                                          </p:val>
                                        </p:tav>
                                      </p:tavLst>
                                    </p:anim>
                                  </p:childTnLst>
                                </p:cTn>
                              </p:par>
                            </p:childTnLst>
                          </p:cTn>
                        </p:par>
                        <p:par>
                          <p:cTn id="62" fill="hold">
                            <p:stCondLst>
                              <p:cond delay="500"/>
                            </p:stCondLst>
                            <p:childTnLst>
                              <p:par>
                                <p:cTn id="63" presetID="1" presetClass="entr" presetSubtype="0" fill="hold" nodeType="afterEffect">
                                  <p:stCondLst>
                                    <p:cond delay="0"/>
                                  </p:stCondLst>
                                  <p:childTnLst>
                                    <p:set>
                                      <p:cBhvr>
                                        <p:cTn id="64" dur="1" fill="hold">
                                          <p:stCondLst>
                                            <p:cond delay="0"/>
                                          </p:stCondLst>
                                        </p:cTn>
                                        <p:tgtEl>
                                          <p:spTgt spid="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4" grpId="0">
        <p:bldAsOne/>
      </p:bldGraphic>
      <p:bldP spid="35" grpId="0" animBg="1"/>
      <p:bldP spid="37" grpId="0" animBg="1"/>
      <p:bldP spid="38" grpId="0" animBg="1"/>
      <p:bldP spid="39" grpId="0" animBg="1"/>
      <p:bldP spid="40" grpId="0" animBg="1"/>
      <p:bldP spid="41" grpId="0" animBg="1"/>
      <p:bldP spid="42" grpId="0" animBg="1"/>
      <p:bldP spid="43" grpId="0" animBg="1"/>
      <p:bldP spid="44" grpId="0" animBg="1"/>
      <p:bldP spid="4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normAutofit/>
          </a:bodyPr>
          <a:lstStyle/>
          <a:p>
            <a:r>
              <a:rPr lang="fr-FR" dirty="0"/>
              <a:t> </a:t>
            </a:r>
            <a:r>
              <a:rPr lang="fr-FR" dirty="0" err="1"/>
              <a:t>Authentication</a:t>
            </a:r>
            <a:r>
              <a:rPr lang="fr-FR" dirty="0"/>
              <a:t> packages are </a:t>
            </a:r>
            <a:r>
              <a:rPr lang="fr-FR" dirty="0" err="1"/>
              <a:t>stored</a:t>
            </a:r>
            <a:r>
              <a:rPr lang="fr-FR" dirty="0"/>
              <a:t> in memory</a:t>
            </a:r>
          </a:p>
          <a:p>
            <a:r>
              <a:rPr lang="fr-FR" dirty="0"/>
              <a:t> </a:t>
            </a:r>
            <a:r>
              <a:rPr lang="fr-FR" dirty="0" err="1"/>
              <a:t>These</a:t>
            </a:r>
            <a:r>
              <a:rPr lang="fr-FR" dirty="0"/>
              <a:t> packages store </a:t>
            </a:r>
            <a:r>
              <a:rPr lang="fr-FR" dirty="0" smtClean="0"/>
              <a:t>information </a:t>
            </a:r>
            <a:r>
              <a:rPr lang="fr-FR" dirty="0"/>
              <a:t>by </a:t>
            </a:r>
            <a:r>
              <a:rPr lang="fr-FR" dirty="0" err="1"/>
              <a:t>encrypting</a:t>
            </a:r>
            <a:r>
              <a:rPr lang="fr-FR" dirty="0"/>
              <a:t> </a:t>
            </a:r>
            <a:r>
              <a:rPr lang="fr-FR" dirty="0" err="1"/>
              <a:t>them</a:t>
            </a:r>
            <a:endParaRPr lang="fr-FR" dirty="0"/>
          </a:p>
          <a:p>
            <a:r>
              <a:rPr lang="fr-FR" dirty="0"/>
              <a:t> The </a:t>
            </a:r>
            <a:r>
              <a:rPr lang="fr-FR" dirty="0" err="1"/>
              <a:t>encryption</a:t>
            </a:r>
            <a:r>
              <a:rPr lang="fr-FR" dirty="0"/>
              <a:t> </a:t>
            </a:r>
            <a:r>
              <a:rPr lang="fr-FR" dirty="0" err="1"/>
              <a:t>is</a:t>
            </a:r>
            <a:r>
              <a:rPr lang="fr-FR" dirty="0"/>
              <a:t> </a:t>
            </a:r>
            <a:r>
              <a:rPr lang="fr-FR" dirty="0" err="1"/>
              <a:t>reversible</a:t>
            </a:r>
            <a:r>
              <a:rPr lang="fr-FR" dirty="0"/>
              <a:t> and </a:t>
            </a:r>
            <a:r>
              <a:rPr lang="fr-FR" dirty="0" err="1"/>
              <a:t>symmetrical</a:t>
            </a:r>
            <a:endParaRPr lang="fr-FR" dirty="0"/>
          </a:p>
          <a:p>
            <a:r>
              <a:rPr lang="fr-FR" dirty="0"/>
              <a:t> </a:t>
            </a:r>
            <a:r>
              <a:rPr lang="fr-FR" dirty="0" err="1"/>
              <a:t>Encryption</a:t>
            </a:r>
            <a:r>
              <a:rPr lang="fr-FR" dirty="0"/>
              <a:t> keys are in memory (!)</a:t>
            </a:r>
          </a:p>
          <a:p>
            <a:r>
              <a:rPr lang="fr-FR" dirty="0"/>
              <a:t> NT5 </a:t>
            </a:r>
            <a:r>
              <a:rPr lang="fr-FR" dirty="0" err="1"/>
              <a:t>Algorithms</a:t>
            </a:r>
            <a:r>
              <a:rPr lang="fr-FR" dirty="0"/>
              <a:t> </a:t>
            </a:r>
            <a:r>
              <a:rPr lang="fr-FR" dirty="0" err="1"/>
              <a:t>used</a:t>
            </a:r>
            <a:r>
              <a:rPr lang="fr-FR" dirty="0"/>
              <a:t> </a:t>
            </a:r>
            <a:r>
              <a:rPr lang="fr-FR" dirty="0" smtClean="0">
                <a:sym typeface="Wingdings" panose="05000000000000000000" pitchFamily="2" charset="2"/>
              </a:rPr>
              <a:t></a:t>
            </a:r>
            <a:r>
              <a:rPr lang="fr-FR" dirty="0" smtClean="0"/>
              <a:t> </a:t>
            </a:r>
            <a:r>
              <a:rPr lang="fr-FR" dirty="0"/>
              <a:t>River </a:t>
            </a:r>
            <a:r>
              <a:rPr lang="fr-FR" dirty="0" err="1"/>
              <a:t>Civest</a:t>
            </a:r>
            <a:r>
              <a:rPr lang="fr-FR" dirty="0"/>
              <a:t> 4 (RC4) and Data </a:t>
            </a:r>
            <a:r>
              <a:rPr lang="fr-FR" dirty="0" err="1"/>
              <a:t>Encryption</a:t>
            </a:r>
            <a:r>
              <a:rPr lang="fr-FR" dirty="0"/>
              <a:t> Standard-X (DES-X)</a:t>
            </a:r>
          </a:p>
          <a:p>
            <a:r>
              <a:rPr lang="fr-FR" dirty="0"/>
              <a:t> NT6 </a:t>
            </a:r>
            <a:r>
              <a:rPr lang="fr-FR" dirty="0" err="1"/>
              <a:t>Algorithms</a:t>
            </a:r>
            <a:r>
              <a:rPr lang="fr-FR" dirty="0"/>
              <a:t> </a:t>
            </a:r>
            <a:r>
              <a:rPr lang="fr-FR" dirty="0" err="1"/>
              <a:t>used</a:t>
            </a:r>
            <a:r>
              <a:rPr lang="fr-FR" dirty="0"/>
              <a:t> </a:t>
            </a:r>
            <a:r>
              <a:rPr lang="fr-FR" dirty="0" smtClean="0">
                <a:sym typeface="Wingdings" panose="05000000000000000000" pitchFamily="2" charset="2"/>
              </a:rPr>
              <a:t></a:t>
            </a:r>
            <a:r>
              <a:rPr lang="fr-FR" dirty="0" smtClean="0"/>
              <a:t> </a:t>
            </a:r>
            <a:r>
              <a:rPr lang="fr-FR" dirty="0"/>
              <a:t>Triple Data </a:t>
            </a:r>
            <a:r>
              <a:rPr lang="fr-FR" dirty="0" err="1"/>
              <a:t>Encryption</a:t>
            </a:r>
            <a:r>
              <a:rPr lang="fr-FR" dirty="0"/>
              <a:t> Standard (Triple DES) and Advanced </a:t>
            </a:r>
            <a:r>
              <a:rPr lang="fr-FR" dirty="0" err="1"/>
              <a:t>Encryption</a:t>
            </a:r>
            <a:r>
              <a:rPr lang="fr-FR" dirty="0"/>
              <a:t> Standard (AES)</a:t>
            </a:r>
          </a:p>
          <a:p>
            <a:r>
              <a:rPr lang="fr-FR" dirty="0"/>
              <a:t> NT10 </a:t>
            </a:r>
            <a:r>
              <a:rPr lang="fr-FR" dirty="0" err="1"/>
              <a:t>Algorithms</a:t>
            </a:r>
            <a:r>
              <a:rPr lang="fr-FR" dirty="0"/>
              <a:t> </a:t>
            </a:r>
            <a:r>
              <a:rPr lang="fr-FR" dirty="0" err="1"/>
              <a:t>used</a:t>
            </a:r>
            <a:r>
              <a:rPr lang="fr-FR" dirty="0"/>
              <a:t> </a:t>
            </a:r>
            <a:r>
              <a:rPr lang="fr-FR" dirty="0" smtClean="0">
                <a:sym typeface="Wingdings" panose="05000000000000000000" pitchFamily="2" charset="2"/>
              </a:rPr>
              <a:t></a:t>
            </a:r>
            <a:r>
              <a:rPr lang="fr-FR" dirty="0" smtClean="0"/>
              <a:t> </a:t>
            </a:r>
            <a:r>
              <a:rPr lang="fr-FR" dirty="0"/>
              <a:t>Triple Data </a:t>
            </a:r>
            <a:r>
              <a:rPr lang="fr-FR" dirty="0" err="1"/>
              <a:t>Encryption</a:t>
            </a:r>
            <a:r>
              <a:rPr lang="fr-FR" dirty="0"/>
              <a:t> Standard (Triple DES) and Advanced </a:t>
            </a:r>
            <a:r>
              <a:rPr lang="fr-FR" dirty="0" err="1"/>
              <a:t>Encryption</a:t>
            </a:r>
            <a:r>
              <a:rPr lang="fr-FR" dirty="0"/>
              <a:t> Standard (AES)</a:t>
            </a:r>
          </a:p>
          <a:p>
            <a:endParaRPr lang="fr-FR" dirty="0"/>
          </a:p>
        </p:txBody>
      </p:sp>
      <p:sp>
        <p:nvSpPr>
          <p:cNvPr id="4" name="Title 3"/>
          <p:cNvSpPr>
            <a:spLocks noGrp="1"/>
          </p:cNvSpPr>
          <p:nvPr>
            <p:ph type="title"/>
          </p:nvPr>
        </p:nvSpPr>
        <p:spPr/>
        <p:txBody>
          <a:bodyPr/>
          <a:lstStyle/>
          <a:p>
            <a:r>
              <a:rPr lang="en-US" sz="3200" dirty="0"/>
              <a:t>High level Windows Authentication mechanism &gt;</a:t>
            </a:r>
            <a:r>
              <a:rPr lang="en-US" sz="3200" b="1" dirty="0"/>
              <a:t> Providers working analysis</a:t>
            </a:r>
            <a:endParaRPr lang="fr-FR" sz="3200" b="1" dirty="0"/>
          </a:p>
        </p:txBody>
      </p:sp>
      <p:pic>
        <p:nvPicPr>
          <p:cNvPr id="5" name="Picture 4"/>
          <p:cNvPicPr>
            <a:picLocks noChangeAspect="1"/>
          </p:cNvPicPr>
          <p:nvPr/>
        </p:nvPicPr>
        <p:blipFill>
          <a:blip r:embed="rId3"/>
          <a:stretch>
            <a:fillRect/>
          </a:stretch>
        </p:blipFill>
        <p:spPr>
          <a:xfrm>
            <a:off x="3380533" y="1316146"/>
            <a:ext cx="3414961" cy="3588508"/>
          </a:xfrm>
          <a:prstGeom prst="rect">
            <a:avLst/>
          </a:prstGeom>
        </p:spPr>
      </p:pic>
      <p:sp>
        <p:nvSpPr>
          <p:cNvPr id="6" name="TextBox 5"/>
          <p:cNvSpPr txBox="1"/>
          <p:nvPr/>
        </p:nvSpPr>
        <p:spPr>
          <a:xfrm>
            <a:off x="2987824" y="2043338"/>
            <a:ext cx="4200381" cy="769441"/>
          </a:xfrm>
          <a:prstGeom prst="rect">
            <a:avLst/>
          </a:prstGeom>
          <a:noFill/>
          <a:effectLst>
            <a:outerShdw blurRad="50800" dist="38100" dir="2700000" algn="tl" rotWithShape="0">
              <a:prstClr val="black">
                <a:alpha val="40000"/>
              </a:prstClr>
            </a:outerShdw>
            <a:reflection blurRad="6350" stA="52000" endA="300" endPos="35000" dir="5400000" sy="-100000" algn="bl" rotWithShape="0"/>
          </a:effectLst>
        </p:spPr>
        <p:txBody>
          <a:bodyPr wrap="none" rtlCol="0">
            <a:spAutoFit/>
          </a:bodyPr>
          <a:lstStyle/>
          <a:p>
            <a:r>
              <a:rPr lang="en-US" sz="4400" b="1" dirty="0" smtClean="0">
                <a:solidFill>
                  <a:srgbClr val="FF0000"/>
                </a:solidFill>
              </a:rPr>
              <a:t>DES-X IS BROKEN</a:t>
            </a:r>
            <a:endParaRPr lang="fr-BE" sz="4400" b="1" dirty="0">
              <a:solidFill>
                <a:srgbClr val="FF0000"/>
              </a:solidFill>
            </a:endParaRPr>
          </a:p>
        </p:txBody>
      </p:sp>
      <p:pic>
        <p:nvPicPr>
          <p:cNvPr id="7" name="Picture 6"/>
          <p:cNvPicPr>
            <a:picLocks noChangeAspect="1"/>
          </p:cNvPicPr>
          <p:nvPr/>
        </p:nvPicPr>
        <p:blipFill>
          <a:blip r:embed="rId4"/>
          <a:stretch>
            <a:fillRect/>
          </a:stretch>
        </p:blipFill>
        <p:spPr>
          <a:xfrm>
            <a:off x="1907704" y="1347238"/>
            <a:ext cx="4694708" cy="3621461"/>
          </a:xfrm>
          <a:prstGeom prst="rect">
            <a:avLst/>
          </a:prstGeom>
        </p:spPr>
      </p:pic>
    </p:spTree>
    <p:extLst>
      <p:ext uri="{BB962C8B-B14F-4D97-AF65-F5344CB8AC3E}">
        <p14:creationId xmlns:p14="http://schemas.microsoft.com/office/powerpoint/2010/main" val="3843453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p:cTn id="27" dur="500" fill="hold"/>
                                        <p:tgtEl>
                                          <p:spTgt spid="5"/>
                                        </p:tgtEl>
                                        <p:attrNameLst>
                                          <p:attrName>ppt_w</p:attrName>
                                        </p:attrNameLst>
                                      </p:cBhvr>
                                      <p:tavLst>
                                        <p:tav tm="0">
                                          <p:val>
                                            <p:fltVal val="0"/>
                                          </p:val>
                                        </p:tav>
                                        <p:tav tm="100000">
                                          <p:val>
                                            <p:strVal val="#ppt_w"/>
                                          </p:val>
                                        </p:tav>
                                      </p:tavLst>
                                    </p:anim>
                                    <p:anim calcmode="lin" valueType="num">
                                      <p:cBhvr>
                                        <p:cTn id="28" dur="500" fill="hold"/>
                                        <p:tgtEl>
                                          <p:spTgt spid="5"/>
                                        </p:tgtEl>
                                        <p:attrNameLst>
                                          <p:attrName>ppt_h</p:attrName>
                                        </p:attrNameLst>
                                      </p:cBhvr>
                                      <p:tavLst>
                                        <p:tav tm="0">
                                          <p:val>
                                            <p:fltVal val="0"/>
                                          </p:val>
                                        </p:tav>
                                        <p:tav tm="100000">
                                          <p:val>
                                            <p:strVal val="#ppt_h"/>
                                          </p:val>
                                        </p:tav>
                                      </p:tavLst>
                                    </p:anim>
                                    <p:animEffect transition="in" filter="fade">
                                      <p:cBhvr>
                                        <p:cTn id="29" dur="500"/>
                                        <p:tgtEl>
                                          <p:spTgt spid="5"/>
                                        </p:tgtEl>
                                      </p:cBhvr>
                                    </p:animEffect>
                                  </p:childTnLst>
                                </p:cTn>
                              </p:par>
                              <p:par>
                                <p:cTn id="30" presetID="53" presetClass="entr" presetSubtype="16" fill="hold" grpId="0" nodeType="with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p:cTn id="32" dur="500" fill="hold"/>
                                        <p:tgtEl>
                                          <p:spTgt spid="6"/>
                                        </p:tgtEl>
                                        <p:attrNameLst>
                                          <p:attrName>ppt_w</p:attrName>
                                        </p:attrNameLst>
                                      </p:cBhvr>
                                      <p:tavLst>
                                        <p:tav tm="0">
                                          <p:val>
                                            <p:fltVal val="0"/>
                                          </p:val>
                                        </p:tav>
                                        <p:tav tm="100000">
                                          <p:val>
                                            <p:strVal val="#ppt_w"/>
                                          </p:val>
                                        </p:tav>
                                      </p:tavLst>
                                    </p:anim>
                                    <p:anim calcmode="lin" valueType="num">
                                      <p:cBhvr>
                                        <p:cTn id="33" dur="500" fill="hold"/>
                                        <p:tgtEl>
                                          <p:spTgt spid="6"/>
                                        </p:tgtEl>
                                        <p:attrNameLst>
                                          <p:attrName>ppt_h</p:attrName>
                                        </p:attrNameLst>
                                      </p:cBhvr>
                                      <p:tavLst>
                                        <p:tav tm="0">
                                          <p:val>
                                            <p:fltVal val="0"/>
                                          </p:val>
                                        </p:tav>
                                        <p:tav tm="100000">
                                          <p:val>
                                            <p:strVal val="#ppt_h"/>
                                          </p:val>
                                        </p:tav>
                                      </p:tavLst>
                                    </p:anim>
                                    <p:animEffect transition="in" filter="fade">
                                      <p:cBhvr>
                                        <p:cTn id="34" dur="500"/>
                                        <p:tgtEl>
                                          <p:spTgt spid="6"/>
                                        </p:tgtEl>
                                      </p:cBhvr>
                                    </p:animEffec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5"/>
                                        </p:tgtEl>
                                        <p:attrNameLst>
                                          <p:attrName>style.visibility</p:attrName>
                                        </p:attrNameLst>
                                      </p:cBhvr>
                                      <p:to>
                                        <p:strVal val="hidden"/>
                                      </p:to>
                                    </p:set>
                                  </p:childTnLst>
                                </p:cTn>
                              </p:par>
                              <p:par>
                                <p:cTn id="39" presetID="1" presetClass="exit" presetSubtype="0" fill="hold" grpId="1" nodeType="withEffect">
                                  <p:stCondLst>
                                    <p:cond delay="0"/>
                                  </p:stCondLst>
                                  <p:childTnLst>
                                    <p:set>
                                      <p:cBhvr>
                                        <p:cTn id="40" dur="1" fill="hold">
                                          <p:stCondLst>
                                            <p:cond delay="0"/>
                                          </p:stCondLst>
                                        </p:cTn>
                                        <p:tgtEl>
                                          <p:spTgt spid="6"/>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53" presetClass="entr" presetSubtype="16" fill="hold" nodeType="clickEffect">
                                  <p:stCondLst>
                                    <p:cond delay="0"/>
                                  </p:stCondLst>
                                  <p:childTnLst>
                                    <p:set>
                                      <p:cBhvr>
                                        <p:cTn id="52" dur="1" fill="hold">
                                          <p:stCondLst>
                                            <p:cond delay="0"/>
                                          </p:stCondLst>
                                        </p:cTn>
                                        <p:tgtEl>
                                          <p:spTgt spid="7"/>
                                        </p:tgtEl>
                                        <p:attrNameLst>
                                          <p:attrName>style.visibility</p:attrName>
                                        </p:attrNameLst>
                                      </p:cBhvr>
                                      <p:to>
                                        <p:strVal val="visible"/>
                                      </p:to>
                                    </p:set>
                                    <p:anim calcmode="lin" valueType="num">
                                      <p:cBhvr>
                                        <p:cTn id="53" dur="500" fill="hold"/>
                                        <p:tgtEl>
                                          <p:spTgt spid="7"/>
                                        </p:tgtEl>
                                        <p:attrNameLst>
                                          <p:attrName>ppt_w</p:attrName>
                                        </p:attrNameLst>
                                      </p:cBhvr>
                                      <p:tavLst>
                                        <p:tav tm="0">
                                          <p:val>
                                            <p:fltVal val="0"/>
                                          </p:val>
                                        </p:tav>
                                        <p:tav tm="100000">
                                          <p:val>
                                            <p:strVal val="#ppt_w"/>
                                          </p:val>
                                        </p:tav>
                                      </p:tavLst>
                                    </p:anim>
                                    <p:anim calcmode="lin" valueType="num">
                                      <p:cBhvr>
                                        <p:cTn id="54" dur="500" fill="hold"/>
                                        <p:tgtEl>
                                          <p:spTgt spid="7"/>
                                        </p:tgtEl>
                                        <p:attrNameLst>
                                          <p:attrName>ppt_h</p:attrName>
                                        </p:attrNameLst>
                                      </p:cBhvr>
                                      <p:tavLst>
                                        <p:tav tm="0">
                                          <p:val>
                                            <p:fltVal val="0"/>
                                          </p:val>
                                        </p:tav>
                                        <p:tav tm="100000">
                                          <p:val>
                                            <p:strVal val="#ppt_h"/>
                                          </p:val>
                                        </p:tav>
                                      </p:tavLst>
                                    </p:anim>
                                    <p:animEffect transition="in" filter="fade">
                                      <p:cBhvr>
                                        <p:cTn id="55" dur="500"/>
                                        <p:tgtEl>
                                          <p:spTgt spid="7"/>
                                        </p:tgtEl>
                                      </p:cBhvr>
                                    </p:animEffect>
                                  </p:childTnLst>
                                </p:cTn>
                              </p:par>
                            </p:childTnLst>
                          </p:cTn>
                        </p:par>
                      </p:childTnLst>
                    </p:cTn>
                  </p:par>
                  <p:par>
                    <p:cTn id="56" fill="hold">
                      <p:stCondLst>
                        <p:cond delay="indefinite"/>
                      </p:stCondLst>
                      <p:childTnLst>
                        <p:par>
                          <p:cTn id="57" fill="hold">
                            <p:stCondLst>
                              <p:cond delay="0"/>
                            </p:stCondLst>
                            <p:childTnLst>
                              <p:par>
                                <p:cTn id="58" presetID="1" presetClass="exit" presetSubtype="0" fill="hold" nodeType="clickEffect">
                                  <p:stCondLst>
                                    <p:cond delay="0"/>
                                  </p:stCondLst>
                                  <p:childTnLst>
                                    <p:set>
                                      <p:cBhvr>
                                        <p:cTn id="59" dur="1" fill="hold">
                                          <p:stCondLst>
                                            <p:cond delay="0"/>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6" grpId="0"/>
      <p:bldP spid="6" grpId="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a:t>Fun in memory</a:t>
            </a:r>
          </a:p>
          <a:p>
            <a:r>
              <a:rPr lang="en-US" sz="2400" dirty="0"/>
              <a:t>With PowerShell and a debugger</a:t>
            </a:r>
          </a:p>
          <a:p>
            <a:endParaRPr lang="en-US" dirty="0"/>
          </a:p>
        </p:txBody>
      </p:sp>
      <p:sp>
        <p:nvSpPr>
          <p:cNvPr id="3" name="Text Placeholder 2"/>
          <p:cNvSpPr>
            <a:spLocks noGrp="1"/>
          </p:cNvSpPr>
          <p:nvPr>
            <p:ph type="body" idx="10"/>
          </p:nvPr>
        </p:nvSpPr>
        <p:spPr/>
        <p:txBody>
          <a:bodyPr/>
          <a:lstStyle/>
          <a:p>
            <a:r>
              <a:rPr lang="en-US" dirty="0" smtClean="0"/>
              <a:t>Pierre-Alexandre Braeken</a:t>
            </a:r>
            <a:endParaRPr lang="en-US" dirty="0"/>
          </a:p>
        </p:txBody>
      </p:sp>
      <p:sp>
        <p:nvSpPr>
          <p:cNvPr id="4" name="Text Placeholder 3"/>
          <p:cNvSpPr>
            <a:spLocks noGrp="1"/>
          </p:cNvSpPr>
          <p:nvPr>
            <p:ph type="body" sz="quarter" idx="12"/>
          </p:nvPr>
        </p:nvSpPr>
        <p:spPr/>
        <p:txBody>
          <a:bodyPr/>
          <a:lstStyle/>
          <a:p>
            <a:r>
              <a:rPr lang="en-US" dirty="0"/>
              <a:t>Security Architect</a:t>
            </a:r>
          </a:p>
          <a:p>
            <a:endParaRPr lang="en-US" dirty="0"/>
          </a:p>
        </p:txBody>
      </p:sp>
    </p:spTree>
    <p:extLst>
      <p:ext uri="{BB962C8B-B14F-4D97-AF65-F5344CB8AC3E}">
        <p14:creationId xmlns:p14="http://schemas.microsoft.com/office/powerpoint/2010/main" val="41320361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a:t>High </a:t>
            </a:r>
            <a:r>
              <a:rPr lang="fr-FR" dirty="0" err="1"/>
              <a:t>level</a:t>
            </a:r>
            <a:r>
              <a:rPr lang="fr-FR" dirty="0"/>
              <a:t> Windows </a:t>
            </a:r>
            <a:r>
              <a:rPr lang="fr-FR" dirty="0" err="1"/>
              <a:t>Authentication</a:t>
            </a:r>
            <a:r>
              <a:rPr lang="fr-FR" dirty="0"/>
              <a:t> </a:t>
            </a:r>
            <a:r>
              <a:rPr lang="fr-FR" dirty="0" err="1"/>
              <a:t>mechanism</a:t>
            </a:r>
            <a:endParaRPr lang="fr-FR" dirty="0"/>
          </a:p>
          <a:p>
            <a:pPr marL="342900" indent="-342900">
              <a:buFont typeface="+mj-lt"/>
              <a:buAutoNum type="arabicPeriod"/>
            </a:pPr>
            <a:r>
              <a:rPr lang="fr-FR" b="1" dirty="0" smtClean="0">
                <a:solidFill>
                  <a:schemeClr val="accent1">
                    <a:lumMod val="75000"/>
                  </a:schemeClr>
                </a:solidFill>
              </a:rPr>
              <a:t>Debugger, debugger, debugger! </a:t>
            </a:r>
            <a:r>
              <a:rPr lang="fr-FR" b="1" dirty="0" err="1" smtClean="0">
                <a:solidFill>
                  <a:schemeClr val="accent1">
                    <a:lumMod val="75000"/>
                  </a:schemeClr>
                </a:solidFill>
              </a:rPr>
              <a:t>Inspecting</a:t>
            </a:r>
            <a:r>
              <a:rPr lang="fr-FR" b="1" dirty="0" smtClean="0">
                <a:solidFill>
                  <a:schemeClr val="accent1">
                    <a:lumMod val="75000"/>
                  </a:schemeClr>
                </a:solidFill>
              </a:rPr>
              <a:t> the memory…</a:t>
            </a:r>
          </a:p>
          <a:p>
            <a:pPr marL="342900" indent="-342900">
              <a:buFont typeface="+mj-lt"/>
              <a:buAutoNum type="arabicPeriod"/>
            </a:pPr>
            <a:r>
              <a:rPr lang="fr-FR" dirty="0" smtClean="0"/>
              <a:t>How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err="1" smtClean="0"/>
              <a:t>Where</a:t>
            </a:r>
            <a:r>
              <a:rPr lang="fr-FR" dirty="0" smtClean="0"/>
              <a:t>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310814886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en-US" dirty="0"/>
              <a:t>Debugger, debugger, debugger! Inspecting the memory…</a:t>
            </a:r>
            <a:endParaRPr lang="fr-FR" dirty="0"/>
          </a:p>
        </p:txBody>
      </p:sp>
      <p:pic>
        <p:nvPicPr>
          <p:cNvPr id="5" name="Picture 4"/>
          <p:cNvPicPr>
            <a:picLocks noChangeAspect="1"/>
          </p:cNvPicPr>
          <p:nvPr/>
        </p:nvPicPr>
        <p:blipFill>
          <a:blip r:embed="rId2" cstate="print"/>
          <a:stretch>
            <a:fillRect/>
          </a:stretch>
        </p:blipFill>
        <p:spPr>
          <a:xfrm>
            <a:off x="683568" y="1471882"/>
            <a:ext cx="4436716" cy="3175804"/>
          </a:xfrm>
          <a:prstGeom prst="rect">
            <a:avLst/>
          </a:prstGeom>
        </p:spPr>
      </p:pic>
      <p:pic>
        <p:nvPicPr>
          <p:cNvPr id="6" name="Picture 5"/>
          <p:cNvPicPr>
            <a:picLocks noChangeAspect="1"/>
          </p:cNvPicPr>
          <p:nvPr/>
        </p:nvPicPr>
        <p:blipFill>
          <a:blip r:embed="rId3" cstate="print"/>
          <a:stretch>
            <a:fillRect/>
          </a:stretch>
        </p:blipFill>
        <p:spPr>
          <a:xfrm>
            <a:off x="4565888" y="3127252"/>
            <a:ext cx="3476766" cy="1751298"/>
          </a:xfrm>
          <a:prstGeom prst="rect">
            <a:avLst/>
          </a:prstGeom>
        </p:spPr>
      </p:pic>
      <p:pic>
        <p:nvPicPr>
          <p:cNvPr id="7" name="Picture 14" descr="https://raw.githubusercontent.com/RogueDudes/roguedudes.github.io/master/assets/images/automate.jpg"/>
          <p:cNvPicPr>
            <a:picLocks noChangeAspect="1" noChangeArrowheads="1"/>
          </p:cNvPicPr>
          <p:nvPr/>
        </p:nvPicPr>
        <p:blipFill>
          <a:blip r:embed="rId4" cstate="print"/>
          <a:srcRect/>
          <a:stretch>
            <a:fillRect/>
          </a:stretch>
        </p:blipFill>
        <p:spPr bwMode="auto">
          <a:xfrm>
            <a:off x="1691680" y="1345332"/>
            <a:ext cx="5124935" cy="3210124"/>
          </a:xfrm>
          <a:prstGeom prst="rect">
            <a:avLst/>
          </a:prstGeom>
          <a:noFill/>
        </p:spPr>
      </p:pic>
    </p:spTree>
    <p:extLst>
      <p:ext uri="{BB962C8B-B14F-4D97-AF65-F5344CB8AC3E}">
        <p14:creationId xmlns:p14="http://schemas.microsoft.com/office/powerpoint/2010/main" val="1687434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53" presetClass="entr" presetSubtype="16"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500" fill="hold"/>
                                        <p:tgtEl>
                                          <p:spTgt spid="7"/>
                                        </p:tgtEl>
                                        <p:attrNameLst>
                                          <p:attrName>ppt_w</p:attrName>
                                        </p:attrNameLst>
                                      </p:cBhvr>
                                      <p:tavLst>
                                        <p:tav tm="0">
                                          <p:val>
                                            <p:fltVal val="0"/>
                                          </p:val>
                                        </p:tav>
                                        <p:tav tm="100000">
                                          <p:val>
                                            <p:strVal val="#ppt_w"/>
                                          </p:val>
                                        </p:tav>
                                      </p:tavLst>
                                    </p:anim>
                                    <p:anim calcmode="lin" valueType="num">
                                      <p:cBhvr>
                                        <p:cTn id="12" dur="500" fill="hold"/>
                                        <p:tgtEl>
                                          <p:spTgt spid="7"/>
                                        </p:tgtEl>
                                        <p:attrNameLst>
                                          <p:attrName>ppt_h</p:attrName>
                                        </p:attrNameLst>
                                      </p:cBhvr>
                                      <p:tavLst>
                                        <p:tav tm="0">
                                          <p:val>
                                            <p:fltVal val="0"/>
                                          </p:val>
                                        </p:tav>
                                        <p:tav tm="100000">
                                          <p:val>
                                            <p:strVal val="#ppt_h"/>
                                          </p:val>
                                        </p:tav>
                                      </p:tavLst>
                                    </p:anim>
                                    <p:animEffect transition="in" filter="fade">
                                      <p:cBhvr>
                                        <p:cTn id="13"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en-US" dirty="0"/>
              <a:t>Debugger, debugger, debugger! Inspecting the memory…</a:t>
            </a:r>
            <a:endParaRPr lang="fr-FR" dirty="0"/>
          </a:p>
        </p:txBody>
      </p:sp>
      <p:pic>
        <p:nvPicPr>
          <p:cNvPr id="7" name="Content Placeholder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7215" y="2593852"/>
            <a:ext cx="4292768" cy="919241"/>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52004" y="2470256"/>
            <a:ext cx="1919310" cy="116051"/>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7543" y="1338401"/>
            <a:ext cx="1928233" cy="124978"/>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47215" y="1454984"/>
            <a:ext cx="6052530" cy="964120"/>
          </a:xfrm>
          <a:prstGeom prst="rect">
            <a:avLst/>
          </a:prstGeom>
        </p:spPr>
      </p:pic>
      <p:pic>
        <p:nvPicPr>
          <p:cNvPr id="11" name="Picture 10"/>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643383" y="3592160"/>
            <a:ext cx="1883099" cy="116020"/>
          </a:xfrm>
          <a:prstGeom prst="rect">
            <a:avLst/>
          </a:prstGeom>
        </p:spPr>
      </p:pic>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5831" y="3723269"/>
            <a:ext cx="3998255" cy="919241"/>
          </a:xfrm>
          <a:prstGeom prst="rect">
            <a:avLst/>
          </a:prstGeom>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34169" y="4806931"/>
            <a:ext cx="2891598" cy="169568"/>
          </a:xfrm>
          <a:prstGeom prst="rect">
            <a:avLst/>
          </a:prstGeom>
        </p:spPr>
      </p:pic>
      <p:pic>
        <p:nvPicPr>
          <p:cNvPr id="14" name="Picture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34169" y="4676163"/>
            <a:ext cx="1874174" cy="116020"/>
          </a:xfrm>
          <a:prstGeom prst="rect">
            <a:avLst/>
          </a:prstGeom>
        </p:spPr>
      </p:pic>
      <p:pic>
        <p:nvPicPr>
          <p:cNvPr id="15" name="Picture 14"/>
          <p:cNvPicPr>
            <a:picLocks noChangeAspect="1"/>
          </p:cNvPicPr>
          <p:nvPr/>
        </p:nvPicPr>
        <p:blipFill>
          <a:blip r:embed="rId11"/>
          <a:stretch>
            <a:fillRect/>
          </a:stretch>
        </p:blipFill>
        <p:spPr>
          <a:xfrm>
            <a:off x="5724128" y="3553331"/>
            <a:ext cx="1311745" cy="196316"/>
          </a:xfrm>
          <a:prstGeom prst="rect">
            <a:avLst/>
          </a:prstGeom>
        </p:spPr>
      </p:pic>
    </p:spTree>
    <p:extLst>
      <p:ext uri="{BB962C8B-B14F-4D97-AF65-F5344CB8AC3E}">
        <p14:creationId xmlns:p14="http://schemas.microsoft.com/office/powerpoint/2010/main" val="4284028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15"/>
                                        </p:tgtEl>
                                        <p:attrNameLst>
                                          <p:attrName>style.visibility</p:attrName>
                                        </p:attrNameLst>
                                      </p:cBhvr>
                                      <p:to>
                                        <p:strVal val="visible"/>
                                      </p:to>
                                    </p:set>
                                    <p:animEffect transition="in" filter="wipe(down)">
                                      <p:cBhvr>
                                        <p:cTn id="39" dur="580">
                                          <p:stCondLst>
                                            <p:cond delay="0"/>
                                          </p:stCondLst>
                                        </p:cTn>
                                        <p:tgtEl>
                                          <p:spTgt spid="15"/>
                                        </p:tgtEl>
                                      </p:cBhvr>
                                    </p:animEffect>
                                    <p:anim calcmode="lin" valueType="num">
                                      <p:cBhvr>
                                        <p:cTn id="40"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45" dur="26">
                                          <p:stCondLst>
                                            <p:cond delay="650"/>
                                          </p:stCondLst>
                                        </p:cTn>
                                        <p:tgtEl>
                                          <p:spTgt spid="15"/>
                                        </p:tgtEl>
                                      </p:cBhvr>
                                      <p:to x="100000" y="60000"/>
                                    </p:animScale>
                                    <p:animScale>
                                      <p:cBhvr>
                                        <p:cTn id="46" dur="166" decel="50000">
                                          <p:stCondLst>
                                            <p:cond delay="676"/>
                                          </p:stCondLst>
                                        </p:cTn>
                                        <p:tgtEl>
                                          <p:spTgt spid="15"/>
                                        </p:tgtEl>
                                      </p:cBhvr>
                                      <p:to x="100000" y="100000"/>
                                    </p:animScale>
                                    <p:animScale>
                                      <p:cBhvr>
                                        <p:cTn id="47" dur="26">
                                          <p:stCondLst>
                                            <p:cond delay="1312"/>
                                          </p:stCondLst>
                                        </p:cTn>
                                        <p:tgtEl>
                                          <p:spTgt spid="15"/>
                                        </p:tgtEl>
                                      </p:cBhvr>
                                      <p:to x="100000" y="80000"/>
                                    </p:animScale>
                                    <p:animScale>
                                      <p:cBhvr>
                                        <p:cTn id="48" dur="166" decel="50000">
                                          <p:stCondLst>
                                            <p:cond delay="1338"/>
                                          </p:stCondLst>
                                        </p:cTn>
                                        <p:tgtEl>
                                          <p:spTgt spid="15"/>
                                        </p:tgtEl>
                                      </p:cBhvr>
                                      <p:to x="100000" y="100000"/>
                                    </p:animScale>
                                    <p:animScale>
                                      <p:cBhvr>
                                        <p:cTn id="49" dur="26">
                                          <p:stCondLst>
                                            <p:cond delay="1642"/>
                                          </p:stCondLst>
                                        </p:cTn>
                                        <p:tgtEl>
                                          <p:spTgt spid="15"/>
                                        </p:tgtEl>
                                      </p:cBhvr>
                                      <p:to x="100000" y="90000"/>
                                    </p:animScale>
                                    <p:animScale>
                                      <p:cBhvr>
                                        <p:cTn id="50" dur="166" decel="50000">
                                          <p:stCondLst>
                                            <p:cond delay="1668"/>
                                          </p:stCondLst>
                                        </p:cTn>
                                        <p:tgtEl>
                                          <p:spTgt spid="15"/>
                                        </p:tgtEl>
                                      </p:cBhvr>
                                      <p:to x="100000" y="100000"/>
                                    </p:animScale>
                                    <p:animScale>
                                      <p:cBhvr>
                                        <p:cTn id="51" dur="26">
                                          <p:stCondLst>
                                            <p:cond delay="1808"/>
                                          </p:stCondLst>
                                        </p:cTn>
                                        <p:tgtEl>
                                          <p:spTgt spid="15"/>
                                        </p:tgtEl>
                                      </p:cBhvr>
                                      <p:to x="100000" y="95000"/>
                                    </p:animScale>
                                    <p:animScale>
                                      <p:cBhvr>
                                        <p:cTn id="52" dur="166" decel="50000">
                                          <p:stCondLst>
                                            <p:cond delay="1834"/>
                                          </p:stCondLst>
                                        </p:cTn>
                                        <p:tgtEl>
                                          <p:spTgt spid="15"/>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Debugger, debugger, debugger! Inspecting the memory…</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endParaRPr lang="en-US" dirty="0" smtClean="0"/>
          </a:p>
          <a:p>
            <a:endParaRPr lang="en-US" dirty="0"/>
          </a:p>
          <a:p>
            <a:endParaRPr lang="en-US" dirty="0" smtClean="0"/>
          </a:p>
          <a:p>
            <a:endParaRPr lang="en-US" dirty="0"/>
          </a:p>
          <a:p>
            <a:endParaRPr lang="en-US" dirty="0" smtClean="0"/>
          </a:p>
          <a:p>
            <a:pPr algn="ctr"/>
            <a:r>
              <a:rPr lang="en-US" dirty="0" smtClean="0"/>
              <a:t>Loading Symbols…</a:t>
            </a:r>
            <a:endParaRPr lang="en-US" dirty="0"/>
          </a:p>
          <a:p>
            <a:endParaRPr lang="fr-FR" dirty="0"/>
          </a:p>
        </p:txBody>
      </p:sp>
      <p:pic>
        <p:nvPicPr>
          <p:cNvPr id="20" name="Picture 19"/>
          <p:cNvPicPr>
            <a:picLocks noChangeAspect="1"/>
          </p:cNvPicPr>
          <p:nvPr/>
        </p:nvPicPr>
        <p:blipFill>
          <a:blip r:embed="rId3" cstate="print"/>
          <a:stretch>
            <a:fillRect/>
          </a:stretch>
        </p:blipFill>
        <p:spPr>
          <a:xfrm>
            <a:off x="2376487" y="1651907"/>
            <a:ext cx="4162425" cy="1047750"/>
          </a:xfrm>
          <a:prstGeom prst="rect">
            <a:avLst/>
          </a:prstGeom>
        </p:spPr>
      </p:pic>
      <p:pic>
        <p:nvPicPr>
          <p:cNvPr id="21" name="Picture 20"/>
          <p:cNvPicPr>
            <a:picLocks noChangeAspect="1"/>
          </p:cNvPicPr>
          <p:nvPr/>
        </p:nvPicPr>
        <p:blipFill>
          <a:blip r:embed="rId4" cstate="print"/>
          <a:stretch>
            <a:fillRect/>
          </a:stretch>
        </p:blipFill>
        <p:spPr>
          <a:xfrm>
            <a:off x="2366962" y="3767137"/>
            <a:ext cx="4171950" cy="1019175"/>
          </a:xfrm>
          <a:prstGeom prst="rect">
            <a:avLst/>
          </a:prstGeom>
        </p:spPr>
      </p:pic>
      <p:pic>
        <p:nvPicPr>
          <p:cNvPr id="22" name="Picture 21"/>
          <p:cNvPicPr>
            <a:picLocks noChangeAspect="1"/>
          </p:cNvPicPr>
          <p:nvPr/>
        </p:nvPicPr>
        <p:blipFill>
          <a:blip r:embed="rId5" cstate="print"/>
          <a:stretch>
            <a:fillRect/>
          </a:stretch>
        </p:blipFill>
        <p:spPr>
          <a:xfrm>
            <a:off x="2356076" y="3613376"/>
            <a:ext cx="2438400" cy="142875"/>
          </a:xfrm>
          <a:prstGeom prst="rect">
            <a:avLst/>
          </a:prstGeom>
        </p:spPr>
      </p:pic>
      <p:pic>
        <p:nvPicPr>
          <p:cNvPr id="23" name="Picture 22"/>
          <p:cNvPicPr>
            <a:picLocks noChangeAspect="1"/>
          </p:cNvPicPr>
          <p:nvPr/>
        </p:nvPicPr>
        <p:blipFill>
          <a:blip r:embed="rId5" cstate="print"/>
          <a:stretch>
            <a:fillRect/>
          </a:stretch>
        </p:blipFill>
        <p:spPr>
          <a:xfrm>
            <a:off x="2356076" y="1487260"/>
            <a:ext cx="2438400" cy="142875"/>
          </a:xfrm>
          <a:prstGeom prst="rect">
            <a:avLst/>
          </a:prstGeom>
        </p:spPr>
      </p:pic>
    </p:spTree>
    <p:extLst>
      <p:ext uri="{BB962C8B-B14F-4D97-AF65-F5344CB8AC3E}">
        <p14:creationId xmlns:p14="http://schemas.microsoft.com/office/powerpoint/2010/main" val="3298300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animEffect transition="in" filter="fade">
                                      <p:cBhvr>
                                        <p:cTn id="15" dur="500"/>
                                        <p:tgtEl>
                                          <p:spTgt spid="4">
                                            <p:txEl>
                                              <p:pRg st="5" end="5"/>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a:xfrm>
            <a:off x="468304" y="1490400"/>
            <a:ext cx="5759880" cy="3240000"/>
          </a:xfrm>
        </p:spPr>
        <p:txBody>
          <a:bodyPr>
            <a:normAutofit/>
          </a:bodyPr>
          <a:lstStyle/>
          <a:p>
            <a:r>
              <a:rPr lang="fr-BE" b="1" dirty="0" err="1">
                <a:solidFill>
                  <a:schemeClr val="accent1">
                    <a:lumMod val="50000"/>
                  </a:schemeClr>
                </a:solidFill>
              </a:rPr>
              <a:t>Symbols</a:t>
            </a:r>
            <a:r>
              <a:rPr lang="fr-BE" b="1" dirty="0">
                <a:solidFill>
                  <a:schemeClr val="accent1">
                    <a:lumMod val="50000"/>
                  </a:schemeClr>
                </a:solidFill>
              </a:rPr>
              <a:t> are </a:t>
            </a:r>
            <a:r>
              <a:rPr lang="fr-BE" b="1" dirty="0" smtClean="0">
                <a:solidFill>
                  <a:schemeClr val="accent1">
                    <a:lumMod val="50000"/>
                  </a:schemeClr>
                </a:solidFill>
              </a:rPr>
              <a:t>free! </a:t>
            </a:r>
            <a:r>
              <a:rPr lang="en-US" dirty="0">
                <a:solidFill>
                  <a:schemeClr val="accent1">
                    <a:lumMod val="50000"/>
                  </a:schemeClr>
                </a:solidFill>
                <a:hlinkClick r:id="rId2"/>
              </a:rPr>
              <a:t>http://</a:t>
            </a:r>
            <a:r>
              <a:rPr lang="en-US" dirty="0" smtClean="0">
                <a:solidFill>
                  <a:schemeClr val="accent1">
                    <a:lumMod val="50000"/>
                  </a:schemeClr>
                </a:solidFill>
                <a:hlinkClick r:id="rId2"/>
              </a:rPr>
              <a:t>msdl.microsoft.com/download/symbols</a:t>
            </a:r>
            <a:r>
              <a:rPr lang="en-US" dirty="0" smtClean="0">
                <a:solidFill>
                  <a:schemeClr val="accent1">
                    <a:lumMod val="50000"/>
                  </a:schemeClr>
                </a:solidFill>
              </a:rPr>
              <a:t> </a:t>
            </a:r>
            <a:endParaRPr lang="fr-BE" dirty="0">
              <a:solidFill>
                <a:schemeClr val="accent1">
                  <a:lumMod val="50000"/>
                </a:schemeClr>
              </a:solidFill>
            </a:endParaRPr>
          </a:p>
          <a:p>
            <a:r>
              <a:rPr lang="fr-BE" dirty="0" smtClean="0">
                <a:solidFill>
                  <a:schemeClr val="accent1">
                    <a:lumMod val="50000"/>
                  </a:schemeClr>
                </a:solidFill>
              </a:rPr>
              <a:t>LIST_ENTRY </a:t>
            </a:r>
            <a:r>
              <a:rPr lang="fr-BE" dirty="0" err="1">
                <a:solidFill>
                  <a:schemeClr val="accent1">
                    <a:lumMod val="50000"/>
                  </a:schemeClr>
                </a:solidFill>
              </a:rPr>
              <a:t>which</a:t>
            </a:r>
            <a:r>
              <a:rPr lang="fr-BE" dirty="0">
                <a:solidFill>
                  <a:schemeClr val="accent1">
                    <a:lumMod val="50000"/>
                  </a:schemeClr>
                </a:solidFill>
              </a:rPr>
              <a:t> </a:t>
            </a:r>
            <a:r>
              <a:rPr lang="fr-BE" dirty="0" err="1">
                <a:solidFill>
                  <a:schemeClr val="accent1">
                    <a:lumMod val="50000"/>
                  </a:schemeClr>
                </a:solidFill>
              </a:rPr>
              <a:t>contains</a:t>
            </a:r>
            <a:r>
              <a:rPr lang="fr-BE" dirty="0">
                <a:solidFill>
                  <a:schemeClr val="accent1">
                    <a:lumMod val="50000"/>
                  </a:schemeClr>
                </a:solidFill>
              </a:rPr>
              <a:t> </a:t>
            </a:r>
            <a:r>
              <a:rPr lang="fr-BE" dirty="0" err="1">
                <a:solidFill>
                  <a:schemeClr val="accent1">
                    <a:lumMod val="50000"/>
                  </a:schemeClr>
                </a:solidFill>
              </a:rPr>
              <a:t>domain</a:t>
            </a:r>
            <a:r>
              <a:rPr lang="fr-BE" dirty="0">
                <a:solidFill>
                  <a:schemeClr val="accent1">
                    <a:lumMod val="50000"/>
                  </a:schemeClr>
                </a:solidFill>
              </a:rPr>
              <a:t>, </a:t>
            </a:r>
            <a:r>
              <a:rPr lang="en-US" dirty="0" smtClean="0">
                <a:solidFill>
                  <a:schemeClr val="accent1">
                    <a:lumMod val="50000"/>
                  </a:schemeClr>
                </a:solidFill>
              </a:rPr>
              <a:t>user </a:t>
            </a:r>
            <a:r>
              <a:rPr lang="en-US" dirty="0">
                <a:solidFill>
                  <a:schemeClr val="accent1">
                    <a:lumMod val="50000"/>
                  </a:schemeClr>
                </a:solidFill>
              </a:rPr>
              <a:t>and password </a:t>
            </a:r>
            <a:r>
              <a:rPr lang="en-US" dirty="0" err="1">
                <a:solidFill>
                  <a:schemeClr val="accent1">
                    <a:lumMod val="50000"/>
                  </a:schemeClr>
                </a:solidFill>
              </a:rPr>
              <a:t>informations</a:t>
            </a:r>
            <a:r>
              <a:rPr lang="en-US" dirty="0">
                <a:solidFill>
                  <a:schemeClr val="accent1">
                    <a:lumMod val="50000"/>
                  </a:schemeClr>
                </a:solidFill>
              </a:rPr>
              <a:t> </a:t>
            </a:r>
            <a:r>
              <a:rPr lang="en-US" dirty="0">
                <a:solidFill>
                  <a:schemeClr val="accent1">
                    <a:lumMod val="50000"/>
                  </a:schemeClr>
                </a:solidFill>
                <a:sym typeface="Wingdings" panose="05000000000000000000" pitchFamily="2" charset="2"/>
              </a:rPr>
              <a:t> </a:t>
            </a:r>
            <a:endParaRPr lang="en-US" dirty="0" smtClean="0">
              <a:solidFill>
                <a:schemeClr val="accent1">
                  <a:lumMod val="50000"/>
                </a:schemeClr>
              </a:solidFill>
              <a:sym typeface="Wingdings" panose="05000000000000000000" pitchFamily="2" charset="2"/>
            </a:endParaRPr>
          </a:p>
          <a:p>
            <a:pPr lvl="1"/>
            <a:r>
              <a:rPr lang="fr-BE" dirty="0" err="1" smtClean="0">
                <a:solidFill>
                  <a:srgbClr val="00B050"/>
                </a:solidFill>
              </a:rPr>
              <a:t>l_LogSessList</a:t>
            </a:r>
            <a:endParaRPr lang="fr-BE" dirty="0" smtClean="0">
              <a:solidFill>
                <a:schemeClr val="accent1">
                  <a:lumMod val="50000"/>
                </a:schemeClr>
              </a:solidFill>
            </a:endParaRPr>
          </a:p>
          <a:p>
            <a:r>
              <a:rPr lang="fr-BE" dirty="0" smtClean="0">
                <a:solidFill>
                  <a:schemeClr val="accent1">
                    <a:lumMod val="50000"/>
                  </a:schemeClr>
                </a:solidFill>
              </a:rPr>
              <a:t> Key </a:t>
            </a:r>
            <a:r>
              <a:rPr lang="fr-BE" dirty="0">
                <a:solidFill>
                  <a:schemeClr val="accent1">
                    <a:lumMod val="50000"/>
                  </a:schemeClr>
                </a:solidFill>
              </a:rPr>
              <a:t>(nt5) </a:t>
            </a:r>
            <a:r>
              <a:rPr lang="fr-BE" dirty="0" smtClean="0">
                <a:solidFill>
                  <a:schemeClr val="accent1">
                    <a:lumMod val="50000"/>
                  </a:schemeClr>
                </a:solidFill>
                <a:sym typeface="Wingdings" panose="05000000000000000000" pitchFamily="2" charset="2"/>
              </a:rPr>
              <a:t></a:t>
            </a:r>
          </a:p>
          <a:p>
            <a:pPr lvl="1"/>
            <a:r>
              <a:rPr lang="fr-BE" dirty="0" err="1" smtClean="0">
                <a:solidFill>
                  <a:srgbClr val="00B050"/>
                </a:solidFill>
              </a:rPr>
              <a:t>g_pDesXKey</a:t>
            </a:r>
            <a:r>
              <a:rPr lang="fr-BE" dirty="0" smtClean="0">
                <a:solidFill>
                  <a:schemeClr val="accent1">
                    <a:lumMod val="50000"/>
                  </a:schemeClr>
                </a:solidFill>
              </a:rPr>
              <a:t> : DES-X key </a:t>
            </a:r>
          </a:p>
          <a:p>
            <a:pPr marL="342900" lvl="1" indent="0">
              <a:buNone/>
            </a:pPr>
            <a:r>
              <a:rPr lang="fr-BE" dirty="0" smtClean="0">
                <a:solidFill>
                  <a:schemeClr val="accent1">
                    <a:lumMod val="50000"/>
                  </a:schemeClr>
                </a:solidFill>
              </a:rPr>
              <a:t>and </a:t>
            </a:r>
            <a:r>
              <a:rPr lang="fr-BE" dirty="0" err="1">
                <a:solidFill>
                  <a:srgbClr val="00B050"/>
                </a:solidFill>
              </a:rPr>
              <a:t>g_Feedback</a:t>
            </a:r>
            <a:endParaRPr lang="fr-BE" dirty="0">
              <a:solidFill>
                <a:srgbClr val="00B050"/>
              </a:solidFill>
            </a:endParaRPr>
          </a:p>
          <a:p>
            <a:r>
              <a:rPr lang="fr-BE" dirty="0" smtClean="0">
                <a:solidFill>
                  <a:schemeClr val="accent1">
                    <a:lumMod val="50000"/>
                  </a:schemeClr>
                </a:solidFill>
              </a:rPr>
              <a:t>Key </a:t>
            </a:r>
            <a:r>
              <a:rPr lang="fr-BE" dirty="0">
                <a:solidFill>
                  <a:schemeClr val="accent1">
                    <a:lumMod val="50000"/>
                  </a:schemeClr>
                </a:solidFill>
              </a:rPr>
              <a:t>(nt6,nt10)</a:t>
            </a:r>
            <a:r>
              <a:rPr lang="fr-BE" dirty="0">
                <a:solidFill>
                  <a:schemeClr val="accent1">
                    <a:lumMod val="50000"/>
                  </a:schemeClr>
                </a:solidFill>
                <a:sym typeface="Wingdings" panose="05000000000000000000" pitchFamily="2" charset="2"/>
              </a:rPr>
              <a:t> </a:t>
            </a:r>
          </a:p>
          <a:p>
            <a:pPr lvl="1"/>
            <a:r>
              <a:rPr lang="fr-BE" dirty="0">
                <a:solidFill>
                  <a:srgbClr val="00B050"/>
                </a:solidFill>
              </a:rPr>
              <a:t>h3DesKey</a:t>
            </a:r>
            <a:r>
              <a:rPr lang="fr-BE" dirty="0">
                <a:solidFill>
                  <a:schemeClr val="accent1">
                    <a:lumMod val="50000"/>
                  </a:schemeClr>
                </a:solidFill>
              </a:rPr>
              <a:t> : Triple DES key </a:t>
            </a:r>
          </a:p>
          <a:p>
            <a:pPr lvl="1"/>
            <a:r>
              <a:rPr lang="fr-BE" dirty="0" err="1">
                <a:solidFill>
                  <a:srgbClr val="00B050"/>
                </a:solidFill>
              </a:rPr>
              <a:t>AesKey</a:t>
            </a:r>
            <a:r>
              <a:rPr lang="fr-BE" dirty="0">
                <a:solidFill>
                  <a:srgbClr val="00B050"/>
                </a:solidFill>
              </a:rPr>
              <a:t> </a:t>
            </a:r>
            <a:r>
              <a:rPr lang="fr-BE" dirty="0">
                <a:solidFill>
                  <a:schemeClr val="accent1">
                    <a:lumMod val="50000"/>
                  </a:schemeClr>
                </a:solidFill>
              </a:rPr>
              <a:t>: AES key</a:t>
            </a:r>
          </a:p>
          <a:p>
            <a:pPr marL="342900" lvl="1" indent="0">
              <a:buNone/>
            </a:pPr>
            <a:r>
              <a:rPr lang="fr-BE" dirty="0">
                <a:solidFill>
                  <a:schemeClr val="accent1">
                    <a:lumMod val="50000"/>
                  </a:schemeClr>
                </a:solidFill>
              </a:rPr>
              <a:t>and </a:t>
            </a:r>
            <a:r>
              <a:rPr lang="fr-BE" dirty="0" err="1">
                <a:solidFill>
                  <a:srgbClr val="00B050"/>
                </a:solidFill>
              </a:rPr>
              <a:t>InitializationVector</a:t>
            </a:r>
            <a:endParaRPr lang="fr-BE" dirty="0">
              <a:solidFill>
                <a:srgbClr val="00B050"/>
              </a:solidFill>
            </a:endParaRPr>
          </a:p>
          <a:p>
            <a:endParaRPr lang="fr-FR" dirty="0"/>
          </a:p>
        </p:txBody>
      </p:sp>
      <p:sp>
        <p:nvSpPr>
          <p:cNvPr id="4" name="Title 3"/>
          <p:cNvSpPr>
            <a:spLocks noGrp="1"/>
          </p:cNvSpPr>
          <p:nvPr>
            <p:ph type="title"/>
          </p:nvPr>
        </p:nvSpPr>
        <p:spPr/>
        <p:txBody>
          <a:bodyPr/>
          <a:lstStyle/>
          <a:p>
            <a:r>
              <a:rPr lang="en-US" dirty="0"/>
              <a:t>Debugger, debugger, debugger! Inspecting the memory…</a:t>
            </a:r>
            <a:endParaRPr lang="fr-FR" dirty="0"/>
          </a:p>
        </p:txBody>
      </p:sp>
      <p:pic>
        <p:nvPicPr>
          <p:cNvPr id="5" name="Content Placeholder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88024" y="2410526"/>
            <a:ext cx="3313950" cy="1743118"/>
          </a:xfrm>
          <a:prstGeom prst="rect">
            <a:avLst/>
          </a:prstGeom>
        </p:spPr>
      </p:pic>
    </p:spTree>
    <p:extLst>
      <p:ext uri="{BB962C8B-B14F-4D97-AF65-F5344CB8AC3E}">
        <p14:creationId xmlns:p14="http://schemas.microsoft.com/office/powerpoint/2010/main" val="217961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53" presetClass="entr" presetSubtype="528" fill="hold" nodeType="clickEffect">
                                  <p:stCondLst>
                                    <p:cond delay="0"/>
                                  </p:stCondLst>
                                  <p:childTnLst>
                                    <p:set>
                                      <p:cBhvr>
                                        <p:cTn id="40" dur="1" fill="hold">
                                          <p:stCondLst>
                                            <p:cond delay="0"/>
                                          </p:stCondLst>
                                        </p:cTn>
                                        <p:tgtEl>
                                          <p:spTgt spid="5"/>
                                        </p:tgtEl>
                                        <p:attrNameLst>
                                          <p:attrName>style.visibility</p:attrName>
                                        </p:attrNameLst>
                                      </p:cBhvr>
                                      <p:to>
                                        <p:strVal val="visible"/>
                                      </p:to>
                                    </p:set>
                                    <p:anim calcmode="lin" valueType="num">
                                      <p:cBhvr>
                                        <p:cTn id="41" dur="500" fill="hold"/>
                                        <p:tgtEl>
                                          <p:spTgt spid="5"/>
                                        </p:tgtEl>
                                        <p:attrNameLst>
                                          <p:attrName>ppt_w</p:attrName>
                                        </p:attrNameLst>
                                      </p:cBhvr>
                                      <p:tavLst>
                                        <p:tav tm="0">
                                          <p:val>
                                            <p:fltVal val="0"/>
                                          </p:val>
                                        </p:tav>
                                        <p:tav tm="100000">
                                          <p:val>
                                            <p:strVal val="#ppt_w"/>
                                          </p:val>
                                        </p:tav>
                                      </p:tavLst>
                                    </p:anim>
                                    <p:anim calcmode="lin" valueType="num">
                                      <p:cBhvr>
                                        <p:cTn id="42" dur="500" fill="hold"/>
                                        <p:tgtEl>
                                          <p:spTgt spid="5"/>
                                        </p:tgtEl>
                                        <p:attrNameLst>
                                          <p:attrName>ppt_h</p:attrName>
                                        </p:attrNameLst>
                                      </p:cBhvr>
                                      <p:tavLst>
                                        <p:tav tm="0">
                                          <p:val>
                                            <p:fltVal val="0"/>
                                          </p:val>
                                        </p:tav>
                                        <p:tav tm="100000">
                                          <p:val>
                                            <p:strVal val="#ppt_h"/>
                                          </p:val>
                                        </p:tav>
                                      </p:tavLst>
                                    </p:anim>
                                    <p:animEffect transition="in" filter="fade">
                                      <p:cBhvr>
                                        <p:cTn id="43" dur="500"/>
                                        <p:tgtEl>
                                          <p:spTgt spid="5"/>
                                        </p:tgtEl>
                                      </p:cBhvr>
                                    </p:animEffect>
                                    <p:anim calcmode="lin" valueType="num">
                                      <p:cBhvr>
                                        <p:cTn id="44" dur="500" fill="hold"/>
                                        <p:tgtEl>
                                          <p:spTgt spid="5"/>
                                        </p:tgtEl>
                                        <p:attrNameLst>
                                          <p:attrName>ppt_x</p:attrName>
                                        </p:attrNameLst>
                                      </p:cBhvr>
                                      <p:tavLst>
                                        <p:tav tm="0">
                                          <p:val>
                                            <p:fltVal val="0.5"/>
                                          </p:val>
                                        </p:tav>
                                        <p:tav tm="100000">
                                          <p:val>
                                            <p:strVal val="#ppt_x"/>
                                          </p:val>
                                        </p:tav>
                                      </p:tavLst>
                                    </p:anim>
                                    <p:anim calcmode="lin" valueType="num">
                                      <p:cBhvr>
                                        <p:cTn id="45" dur="500" fill="hold"/>
                                        <p:tgtEl>
                                          <p:spTgt spid="5"/>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smtClean="0">
                <a:solidFill>
                  <a:schemeClr val="tx1"/>
                </a:solidFill>
              </a:rPr>
              <a:t>High </a:t>
            </a:r>
            <a:r>
              <a:rPr lang="fr-FR" dirty="0" err="1" smtClean="0">
                <a:solidFill>
                  <a:schemeClr val="tx1"/>
                </a:solidFill>
              </a:rPr>
              <a:t>level</a:t>
            </a:r>
            <a:r>
              <a:rPr lang="fr-FR" dirty="0" smtClean="0">
                <a:solidFill>
                  <a:schemeClr val="tx1"/>
                </a:solidFill>
              </a:rPr>
              <a:t> Windows </a:t>
            </a:r>
            <a:r>
              <a:rPr lang="fr-FR" dirty="0" err="1" smtClean="0">
                <a:solidFill>
                  <a:schemeClr val="tx1"/>
                </a:solidFill>
              </a:rPr>
              <a:t>Authentication</a:t>
            </a:r>
            <a:r>
              <a:rPr lang="fr-FR" dirty="0" smtClean="0">
                <a:solidFill>
                  <a:schemeClr val="tx1"/>
                </a:solidFill>
              </a:rPr>
              <a:t> </a:t>
            </a:r>
            <a:r>
              <a:rPr lang="fr-FR" dirty="0" err="1" smtClean="0">
                <a:solidFill>
                  <a:schemeClr val="tx1"/>
                </a:solidFill>
              </a:rPr>
              <a:t>mechanism</a:t>
            </a:r>
            <a:endParaRPr lang="fr-FR" dirty="0" smtClean="0">
              <a:solidFill>
                <a:schemeClr val="tx1"/>
              </a:solidFill>
            </a:endParaRPr>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b="1" dirty="0" smtClean="0">
                <a:solidFill>
                  <a:srgbClr val="C30000"/>
                </a:solidFill>
              </a:rPr>
              <a:t>How </a:t>
            </a:r>
            <a:r>
              <a:rPr lang="fr-FR" b="1" dirty="0" err="1" smtClean="0">
                <a:solidFill>
                  <a:srgbClr val="C30000"/>
                </a:solidFill>
              </a:rPr>
              <a:t>does</a:t>
            </a:r>
            <a:r>
              <a:rPr lang="fr-FR" b="1" dirty="0" smtClean="0">
                <a:solidFill>
                  <a:srgbClr val="C30000"/>
                </a:solidFill>
              </a:rPr>
              <a:t> </a:t>
            </a:r>
            <a:r>
              <a:rPr lang="fr-FR" b="1" dirty="0" err="1" smtClean="0">
                <a:solidFill>
                  <a:srgbClr val="C30000"/>
                </a:solidFill>
              </a:rPr>
              <a:t>it</a:t>
            </a:r>
            <a:r>
              <a:rPr lang="fr-FR" b="1" dirty="0" smtClean="0">
                <a:solidFill>
                  <a:srgbClr val="C30000"/>
                </a:solidFill>
              </a:rPr>
              <a:t> </a:t>
            </a:r>
            <a:r>
              <a:rPr lang="fr-FR" b="1" dirty="0" err="1" smtClean="0">
                <a:solidFill>
                  <a:srgbClr val="C30000"/>
                </a:solidFill>
              </a:rPr>
              <a:t>work</a:t>
            </a:r>
            <a:r>
              <a:rPr lang="fr-FR" b="1" dirty="0" smtClean="0">
                <a:solidFill>
                  <a:srgbClr val="C30000"/>
                </a:solidFill>
              </a:rPr>
              <a:t>?</a:t>
            </a:r>
          </a:p>
          <a:p>
            <a:pPr marL="342900" indent="-342900">
              <a:buFont typeface="+mj-lt"/>
              <a:buAutoNum type="arabicPeriod"/>
            </a:pPr>
            <a:r>
              <a:rPr lang="fr-FR" dirty="0" err="1" smtClean="0"/>
              <a:t>Where</a:t>
            </a:r>
            <a:r>
              <a:rPr lang="fr-FR" dirty="0" smtClean="0"/>
              <a:t>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344544020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fr-FR" dirty="0">
                <a:solidFill>
                  <a:schemeClr val="tx1"/>
                </a:solidFill>
              </a:rPr>
              <a:t>0:000&gt; dd 0252e020 </a:t>
            </a:r>
          </a:p>
          <a:p>
            <a:r>
              <a:rPr lang="fr-FR" dirty="0">
                <a:solidFill>
                  <a:schemeClr val="tx1"/>
                </a:solidFill>
              </a:rPr>
              <a:t>00000000`0252e020  0252e4a0 00000000 fc7812c0 000007fe</a:t>
            </a:r>
          </a:p>
          <a:p>
            <a:r>
              <a:rPr lang="fr-FR" dirty="0">
                <a:solidFill>
                  <a:schemeClr val="tx1"/>
                </a:solidFill>
              </a:rPr>
              <a:t>00000000`0252e030  00000001 00000000 0252e020 00000000</a:t>
            </a:r>
          </a:p>
          <a:p>
            <a:r>
              <a:rPr lang="fr-FR" dirty="0">
                <a:solidFill>
                  <a:schemeClr val="tx1"/>
                </a:solidFill>
              </a:rPr>
              <a:t>00000000`0252e040  91e505e3 00000000 00001001 0000000a</a:t>
            </a:r>
          </a:p>
          <a:p>
            <a:r>
              <a:rPr lang="fr-FR" dirty="0">
                <a:solidFill>
                  <a:schemeClr val="tx1"/>
                </a:solidFill>
              </a:rPr>
              <a:t>00000000`0252e050  000e000c 00000000 03350500 00000000</a:t>
            </a:r>
          </a:p>
          <a:p>
            <a:r>
              <a:rPr lang="fr-FR" dirty="0">
                <a:solidFill>
                  <a:schemeClr val="tx1"/>
                </a:solidFill>
              </a:rPr>
              <a:t>00000000`0252e060  00120010 00000000 03350b40 00000000</a:t>
            </a:r>
          </a:p>
          <a:p>
            <a:r>
              <a:rPr lang="fr-FR" dirty="0">
                <a:solidFill>
                  <a:schemeClr val="tx1"/>
                </a:solidFill>
              </a:rPr>
              <a:t>00000000`0252e070  00180014 00000000 033503c0 00000000</a:t>
            </a:r>
          </a:p>
          <a:p>
            <a:r>
              <a:rPr lang="fr-FR" dirty="0">
                <a:solidFill>
                  <a:schemeClr val="tx1"/>
                </a:solidFill>
              </a:rPr>
              <a:t>00000000`0252e080  00180016 00000000 03350c40 00000000</a:t>
            </a:r>
          </a:p>
          <a:p>
            <a:r>
              <a:rPr lang="fr-FR" dirty="0">
                <a:solidFill>
                  <a:schemeClr val="tx1"/>
                </a:solidFill>
              </a:rPr>
              <a:t>00000000`0252e090  00260024 00000000 025bfe00 00000000</a:t>
            </a:r>
          </a:p>
          <a:p>
            <a:endParaRPr lang="fr-FR" dirty="0">
              <a:solidFill>
                <a:schemeClr val="tx1"/>
              </a:solidFill>
            </a:endParaRPr>
          </a:p>
        </p:txBody>
      </p:sp>
    </p:spTree>
    <p:extLst>
      <p:ext uri="{BB962C8B-B14F-4D97-AF65-F5344CB8AC3E}">
        <p14:creationId xmlns:p14="http://schemas.microsoft.com/office/powerpoint/2010/main" val="378448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additive="base">
                                        <p:cTn id="16"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4">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 calcmode="lin" valueType="num">
                                      <p:cBhvr additive="base">
                                        <p:cTn id="20"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
                                            <p:txEl>
                                              <p:pRg st="3" end="3"/>
                                            </p:txEl>
                                          </p:spTgt>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 calcmode="lin" valueType="num">
                                      <p:cBhvr additive="base">
                                        <p:cTn id="24"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
                                            <p:txEl>
                                              <p:pRg st="4" end="4"/>
                                            </p:txEl>
                                          </p:spTgt>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calcmode="lin" valueType="num">
                                      <p:cBhvr additive="base">
                                        <p:cTn id="28"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
                                            <p:txEl>
                                              <p:pRg st="5" end="5"/>
                                            </p:txEl>
                                          </p:spTgt>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 calcmode="lin" valueType="num">
                                      <p:cBhvr additive="base">
                                        <p:cTn id="32"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
                                            <p:txEl>
                                              <p:pRg st="6" end="6"/>
                                            </p:txEl>
                                          </p:spTgt>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 calcmode="lin" valueType="num">
                                      <p:cBhvr additive="base">
                                        <p:cTn id="36"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
                                            <p:txEl>
                                              <p:pRg st="7" end="7"/>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anim calcmode="lin" valueType="num">
                                      <p:cBhvr additive="base">
                                        <p:cTn id="40"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xit" presetSubtype="2" fill="hold" nodeType="clickEffect">
                                  <p:stCondLst>
                                    <p:cond delay="0"/>
                                  </p:stCondLst>
                                  <p:childTnLst>
                                    <p:animEffect transition="out" filter="wipe(right)">
                                      <p:cBhvr>
                                        <p:cTn id="45" dur="500"/>
                                        <p:tgtEl>
                                          <p:spTgt spid="4">
                                            <p:txEl>
                                              <p:pRg st="0" end="0"/>
                                            </p:txEl>
                                          </p:spTgt>
                                        </p:tgtEl>
                                      </p:cBhvr>
                                    </p:animEffect>
                                    <p:set>
                                      <p:cBhvr>
                                        <p:cTn id="46" dur="1" fill="hold">
                                          <p:stCondLst>
                                            <p:cond delay="499"/>
                                          </p:stCondLst>
                                        </p:cTn>
                                        <p:tgtEl>
                                          <p:spTgt spid="4">
                                            <p:txEl>
                                              <p:pRg st="0" end="0"/>
                                            </p:txEl>
                                          </p:spTgt>
                                        </p:tgtEl>
                                        <p:attrNameLst>
                                          <p:attrName>style.visibility</p:attrName>
                                        </p:attrNameLst>
                                      </p:cBhvr>
                                      <p:to>
                                        <p:strVal val="hidden"/>
                                      </p:to>
                                    </p:set>
                                  </p:childTnLst>
                                </p:cTn>
                              </p:par>
                              <p:par>
                                <p:cTn id="47" presetID="22" presetClass="exit" presetSubtype="2" fill="hold" nodeType="withEffect">
                                  <p:stCondLst>
                                    <p:cond delay="0"/>
                                  </p:stCondLst>
                                  <p:childTnLst>
                                    <p:animEffect transition="out" filter="wipe(right)">
                                      <p:cBhvr>
                                        <p:cTn id="48" dur="500"/>
                                        <p:tgtEl>
                                          <p:spTgt spid="4">
                                            <p:txEl>
                                              <p:pRg st="1" end="1"/>
                                            </p:txEl>
                                          </p:spTgt>
                                        </p:tgtEl>
                                      </p:cBhvr>
                                    </p:animEffect>
                                    <p:set>
                                      <p:cBhvr>
                                        <p:cTn id="49" dur="1" fill="hold">
                                          <p:stCondLst>
                                            <p:cond delay="499"/>
                                          </p:stCondLst>
                                        </p:cTn>
                                        <p:tgtEl>
                                          <p:spTgt spid="4">
                                            <p:txEl>
                                              <p:pRg st="1" end="1"/>
                                            </p:txEl>
                                          </p:spTgt>
                                        </p:tgtEl>
                                        <p:attrNameLst>
                                          <p:attrName>style.visibility</p:attrName>
                                        </p:attrNameLst>
                                      </p:cBhvr>
                                      <p:to>
                                        <p:strVal val="hidden"/>
                                      </p:to>
                                    </p:set>
                                  </p:childTnLst>
                                </p:cTn>
                              </p:par>
                              <p:par>
                                <p:cTn id="50" presetID="22" presetClass="exit" presetSubtype="2" fill="hold" nodeType="withEffect">
                                  <p:stCondLst>
                                    <p:cond delay="0"/>
                                  </p:stCondLst>
                                  <p:childTnLst>
                                    <p:animEffect transition="out" filter="wipe(right)">
                                      <p:cBhvr>
                                        <p:cTn id="51" dur="500"/>
                                        <p:tgtEl>
                                          <p:spTgt spid="4">
                                            <p:txEl>
                                              <p:pRg st="2" end="2"/>
                                            </p:txEl>
                                          </p:spTgt>
                                        </p:tgtEl>
                                      </p:cBhvr>
                                    </p:animEffect>
                                    <p:set>
                                      <p:cBhvr>
                                        <p:cTn id="52" dur="1" fill="hold">
                                          <p:stCondLst>
                                            <p:cond delay="499"/>
                                          </p:stCondLst>
                                        </p:cTn>
                                        <p:tgtEl>
                                          <p:spTgt spid="4">
                                            <p:txEl>
                                              <p:pRg st="2" end="2"/>
                                            </p:txEl>
                                          </p:spTgt>
                                        </p:tgtEl>
                                        <p:attrNameLst>
                                          <p:attrName>style.visibility</p:attrName>
                                        </p:attrNameLst>
                                      </p:cBhvr>
                                      <p:to>
                                        <p:strVal val="hidden"/>
                                      </p:to>
                                    </p:set>
                                  </p:childTnLst>
                                </p:cTn>
                              </p:par>
                              <p:par>
                                <p:cTn id="53" presetID="22" presetClass="exit" presetSubtype="2" fill="hold" nodeType="withEffect">
                                  <p:stCondLst>
                                    <p:cond delay="0"/>
                                  </p:stCondLst>
                                  <p:childTnLst>
                                    <p:animEffect transition="out" filter="wipe(right)">
                                      <p:cBhvr>
                                        <p:cTn id="54" dur="500"/>
                                        <p:tgtEl>
                                          <p:spTgt spid="4">
                                            <p:txEl>
                                              <p:pRg st="3" end="3"/>
                                            </p:txEl>
                                          </p:spTgt>
                                        </p:tgtEl>
                                      </p:cBhvr>
                                    </p:animEffect>
                                    <p:set>
                                      <p:cBhvr>
                                        <p:cTn id="55" dur="1" fill="hold">
                                          <p:stCondLst>
                                            <p:cond delay="499"/>
                                          </p:stCondLst>
                                        </p:cTn>
                                        <p:tgtEl>
                                          <p:spTgt spid="4">
                                            <p:txEl>
                                              <p:pRg st="3" end="3"/>
                                            </p:txEl>
                                          </p:spTgt>
                                        </p:tgtEl>
                                        <p:attrNameLst>
                                          <p:attrName>style.visibility</p:attrName>
                                        </p:attrNameLst>
                                      </p:cBhvr>
                                      <p:to>
                                        <p:strVal val="hidden"/>
                                      </p:to>
                                    </p:set>
                                  </p:childTnLst>
                                </p:cTn>
                              </p:par>
                              <p:par>
                                <p:cTn id="56" presetID="22" presetClass="exit" presetSubtype="2" fill="hold" nodeType="withEffect">
                                  <p:stCondLst>
                                    <p:cond delay="0"/>
                                  </p:stCondLst>
                                  <p:childTnLst>
                                    <p:animEffect transition="out" filter="wipe(right)">
                                      <p:cBhvr>
                                        <p:cTn id="57" dur="500"/>
                                        <p:tgtEl>
                                          <p:spTgt spid="4">
                                            <p:txEl>
                                              <p:pRg st="4" end="4"/>
                                            </p:txEl>
                                          </p:spTgt>
                                        </p:tgtEl>
                                      </p:cBhvr>
                                    </p:animEffect>
                                    <p:set>
                                      <p:cBhvr>
                                        <p:cTn id="58" dur="1" fill="hold">
                                          <p:stCondLst>
                                            <p:cond delay="499"/>
                                          </p:stCondLst>
                                        </p:cTn>
                                        <p:tgtEl>
                                          <p:spTgt spid="4">
                                            <p:txEl>
                                              <p:pRg st="4" end="4"/>
                                            </p:txEl>
                                          </p:spTgt>
                                        </p:tgtEl>
                                        <p:attrNameLst>
                                          <p:attrName>style.visibility</p:attrName>
                                        </p:attrNameLst>
                                      </p:cBhvr>
                                      <p:to>
                                        <p:strVal val="hidden"/>
                                      </p:to>
                                    </p:set>
                                  </p:childTnLst>
                                </p:cTn>
                              </p:par>
                              <p:par>
                                <p:cTn id="59" presetID="22" presetClass="exit" presetSubtype="2" fill="hold" nodeType="withEffect">
                                  <p:stCondLst>
                                    <p:cond delay="0"/>
                                  </p:stCondLst>
                                  <p:childTnLst>
                                    <p:animEffect transition="out" filter="wipe(right)">
                                      <p:cBhvr>
                                        <p:cTn id="60" dur="500"/>
                                        <p:tgtEl>
                                          <p:spTgt spid="4">
                                            <p:txEl>
                                              <p:pRg st="5" end="5"/>
                                            </p:txEl>
                                          </p:spTgt>
                                        </p:tgtEl>
                                      </p:cBhvr>
                                    </p:animEffect>
                                    <p:set>
                                      <p:cBhvr>
                                        <p:cTn id="61" dur="1" fill="hold">
                                          <p:stCondLst>
                                            <p:cond delay="499"/>
                                          </p:stCondLst>
                                        </p:cTn>
                                        <p:tgtEl>
                                          <p:spTgt spid="4">
                                            <p:txEl>
                                              <p:pRg st="5" end="5"/>
                                            </p:txEl>
                                          </p:spTgt>
                                        </p:tgtEl>
                                        <p:attrNameLst>
                                          <p:attrName>style.visibility</p:attrName>
                                        </p:attrNameLst>
                                      </p:cBhvr>
                                      <p:to>
                                        <p:strVal val="hidden"/>
                                      </p:to>
                                    </p:set>
                                  </p:childTnLst>
                                </p:cTn>
                              </p:par>
                              <p:par>
                                <p:cTn id="62" presetID="22" presetClass="exit" presetSubtype="2" fill="hold" nodeType="withEffect">
                                  <p:stCondLst>
                                    <p:cond delay="0"/>
                                  </p:stCondLst>
                                  <p:childTnLst>
                                    <p:animEffect transition="out" filter="wipe(right)">
                                      <p:cBhvr>
                                        <p:cTn id="63" dur="500"/>
                                        <p:tgtEl>
                                          <p:spTgt spid="4">
                                            <p:txEl>
                                              <p:pRg st="6" end="6"/>
                                            </p:txEl>
                                          </p:spTgt>
                                        </p:tgtEl>
                                      </p:cBhvr>
                                    </p:animEffect>
                                    <p:set>
                                      <p:cBhvr>
                                        <p:cTn id="64" dur="1" fill="hold">
                                          <p:stCondLst>
                                            <p:cond delay="499"/>
                                          </p:stCondLst>
                                        </p:cTn>
                                        <p:tgtEl>
                                          <p:spTgt spid="4">
                                            <p:txEl>
                                              <p:pRg st="6" end="6"/>
                                            </p:txEl>
                                          </p:spTgt>
                                        </p:tgtEl>
                                        <p:attrNameLst>
                                          <p:attrName>style.visibility</p:attrName>
                                        </p:attrNameLst>
                                      </p:cBhvr>
                                      <p:to>
                                        <p:strVal val="hidden"/>
                                      </p:to>
                                    </p:set>
                                  </p:childTnLst>
                                </p:cTn>
                              </p:par>
                              <p:par>
                                <p:cTn id="65" presetID="22" presetClass="exit" presetSubtype="2" fill="hold" nodeType="withEffect">
                                  <p:stCondLst>
                                    <p:cond delay="0"/>
                                  </p:stCondLst>
                                  <p:childTnLst>
                                    <p:animEffect transition="out" filter="wipe(right)">
                                      <p:cBhvr>
                                        <p:cTn id="66" dur="500"/>
                                        <p:tgtEl>
                                          <p:spTgt spid="4">
                                            <p:txEl>
                                              <p:pRg st="7" end="7"/>
                                            </p:txEl>
                                          </p:spTgt>
                                        </p:tgtEl>
                                      </p:cBhvr>
                                    </p:animEffect>
                                    <p:set>
                                      <p:cBhvr>
                                        <p:cTn id="67" dur="1" fill="hold">
                                          <p:stCondLst>
                                            <p:cond delay="499"/>
                                          </p:stCondLst>
                                        </p:cTn>
                                        <p:tgtEl>
                                          <p:spTgt spid="4">
                                            <p:txEl>
                                              <p:pRg st="7" end="7"/>
                                            </p:txEl>
                                          </p:spTgt>
                                        </p:tgtEl>
                                        <p:attrNameLst>
                                          <p:attrName>style.visibility</p:attrName>
                                        </p:attrNameLst>
                                      </p:cBhvr>
                                      <p:to>
                                        <p:strVal val="hidden"/>
                                      </p:to>
                                    </p:set>
                                  </p:childTnLst>
                                </p:cTn>
                              </p:par>
                              <p:par>
                                <p:cTn id="68" presetID="22" presetClass="exit" presetSubtype="2" fill="hold" nodeType="withEffect">
                                  <p:stCondLst>
                                    <p:cond delay="0"/>
                                  </p:stCondLst>
                                  <p:childTnLst>
                                    <p:animEffect transition="out" filter="wipe(right)">
                                      <p:cBhvr>
                                        <p:cTn id="69" dur="500"/>
                                        <p:tgtEl>
                                          <p:spTgt spid="4">
                                            <p:txEl>
                                              <p:pRg st="8" end="8"/>
                                            </p:txEl>
                                          </p:spTgt>
                                        </p:tgtEl>
                                      </p:cBhvr>
                                    </p:animEffect>
                                    <p:set>
                                      <p:cBhvr>
                                        <p:cTn id="70" dur="1" fill="hold">
                                          <p:stCondLst>
                                            <p:cond delay="499"/>
                                          </p:stCondLst>
                                        </p:cTn>
                                        <p:tgtEl>
                                          <p:spTgt spid="4">
                                            <p:txEl>
                                              <p:pRg st="8" end="8"/>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fr-FR" dirty="0">
                <a:solidFill>
                  <a:schemeClr val="tx1"/>
                </a:solidFill>
              </a:rPr>
              <a:t>0:000&gt; dd 0252e020 </a:t>
            </a:r>
          </a:p>
          <a:p>
            <a:r>
              <a:rPr lang="fr-FR" dirty="0" smtClean="0">
                <a:solidFill>
                  <a:schemeClr val="tx1"/>
                </a:solidFill>
              </a:rPr>
              <a:t>00000000`0252e020</a:t>
            </a:r>
          </a:p>
          <a:p>
            <a:r>
              <a:rPr lang="fr-FR" dirty="0" smtClean="0">
                <a:solidFill>
                  <a:schemeClr val="tx1"/>
                </a:solidFill>
              </a:rPr>
              <a:t>00000000`0252e030  00000001 00000000</a:t>
            </a:r>
          </a:p>
          <a:p>
            <a:r>
              <a:rPr lang="fr-FR" dirty="0" smtClean="0">
                <a:solidFill>
                  <a:schemeClr val="tx1"/>
                </a:solidFill>
              </a:rPr>
              <a:t>00000000`0252e040                                        </a:t>
            </a:r>
            <a:r>
              <a:rPr lang="fr-FR" dirty="0">
                <a:solidFill>
                  <a:schemeClr val="tx1"/>
                </a:solidFill>
              </a:rPr>
              <a:t>00001001 0000000a</a:t>
            </a:r>
          </a:p>
          <a:p>
            <a:r>
              <a:rPr lang="fr-FR" dirty="0" smtClean="0">
                <a:solidFill>
                  <a:schemeClr val="tx1"/>
                </a:solidFill>
              </a:rPr>
              <a:t>00000000`0252e050                     00000000</a:t>
            </a:r>
            <a:endParaRPr lang="fr-FR" dirty="0">
              <a:solidFill>
                <a:schemeClr val="tx1"/>
              </a:solidFill>
            </a:endParaRPr>
          </a:p>
          <a:p>
            <a:r>
              <a:rPr lang="fr-FR" dirty="0" smtClean="0">
                <a:solidFill>
                  <a:schemeClr val="tx1"/>
                </a:solidFill>
              </a:rPr>
              <a:t>00000000`0252e060                     00000000</a:t>
            </a:r>
            <a:endParaRPr lang="fr-FR" dirty="0">
              <a:solidFill>
                <a:schemeClr val="tx1"/>
              </a:solidFill>
            </a:endParaRPr>
          </a:p>
          <a:p>
            <a:r>
              <a:rPr lang="fr-FR" dirty="0">
                <a:solidFill>
                  <a:schemeClr val="tx1"/>
                </a:solidFill>
              </a:rPr>
              <a:t>00000000`0252e070 </a:t>
            </a:r>
            <a:r>
              <a:rPr lang="fr-FR" dirty="0" smtClean="0">
                <a:solidFill>
                  <a:schemeClr val="tx1"/>
                </a:solidFill>
              </a:rPr>
              <a:t>                    00000000</a:t>
            </a:r>
            <a:endParaRPr lang="fr-FR" dirty="0">
              <a:solidFill>
                <a:schemeClr val="tx1"/>
              </a:solidFill>
            </a:endParaRPr>
          </a:p>
          <a:p>
            <a:r>
              <a:rPr lang="fr-FR" dirty="0">
                <a:solidFill>
                  <a:schemeClr val="tx1"/>
                </a:solidFill>
              </a:rPr>
              <a:t>00000000`0252e080  </a:t>
            </a:r>
            <a:r>
              <a:rPr lang="fr-FR" dirty="0" smtClean="0">
                <a:solidFill>
                  <a:schemeClr val="tx1"/>
                </a:solidFill>
              </a:rPr>
              <a:t>                   00000000</a:t>
            </a:r>
            <a:endParaRPr lang="fr-FR" dirty="0">
              <a:solidFill>
                <a:schemeClr val="tx1"/>
              </a:solidFill>
            </a:endParaRPr>
          </a:p>
          <a:p>
            <a:r>
              <a:rPr lang="fr-FR" dirty="0">
                <a:solidFill>
                  <a:schemeClr val="tx1"/>
                </a:solidFill>
              </a:rPr>
              <a:t>00000000`0252e090  </a:t>
            </a:r>
            <a:r>
              <a:rPr lang="fr-FR" dirty="0" smtClean="0">
                <a:solidFill>
                  <a:schemeClr val="tx1"/>
                </a:solidFill>
              </a:rPr>
              <a:t>                   00000000</a:t>
            </a:r>
            <a:endParaRPr lang="fr-FR" dirty="0">
              <a:solidFill>
                <a:schemeClr val="tx1"/>
              </a:solidFill>
            </a:endParaRPr>
          </a:p>
        </p:txBody>
      </p:sp>
      <p:sp useBgFill="1">
        <p:nvSpPr>
          <p:cNvPr id="5" name="TextBox 4"/>
          <p:cNvSpPr txBox="1"/>
          <p:nvPr/>
        </p:nvSpPr>
        <p:spPr>
          <a:xfrm>
            <a:off x="5881438" y="1825625"/>
            <a:ext cx="2858801" cy="2739211"/>
          </a:xfrm>
          <a:prstGeom prst="rect">
            <a:avLst/>
          </a:prstGeom>
        </p:spPr>
        <p:txBody>
          <a:bodyPr wrap="square" rtlCol="0">
            <a:spAutoFit/>
          </a:bodyPr>
          <a:lstStyle/>
          <a:p>
            <a:r>
              <a:rPr lang="fr-FR" sz="1400" dirty="0" err="1">
                <a:solidFill>
                  <a:srgbClr val="00B050"/>
                </a:solidFill>
              </a:rPr>
              <a:t>Next</a:t>
            </a:r>
            <a:r>
              <a:rPr lang="fr-FR" dirty="0" smtClean="0"/>
              <a:t> </a:t>
            </a:r>
            <a:r>
              <a:rPr lang="fr-FR" sz="1400" dirty="0" smtClean="0">
                <a:solidFill>
                  <a:srgbClr val="00B050"/>
                </a:solidFill>
              </a:rPr>
              <a:t>entry</a:t>
            </a:r>
          </a:p>
          <a:p>
            <a:r>
              <a:rPr lang="fr-FR" sz="1400" dirty="0" err="1">
                <a:solidFill>
                  <a:schemeClr val="accent1">
                    <a:lumMod val="75000"/>
                  </a:schemeClr>
                </a:solidFill>
              </a:rPr>
              <a:t>Previous</a:t>
            </a:r>
            <a:r>
              <a:rPr lang="fr-FR" sz="1400" dirty="0">
                <a:solidFill>
                  <a:schemeClr val="accent1">
                    <a:lumMod val="75000"/>
                  </a:schemeClr>
                </a:solidFill>
              </a:rPr>
              <a:t> </a:t>
            </a:r>
            <a:r>
              <a:rPr lang="fr-FR" sz="1400" dirty="0" smtClean="0">
                <a:solidFill>
                  <a:schemeClr val="accent1">
                    <a:lumMod val="75000"/>
                  </a:schemeClr>
                </a:solidFill>
              </a:rPr>
              <a:t>entry</a:t>
            </a:r>
          </a:p>
          <a:p>
            <a:r>
              <a:rPr lang="fr-FR" sz="1400" dirty="0">
                <a:solidFill>
                  <a:srgbClr val="922BF9"/>
                </a:solidFill>
              </a:rPr>
              <a:t>This </a:t>
            </a:r>
            <a:r>
              <a:rPr lang="fr-FR" sz="1400" dirty="0" err="1" smtClean="0">
                <a:solidFill>
                  <a:srgbClr val="922BF9"/>
                </a:solidFill>
              </a:rPr>
              <a:t>address</a:t>
            </a:r>
            <a:endParaRPr lang="fr-FR" sz="1400" dirty="0" smtClean="0">
              <a:solidFill>
                <a:srgbClr val="922BF9"/>
              </a:solidFill>
            </a:endParaRPr>
          </a:p>
          <a:p>
            <a:r>
              <a:rPr lang="fr-FR" sz="1400" dirty="0" smtClean="0">
                <a:solidFill>
                  <a:srgbClr val="0000FF"/>
                </a:solidFill>
              </a:rPr>
              <a:t>LUID </a:t>
            </a:r>
            <a:r>
              <a:rPr lang="fr-FR" sz="1400" dirty="0" err="1" smtClean="0">
                <a:solidFill>
                  <a:srgbClr val="0000FF"/>
                </a:solidFill>
              </a:rPr>
              <a:t>address</a:t>
            </a:r>
            <a:endParaRPr lang="fr-FR" sz="1400" dirty="0" smtClean="0">
              <a:solidFill>
                <a:srgbClr val="0000FF"/>
              </a:solidFill>
            </a:endParaRPr>
          </a:p>
          <a:p>
            <a:r>
              <a:rPr lang="fr-FR" sz="1400" dirty="0" err="1" smtClean="0">
                <a:solidFill>
                  <a:srgbClr val="FF0066"/>
                </a:solidFill>
              </a:rPr>
              <a:t>Username</a:t>
            </a:r>
            <a:r>
              <a:rPr lang="fr-FR" sz="1400" dirty="0" smtClean="0">
                <a:solidFill>
                  <a:srgbClr val="FF0066"/>
                </a:solidFill>
              </a:rPr>
              <a:t> </a:t>
            </a:r>
            <a:r>
              <a:rPr lang="fr-FR" sz="1400" dirty="0" err="1" smtClean="0">
                <a:solidFill>
                  <a:srgbClr val="FF0066"/>
                </a:solidFill>
              </a:rPr>
              <a:t>address</a:t>
            </a:r>
            <a:endParaRPr lang="fr-FR" sz="1400" dirty="0" smtClean="0">
              <a:solidFill>
                <a:srgbClr val="FF0066"/>
              </a:solidFill>
            </a:endParaRPr>
          </a:p>
          <a:p>
            <a:r>
              <a:rPr lang="fr-FR" sz="1400" dirty="0" err="1" smtClean="0">
                <a:solidFill>
                  <a:srgbClr val="FFC000"/>
                </a:solidFill>
              </a:rPr>
              <a:t>Netbios</a:t>
            </a:r>
            <a:r>
              <a:rPr lang="fr-FR" sz="1400" dirty="0" smtClean="0">
                <a:solidFill>
                  <a:srgbClr val="FFC000"/>
                </a:solidFill>
              </a:rPr>
              <a:t> </a:t>
            </a:r>
            <a:r>
              <a:rPr lang="fr-FR" sz="1400" dirty="0" err="1">
                <a:solidFill>
                  <a:srgbClr val="FFC000"/>
                </a:solidFill>
              </a:rPr>
              <a:t>domain</a:t>
            </a:r>
            <a:r>
              <a:rPr lang="fr-FR" sz="1400" dirty="0">
                <a:solidFill>
                  <a:srgbClr val="FFC000"/>
                </a:solidFill>
              </a:rPr>
              <a:t> </a:t>
            </a:r>
            <a:r>
              <a:rPr lang="fr-FR" sz="1400" dirty="0" err="1" smtClean="0">
                <a:solidFill>
                  <a:srgbClr val="FFC000"/>
                </a:solidFill>
              </a:rPr>
              <a:t>name</a:t>
            </a:r>
            <a:r>
              <a:rPr lang="fr-FR" sz="1400" dirty="0" smtClean="0">
                <a:solidFill>
                  <a:srgbClr val="FFC000"/>
                </a:solidFill>
              </a:rPr>
              <a:t> </a:t>
            </a:r>
            <a:r>
              <a:rPr lang="fr-FR" sz="1400" dirty="0" err="1" smtClean="0">
                <a:solidFill>
                  <a:srgbClr val="FFC000"/>
                </a:solidFill>
              </a:rPr>
              <a:t>address</a:t>
            </a:r>
            <a:endParaRPr lang="fr-FR" sz="1400" dirty="0">
              <a:solidFill>
                <a:srgbClr val="FFC000"/>
              </a:solidFill>
            </a:endParaRPr>
          </a:p>
          <a:p>
            <a:r>
              <a:rPr lang="fr-FR" sz="1400" dirty="0" err="1">
                <a:solidFill>
                  <a:srgbClr val="FF0000"/>
                </a:solidFill>
              </a:rPr>
              <a:t>Encrypted</a:t>
            </a:r>
            <a:r>
              <a:rPr lang="fr-FR" sz="1400" dirty="0">
                <a:solidFill>
                  <a:srgbClr val="FF0000"/>
                </a:solidFill>
              </a:rPr>
              <a:t> </a:t>
            </a:r>
            <a:r>
              <a:rPr lang="fr-FR" sz="1400" dirty="0" err="1" smtClean="0">
                <a:solidFill>
                  <a:srgbClr val="FF0000"/>
                </a:solidFill>
              </a:rPr>
              <a:t>Password</a:t>
            </a:r>
            <a:r>
              <a:rPr lang="fr-FR" sz="1400" dirty="0" smtClean="0">
                <a:solidFill>
                  <a:srgbClr val="FF0000"/>
                </a:solidFill>
              </a:rPr>
              <a:t> </a:t>
            </a:r>
            <a:r>
              <a:rPr lang="fr-FR" sz="1400" dirty="0" err="1" smtClean="0">
                <a:solidFill>
                  <a:srgbClr val="FF0000"/>
                </a:solidFill>
              </a:rPr>
              <a:t>address</a:t>
            </a:r>
            <a:endParaRPr lang="fr-FR" sz="1400" dirty="0">
              <a:solidFill>
                <a:srgbClr val="FF0000"/>
              </a:solidFill>
            </a:endParaRPr>
          </a:p>
          <a:p>
            <a:r>
              <a:rPr lang="fr-FR" sz="1400" dirty="0" smtClean="0">
                <a:solidFill>
                  <a:srgbClr val="0070C0"/>
                </a:solidFill>
              </a:rPr>
              <a:t>Domain </a:t>
            </a:r>
            <a:r>
              <a:rPr lang="fr-FR" sz="1400" dirty="0" err="1" smtClean="0">
                <a:solidFill>
                  <a:srgbClr val="0070C0"/>
                </a:solidFill>
              </a:rPr>
              <a:t>name</a:t>
            </a:r>
            <a:r>
              <a:rPr lang="fr-FR" sz="1400" dirty="0" smtClean="0">
                <a:solidFill>
                  <a:srgbClr val="0070C0"/>
                </a:solidFill>
              </a:rPr>
              <a:t> </a:t>
            </a:r>
            <a:r>
              <a:rPr lang="fr-FR" sz="1400" dirty="0" err="1" smtClean="0">
                <a:solidFill>
                  <a:srgbClr val="0070C0"/>
                </a:solidFill>
              </a:rPr>
              <a:t>address</a:t>
            </a:r>
            <a:endParaRPr lang="fr-FR" sz="1400" dirty="0">
              <a:solidFill>
                <a:srgbClr val="0070C0"/>
              </a:solidFill>
            </a:endParaRPr>
          </a:p>
          <a:p>
            <a:r>
              <a:rPr lang="fr-FR" sz="1400" dirty="0" err="1" smtClean="0">
                <a:solidFill>
                  <a:srgbClr val="008000"/>
                </a:solidFill>
              </a:rPr>
              <a:t>Username@domain</a:t>
            </a:r>
            <a:r>
              <a:rPr lang="fr-FR" sz="1400" dirty="0" smtClean="0">
                <a:solidFill>
                  <a:srgbClr val="008000"/>
                </a:solidFill>
              </a:rPr>
              <a:t> </a:t>
            </a:r>
            <a:r>
              <a:rPr lang="fr-FR" sz="1400" dirty="0" err="1" smtClean="0">
                <a:solidFill>
                  <a:srgbClr val="008000"/>
                </a:solidFill>
              </a:rPr>
              <a:t>address</a:t>
            </a:r>
            <a:endParaRPr lang="fr-FR" sz="1400" dirty="0" smtClean="0">
              <a:solidFill>
                <a:srgbClr val="008000"/>
              </a:solidFill>
            </a:endParaRPr>
          </a:p>
          <a:p>
            <a:endParaRPr lang="fr-FR" sz="1400" dirty="0">
              <a:solidFill>
                <a:schemeClr val="accent2">
                  <a:lumMod val="75000"/>
                </a:schemeClr>
              </a:solidFill>
            </a:endParaRPr>
          </a:p>
          <a:p>
            <a:r>
              <a:rPr lang="fr-FR" sz="1400" b="1" dirty="0" err="1" smtClean="0">
                <a:solidFill>
                  <a:srgbClr val="CC3300"/>
                </a:solidFill>
              </a:rPr>
              <a:t>MaxLength</a:t>
            </a:r>
            <a:endParaRPr lang="fr-FR" sz="1400" b="1" dirty="0" smtClean="0">
              <a:solidFill>
                <a:srgbClr val="CC3300"/>
              </a:solidFill>
            </a:endParaRPr>
          </a:p>
          <a:p>
            <a:r>
              <a:rPr lang="fr-FR" sz="1400" b="1" dirty="0" err="1">
                <a:solidFill>
                  <a:srgbClr val="FF00FF"/>
                </a:solidFill>
              </a:rPr>
              <a:t>MinLength</a:t>
            </a:r>
            <a:endParaRPr lang="fr-FR" sz="1400" b="1" dirty="0">
              <a:solidFill>
                <a:srgbClr val="FF00FF"/>
              </a:solidFill>
            </a:endParaRPr>
          </a:p>
        </p:txBody>
      </p:sp>
      <p:sp>
        <p:nvSpPr>
          <p:cNvPr id="6" name="Rectangle 5"/>
          <p:cNvSpPr/>
          <p:nvPr/>
        </p:nvSpPr>
        <p:spPr>
          <a:xfrm>
            <a:off x="2179415" y="1777380"/>
            <a:ext cx="1936749" cy="338554"/>
          </a:xfrm>
          <a:prstGeom prst="rect">
            <a:avLst/>
          </a:prstGeom>
        </p:spPr>
        <p:txBody>
          <a:bodyPr wrap="none">
            <a:spAutoFit/>
          </a:bodyPr>
          <a:lstStyle/>
          <a:p>
            <a:r>
              <a:rPr lang="fr-FR" sz="1600" dirty="0"/>
              <a:t>0252e4a0 00000000 </a:t>
            </a:r>
          </a:p>
        </p:txBody>
      </p:sp>
      <p:sp>
        <p:nvSpPr>
          <p:cNvPr id="7" name="Rectangle 6"/>
          <p:cNvSpPr/>
          <p:nvPr/>
        </p:nvSpPr>
        <p:spPr>
          <a:xfrm>
            <a:off x="3907354" y="1777380"/>
            <a:ext cx="1768433" cy="338554"/>
          </a:xfrm>
          <a:prstGeom prst="rect">
            <a:avLst/>
          </a:prstGeom>
        </p:spPr>
        <p:txBody>
          <a:bodyPr wrap="none">
            <a:spAutoFit/>
          </a:bodyPr>
          <a:lstStyle/>
          <a:p>
            <a:r>
              <a:rPr lang="fr-FR" sz="1600" dirty="0"/>
              <a:t>fc7812c0 000007fe</a:t>
            </a:r>
          </a:p>
        </p:txBody>
      </p:sp>
      <p:sp>
        <p:nvSpPr>
          <p:cNvPr id="8" name="Rectangle 7"/>
          <p:cNvSpPr/>
          <p:nvPr/>
        </p:nvSpPr>
        <p:spPr>
          <a:xfrm>
            <a:off x="3915542" y="2084874"/>
            <a:ext cx="1896673" cy="338554"/>
          </a:xfrm>
          <a:prstGeom prst="rect">
            <a:avLst/>
          </a:prstGeom>
        </p:spPr>
        <p:txBody>
          <a:bodyPr wrap="none">
            <a:spAutoFit/>
          </a:bodyPr>
          <a:lstStyle/>
          <a:p>
            <a:r>
              <a:rPr lang="fr-FR" sz="1600" dirty="0"/>
              <a:t>0252e020 00000000</a:t>
            </a:r>
          </a:p>
        </p:txBody>
      </p:sp>
      <p:sp>
        <p:nvSpPr>
          <p:cNvPr id="9" name="Rectangle 8"/>
          <p:cNvSpPr/>
          <p:nvPr/>
        </p:nvSpPr>
        <p:spPr>
          <a:xfrm>
            <a:off x="2179415" y="2386222"/>
            <a:ext cx="1895071" cy="338554"/>
          </a:xfrm>
          <a:prstGeom prst="rect">
            <a:avLst/>
          </a:prstGeom>
        </p:spPr>
        <p:txBody>
          <a:bodyPr wrap="none">
            <a:spAutoFit/>
          </a:bodyPr>
          <a:lstStyle/>
          <a:p>
            <a:r>
              <a:rPr lang="fr-FR" sz="1600" dirty="0"/>
              <a:t>91e505e3 00000000</a:t>
            </a:r>
          </a:p>
        </p:txBody>
      </p:sp>
      <p:sp>
        <p:nvSpPr>
          <p:cNvPr id="10" name="Rectangle 9"/>
          <p:cNvSpPr/>
          <p:nvPr/>
        </p:nvSpPr>
        <p:spPr>
          <a:xfrm>
            <a:off x="3898771" y="2691023"/>
            <a:ext cx="1898277" cy="338554"/>
          </a:xfrm>
          <a:prstGeom prst="rect">
            <a:avLst/>
          </a:prstGeom>
        </p:spPr>
        <p:txBody>
          <a:bodyPr wrap="none">
            <a:spAutoFit/>
          </a:bodyPr>
          <a:lstStyle/>
          <a:p>
            <a:r>
              <a:rPr lang="fr-FR" sz="1600" dirty="0"/>
              <a:t>03350500 00000000</a:t>
            </a:r>
          </a:p>
        </p:txBody>
      </p:sp>
      <p:sp>
        <p:nvSpPr>
          <p:cNvPr id="11" name="Rectangle 10"/>
          <p:cNvSpPr/>
          <p:nvPr/>
        </p:nvSpPr>
        <p:spPr>
          <a:xfrm>
            <a:off x="3915542" y="2997393"/>
            <a:ext cx="1901483" cy="338554"/>
          </a:xfrm>
          <a:prstGeom prst="rect">
            <a:avLst/>
          </a:prstGeom>
        </p:spPr>
        <p:txBody>
          <a:bodyPr wrap="none">
            <a:spAutoFit/>
          </a:bodyPr>
          <a:lstStyle/>
          <a:p>
            <a:r>
              <a:rPr lang="fr-FR" sz="1600" dirty="0"/>
              <a:t>03350b40 00000000</a:t>
            </a:r>
          </a:p>
        </p:txBody>
      </p:sp>
      <p:sp>
        <p:nvSpPr>
          <p:cNvPr id="12" name="Rectangle 11"/>
          <p:cNvSpPr/>
          <p:nvPr/>
        </p:nvSpPr>
        <p:spPr>
          <a:xfrm>
            <a:off x="3918322" y="3301433"/>
            <a:ext cx="1880643" cy="338554"/>
          </a:xfrm>
          <a:prstGeom prst="rect">
            <a:avLst/>
          </a:prstGeom>
        </p:spPr>
        <p:txBody>
          <a:bodyPr wrap="none">
            <a:spAutoFit/>
          </a:bodyPr>
          <a:lstStyle/>
          <a:p>
            <a:r>
              <a:rPr lang="fr-FR" sz="1600" dirty="0"/>
              <a:t>033503c0 00000000</a:t>
            </a:r>
          </a:p>
        </p:txBody>
      </p:sp>
      <p:sp>
        <p:nvSpPr>
          <p:cNvPr id="13" name="Rectangle 12"/>
          <p:cNvSpPr/>
          <p:nvPr/>
        </p:nvSpPr>
        <p:spPr>
          <a:xfrm>
            <a:off x="3918322" y="3608309"/>
            <a:ext cx="1880643" cy="338554"/>
          </a:xfrm>
          <a:prstGeom prst="rect">
            <a:avLst/>
          </a:prstGeom>
        </p:spPr>
        <p:txBody>
          <a:bodyPr wrap="none">
            <a:spAutoFit/>
          </a:bodyPr>
          <a:lstStyle/>
          <a:p>
            <a:r>
              <a:rPr lang="fr-FR" sz="1600" dirty="0"/>
              <a:t>03350c40 00000000</a:t>
            </a:r>
          </a:p>
        </p:txBody>
      </p:sp>
      <p:sp>
        <p:nvSpPr>
          <p:cNvPr id="14" name="Rectangle 13"/>
          <p:cNvSpPr/>
          <p:nvPr/>
        </p:nvSpPr>
        <p:spPr>
          <a:xfrm>
            <a:off x="3922238" y="3909912"/>
            <a:ext cx="1851341" cy="338554"/>
          </a:xfrm>
          <a:prstGeom prst="rect">
            <a:avLst/>
          </a:prstGeom>
        </p:spPr>
        <p:txBody>
          <a:bodyPr wrap="none">
            <a:spAutoFit/>
          </a:bodyPr>
          <a:lstStyle/>
          <a:p>
            <a:r>
              <a:rPr lang="fr-FR" sz="1600" dirty="0"/>
              <a:t>025bfe00 00000000</a:t>
            </a:r>
          </a:p>
        </p:txBody>
      </p:sp>
      <p:sp>
        <p:nvSpPr>
          <p:cNvPr id="15" name="Rectangle 14"/>
          <p:cNvSpPr/>
          <p:nvPr/>
        </p:nvSpPr>
        <p:spPr>
          <a:xfrm>
            <a:off x="2176209" y="2691023"/>
            <a:ext cx="599844" cy="338554"/>
          </a:xfrm>
          <a:prstGeom prst="rect">
            <a:avLst/>
          </a:prstGeom>
        </p:spPr>
        <p:txBody>
          <a:bodyPr wrap="none">
            <a:spAutoFit/>
          </a:bodyPr>
          <a:lstStyle/>
          <a:p>
            <a:r>
              <a:rPr lang="fr-FR" sz="1600" dirty="0"/>
              <a:t>000e</a:t>
            </a:r>
          </a:p>
        </p:txBody>
      </p:sp>
      <p:sp>
        <p:nvSpPr>
          <p:cNvPr id="16" name="Rectangle 15"/>
          <p:cNvSpPr/>
          <p:nvPr/>
        </p:nvSpPr>
        <p:spPr>
          <a:xfrm>
            <a:off x="2591057" y="2691023"/>
            <a:ext cx="583814" cy="338554"/>
          </a:xfrm>
          <a:prstGeom prst="rect">
            <a:avLst/>
          </a:prstGeom>
        </p:spPr>
        <p:txBody>
          <a:bodyPr wrap="none">
            <a:spAutoFit/>
          </a:bodyPr>
          <a:lstStyle/>
          <a:p>
            <a:r>
              <a:rPr lang="fr-FR" sz="1600" dirty="0" smtClean="0"/>
              <a:t>000c</a:t>
            </a:r>
            <a:endParaRPr lang="fr-FR" sz="1600" dirty="0"/>
          </a:p>
        </p:txBody>
      </p:sp>
      <p:sp>
        <p:nvSpPr>
          <p:cNvPr id="17" name="Rectangle 16"/>
          <p:cNvSpPr/>
          <p:nvPr/>
        </p:nvSpPr>
        <p:spPr>
          <a:xfrm>
            <a:off x="2177291" y="2995691"/>
            <a:ext cx="601447" cy="338554"/>
          </a:xfrm>
          <a:prstGeom prst="rect">
            <a:avLst/>
          </a:prstGeom>
        </p:spPr>
        <p:txBody>
          <a:bodyPr wrap="none">
            <a:spAutoFit/>
          </a:bodyPr>
          <a:lstStyle/>
          <a:p>
            <a:r>
              <a:rPr lang="fr-FR" sz="1600" dirty="0"/>
              <a:t>0012</a:t>
            </a:r>
          </a:p>
        </p:txBody>
      </p:sp>
      <p:sp>
        <p:nvSpPr>
          <p:cNvPr id="18" name="Rectangle 17"/>
          <p:cNvSpPr/>
          <p:nvPr/>
        </p:nvSpPr>
        <p:spPr>
          <a:xfrm>
            <a:off x="2591057" y="2999913"/>
            <a:ext cx="601447" cy="338554"/>
          </a:xfrm>
          <a:prstGeom prst="rect">
            <a:avLst/>
          </a:prstGeom>
        </p:spPr>
        <p:txBody>
          <a:bodyPr wrap="none">
            <a:spAutoFit/>
          </a:bodyPr>
          <a:lstStyle/>
          <a:p>
            <a:r>
              <a:rPr lang="fr-FR" sz="1600" dirty="0"/>
              <a:t>0010</a:t>
            </a:r>
          </a:p>
        </p:txBody>
      </p:sp>
      <p:sp>
        <p:nvSpPr>
          <p:cNvPr id="19" name="Rectangle 18"/>
          <p:cNvSpPr/>
          <p:nvPr/>
        </p:nvSpPr>
        <p:spPr>
          <a:xfrm>
            <a:off x="2177291" y="3301433"/>
            <a:ext cx="601447" cy="338554"/>
          </a:xfrm>
          <a:prstGeom prst="rect">
            <a:avLst/>
          </a:prstGeom>
        </p:spPr>
        <p:txBody>
          <a:bodyPr wrap="none">
            <a:spAutoFit/>
          </a:bodyPr>
          <a:lstStyle/>
          <a:p>
            <a:r>
              <a:rPr lang="fr-FR" sz="1600" dirty="0" smtClean="0"/>
              <a:t>0018</a:t>
            </a:r>
            <a:endParaRPr lang="fr-FR" sz="1600" dirty="0"/>
          </a:p>
        </p:txBody>
      </p:sp>
      <p:sp>
        <p:nvSpPr>
          <p:cNvPr id="20" name="Rectangle 19"/>
          <p:cNvSpPr/>
          <p:nvPr/>
        </p:nvSpPr>
        <p:spPr>
          <a:xfrm>
            <a:off x="2177291" y="3608309"/>
            <a:ext cx="601447" cy="338554"/>
          </a:xfrm>
          <a:prstGeom prst="rect">
            <a:avLst/>
          </a:prstGeom>
        </p:spPr>
        <p:txBody>
          <a:bodyPr wrap="none">
            <a:spAutoFit/>
          </a:bodyPr>
          <a:lstStyle/>
          <a:p>
            <a:r>
              <a:rPr lang="fr-FR" sz="1600" dirty="0"/>
              <a:t>0018</a:t>
            </a:r>
          </a:p>
        </p:txBody>
      </p:sp>
      <p:sp>
        <p:nvSpPr>
          <p:cNvPr id="21" name="Rectangle 20"/>
          <p:cNvSpPr/>
          <p:nvPr/>
        </p:nvSpPr>
        <p:spPr>
          <a:xfrm>
            <a:off x="2591057" y="3301433"/>
            <a:ext cx="601447" cy="338554"/>
          </a:xfrm>
          <a:prstGeom prst="rect">
            <a:avLst/>
          </a:prstGeom>
        </p:spPr>
        <p:txBody>
          <a:bodyPr wrap="none">
            <a:spAutoFit/>
          </a:bodyPr>
          <a:lstStyle/>
          <a:p>
            <a:r>
              <a:rPr lang="fr-FR" sz="1600" dirty="0"/>
              <a:t>0014</a:t>
            </a:r>
          </a:p>
        </p:txBody>
      </p:sp>
      <p:sp>
        <p:nvSpPr>
          <p:cNvPr id="22" name="Rectangle 21"/>
          <p:cNvSpPr/>
          <p:nvPr/>
        </p:nvSpPr>
        <p:spPr>
          <a:xfrm>
            <a:off x="2591677" y="3606715"/>
            <a:ext cx="601447" cy="338554"/>
          </a:xfrm>
          <a:prstGeom prst="rect">
            <a:avLst/>
          </a:prstGeom>
        </p:spPr>
        <p:txBody>
          <a:bodyPr wrap="none">
            <a:spAutoFit/>
          </a:bodyPr>
          <a:lstStyle/>
          <a:p>
            <a:r>
              <a:rPr lang="fr-FR" sz="1600" dirty="0"/>
              <a:t>0016</a:t>
            </a:r>
          </a:p>
        </p:txBody>
      </p:sp>
      <p:sp>
        <p:nvSpPr>
          <p:cNvPr id="23" name="Rectangle 22"/>
          <p:cNvSpPr/>
          <p:nvPr/>
        </p:nvSpPr>
        <p:spPr>
          <a:xfrm>
            <a:off x="2175407" y="3909912"/>
            <a:ext cx="601447" cy="338554"/>
          </a:xfrm>
          <a:prstGeom prst="rect">
            <a:avLst/>
          </a:prstGeom>
        </p:spPr>
        <p:txBody>
          <a:bodyPr wrap="none">
            <a:spAutoFit/>
          </a:bodyPr>
          <a:lstStyle/>
          <a:p>
            <a:r>
              <a:rPr lang="fr-FR" sz="1600" dirty="0"/>
              <a:t>0026</a:t>
            </a:r>
          </a:p>
        </p:txBody>
      </p:sp>
      <p:sp>
        <p:nvSpPr>
          <p:cNvPr id="24" name="Rectangle 23"/>
          <p:cNvSpPr/>
          <p:nvPr/>
        </p:nvSpPr>
        <p:spPr>
          <a:xfrm>
            <a:off x="2591677" y="3909912"/>
            <a:ext cx="601447" cy="338554"/>
          </a:xfrm>
          <a:prstGeom prst="rect">
            <a:avLst/>
          </a:prstGeom>
        </p:spPr>
        <p:txBody>
          <a:bodyPr wrap="none">
            <a:spAutoFit/>
          </a:bodyPr>
          <a:lstStyle/>
          <a:p>
            <a:r>
              <a:rPr lang="fr-FR" sz="1600" dirty="0"/>
              <a:t>0024</a:t>
            </a:r>
          </a:p>
        </p:txBody>
      </p:sp>
    </p:spTree>
    <p:extLst>
      <p:ext uri="{BB962C8B-B14F-4D97-AF65-F5344CB8AC3E}">
        <p14:creationId xmlns:p14="http://schemas.microsoft.com/office/powerpoint/2010/main" val="10281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par>
                                <p:cTn id="8" presetID="3" presetClass="emph" presetSubtype="2" fill="hold" nodeType="withEffect">
                                  <p:stCondLst>
                                    <p:cond delay="0"/>
                                  </p:stCondLst>
                                  <p:childTnLst>
                                    <p:animClr clrSpc="rgb" dir="cw">
                                      <p:cBhvr override="childStyle">
                                        <p:cTn id="9" dur="500" fill="hold"/>
                                        <p:tgtEl>
                                          <p:spTgt spid="6">
                                            <p:txEl>
                                              <p:pRg st="0" end="0"/>
                                            </p:txEl>
                                          </p:spTgt>
                                        </p:tgtEl>
                                        <p:attrNameLst>
                                          <p:attrName>style.color</p:attrName>
                                        </p:attrNameLst>
                                      </p:cBhvr>
                                      <p:to>
                                        <a:srgbClr val="00B050"/>
                                      </p:to>
                                    </p:animClr>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5">
                                            <p:txEl>
                                              <p:pRg st="1" end="1"/>
                                            </p:txEl>
                                          </p:spTgt>
                                        </p:tgtEl>
                                        <p:attrNameLst>
                                          <p:attrName>style.visibility</p:attrName>
                                        </p:attrNameLst>
                                      </p:cBhvr>
                                      <p:to>
                                        <p:strVal val="visible"/>
                                      </p:to>
                                    </p:set>
                                    <p:animEffect transition="in" filter="wipe(left)">
                                      <p:cBhvr>
                                        <p:cTn id="14" dur="500"/>
                                        <p:tgtEl>
                                          <p:spTgt spid="5">
                                            <p:txEl>
                                              <p:pRg st="1" end="1"/>
                                            </p:txEl>
                                          </p:spTgt>
                                        </p:tgtEl>
                                      </p:cBhvr>
                                    </p:animEffect>
                                  </p:childTnLst>
                                </p:cTn>
                              </p:par>
                              <p:par>
                                <p:cTn id="15" presetID="3" presetClass="emph" presetSubtype="2" fill="hold" nodeType="withEffect">
                                  <p:stCondLst>
                                    <p:cond delay="0"/>
                                  </p:stCondLst>
                                  <p:childTnLst>
                                    <p:animClr clrSpc="rgb" dir="cw">
                                      <p:cBhvr override="childStyle">
                                        <p:cTn id="16" dur="500" fill="hold"/>
                                        <p:tgtEl>
                                          <p:spTgt spid="7">
                                            <p:txEl>
                                              <p:pRg st="0" end="0"/>
                                            </p:txEl>
                                          </p:spTgt>
                                        </p:tgtEl>
                                        <p:attrNameLst>
                                          <p:attrName>style.color</p:attrName>
                                        </p:attrNameLst>
                                      </p:cBhvr>
                                      <p:to>
                                        <a:srgbClr val="9A0718"/>
                                      </p:to>
                                    </p:animClr>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5">
                                            <p:txEl>
                                              <p:pRg st="2" end="2"/>
                                            </p:txEl>
                                          </p:spTgt>
                                        </p:tgtEl>
                                        <p:attrNameLst>
                                          <p:attrName>style.visibility</p:attrName>
                                        </p:attrNameLst>
                                      </p:cBhvr>
                                      <p:to>
                                        <p:strVal val="visible"/>
                                      </p:to>
                                    </p:set>
                                    <p:animEffect transition="in" filter="wipe(left)">
                                      <p:cBhvr>
                                        <p:cTn id="21" dur="500"/>
                                        <p:tgtEl>
                                          <p:spTgt spid="5">
                                            <p:txEl>
                                              <p:pRg st="2" end="2"/>
                                            </p:txEl>
                                          </p:spTgt>
                                        </p:tgtEl>
                                      </p:cBhvr>
                                    </p:animEffect>
                                  </p:childTnLst>
                                </p:cTn>
                              </p:par>
                              <p:par>
                                <p:cTn id="22" presetID="3" presetClass="emph" presetSubtype="2" fill="hold" nodeType="withEffect">
                                  <p:stCondLst>
                                    <p:cond delay="0"/>
                                  </p:stCondLst>
                                  <p:childTnLst>
                                    <p:animClr clrSpc="rgb" dir="cw">
                                      <p:cBhvr override="childStyle">
                                        <p:cTn id="23" dur="500" fill="hold"/>
                                        <p:tgtEl>
                                          <p:spTgt spid="4">
                                            <p:txEl>
                                              <p:pRg st="1" end="1"/>
                                            </p:txEl>
                                          </p:spTgt>
                                        </p:tgtEl>
                                        <p:attrNameLst>
                                          <p:attrName>style.color</p:attrName>
                                        </p:attrNameLst>
                                      </p:cBhvr>
                                      <p:to>
                                        <a:srgbClr val="922BF9"/>
                                      </p:to>
                                    </p:animClr>
                                  </p:childTnLst>
                                </p:cTn>
                              </p:par>
                              <p:par>
                                <p:cTn id="24" presetID="3" presetClass="emph" presetSubtype="2" fill="hold" nodeType="withEffect">
                                  <p:stCondLst>
                                    <p:cond delay="0"/>
                                  </p:stCondLst>
                                  <p:childTnLst>
                                    <p:animClr clrSpc="rgb" dir="cw">
                                      <p:cBhvr override="childStyle">
                                        <p:cTn id="25" dur="500" fill="hold"/>
                                        <p:tgtEl>
                                          <p:spTgt spid="8">
                                            <p:txEl>
                                              <p:pRg st="0" end="0"/>
                                            </p:txEl>
                                          </p:spTgt>
                                        </p:tgtEl>
                                        <p:attrNameLst>
                                          <p:attrName>style.color</p:attrName>
                                        </p:attrNameLst>
                                      </p:cBhvr>
                                      <p:to>
                                        <a:srgbClr val="922BF9"/>
                                      </p:to>
                                    </p:animClr>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5">
                                            <p:txEl>
                                              <p:pRg st="3" end="3"/>
                                            </p:txEl>
                                          </p:spTgt>
                                        </p:tgtEl>
                                        <p:attrNameLst>
                                          <p:attrName>style.visibility</p:attrName>
                                        </p:attrNameLst>
                                      </p:cBhvr>
                                      <p:to>
                                        <p:strVal val="visible"/>
                                      </p:to>
                                    </p:set>
                                    <p:animEffect transition="in" filter="wipe(left)">
                                      <p:cBhvr>
                                        <p:cTn id="30" dur="500"/>
                                        <p:tgtEl>
                                          <p:spTgt spid="5">
                                            <p:txEl>
                                              <p:pRg st="3" end="3"/>
                                            </p:txEl>
                                          </p:spTgt>
                                        </p:tgtEl>
                                      </p:cBhvr>
                                    </p:animEffect>
                                  </p:childTnLst>
                                </p:cTn>
                              </p:par>
                              <p:par>
                                <p:cTn id="31" presetID="3" presetClass="emph" presetSubtype="2" fill="hold" nodeType="withEffect">
                                  <p:stCondLst>
                                    <p:cond delay="0"/>
                                  </p:stCondLst>
                                  <p:childTnLst>
                                    <p:animClr clrSpc="rgb" dir="cw">
                                      <p:cBhvr override="childStyle">
                                        <p:cTn id="32" dur="500" fill="hold"/>
                                        <p:tgtEl>
                                          <p:spTgt spid="9">
                                            <p:txEl>
                                              <p:pRg st="0" end="0"/>
                                            </p:txEl>
                                          </p:spTgt>
                                        </p:tgtEl>
                                        <p:attrNameLst>
                                          <p:attrName>style.color</p:attrName>
                                        </p:attrNameLst>
                                      </p:cBhvr>
                                      <p:to>
                                        <a:srgbClr val="0000FF"/>
                                      </p:to>
                                    </p:animClr>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5">
                                            <p:txEl>
                                              <p:pRg st="4" end="4"/>
                                            </p:txEl>
                                          </p:spTgt>
                                        </p:tgtEl>
                                        <p:attrNameLst>
                                          <p:attrName>style.visibility</p:attrName>
                                        </p:attrNameLst>
                                      </p:cBhvr>
                                      <p:to>
                                        <p:strVal val="visible"/>
                                      </p:to>
                                    </p:set>
                                    <p:animEffect transition="in" filter="wipe(left)">
                                      <p:cBhvr>
                                        <p:cTn id="37" dur="500"/>
                                        <p:tgtEl>
                                          <p:spTgt spid="5">
                                            <p:txEl>
                                              <p:pRg st="4" end="4"/>
                                            </p:txEl>
                                          </p:spTgt>
                                        </p:tgtEl>
                                      </p:cBhvr>
                                    </p:animEffect>
                                  </p:childTnLst>
                                </p:cTn>
                              </p:par>
                              <p:par>
                                <p:cTn id="38" presetID="3" presetClass="emph" presetSubtype="2" fill="hold" nodeType="withEffect">
                                  <p:stCondLst>
                                    <p:cond delay="0"/>
                                  </p:stCondLst>
                                  <p:childTnLst>
                                    <p:animClr clrSpc="rgb" dir="cw">
                                      <p:cBhvr override="childStyle">
                                        <p:cTn id="39" dur="500" fill="hold"/>
                                        <p:tgtEl>
                                          <p:spTgt spid="10">
                                            <p:txEl>
                                              <p:pRg st="0" end="0"/>
                                            </p:txEl>
                                          </p:spTgt>
                                        </p:tgtEl>
                                        <p:attrNameLst>
                                          <p:attrName>style.color</p:attrName>
                                        </p:attrNameLst>
                                      </p:cBhvr>
                                      <p:to>
                                        <a:srgbClr val="FF0066"/>
                                      </p:to>
                                    </p:animClr>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5">
                                            <p:txEl>
                                              <p:pRg st="5" end="5"/>
                                            </p:txEl>
                                          </p:spTgt>
                                        </p:tgtEl>
                                        <p:attrNameLst>
                                          <p:attrName>style.visibility</p:attrName>
                                        </p:attrNameLst>
                                      </p:cBhvr>
                                      <p:to>
                                        <p:strVal val="visible"/>
                                      </p:to>
                                    </p:set>
                                    <p:animEffect transition="in" filter="wipe(left)">
                                      <p:cBhvr>
                                        <p:cTn id="44" dur="500"/>
                                        <p:tgtEl>
                                          <p:spTgt spid="5">
                                            <p:txEl>
                                              <p:pRg st="5" end="5"/>
                                            </p:txEl>
                                          </p:spTgt>
                                        </p:tgtEl>
                                      </p:cBhvr>
                                    </p:animEffect>
                                  </p:childTnLst>
                                </p:cTn>
                              </p:par>
                              <p:par>
                                <p:cTn id="45" presetID="3" presetClass="emph" presetSubtype="2" fill="hold" nodeType="withEffect">
                                  <p:stCondLst>
                                    <p:cond delay="0"/>
                                  </p:stCondLst>
                                  <p:childTnLst>
                                    <p:animClr clrSpc="rgb" dir="cw">
                                      <p:cBhvr override="childStyle">
                                        <p:cTn id="46" dur="500" fill="hold"/>
                                        <p:tgtEl>
                                          <p:spTgt spid="11">
                                            <p:txEl>
                                              <p:pRg st="0" end="0"/>
                                            </p:txEl>
                                          </p:spTgt>
                                        </p:tgtEl>
                                        <p:attrNameLst>
                                          <p:attrName>style.color</p:attrName>
                                        </p:attrNameLst>
                                      </p:cBhvr>
                                      <p:to>
                                        <a:srgbClr val="FFC000"/>
                                      </p:to>
                                    </p:animClr>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5">
                                            <p:txEl>
                                              <p:pRg st="6" end="6"/>
                                            </p:txEl>
                                          </p:spTgt>
                                        </p:tgtEl>
                                        <p:attrNameLst>
                                          <p:attrName>style.visibility</p:attrName>
                                        </p:attrNameLst>
                                      </p:cBhvr>
                                      <p:to>
                                        <p:strVal val="visible"/>
                                      </p:to>
                                    </p:set>
                                    <p:animEffect transition="in" filter="wipe(left)">
                                      <p:cBhvr>
                                        <p:cTn id="51" dur="500"/>
                                        <p:tgtEl>
                                          <p:spTgt spid="5">
                                            <p:txEl>
                                              <p:pRg st="6" end="6"/>
                                            </p:txEl>
                                          </p:spTgt>
                                        </p:tgtEl>
                                      </p:cBhvr>
                                    </p:animEffect>
                                  </p:childTnLst>
                                </p:cTn>
                              </p:par>
                              <p:par>
                                <p:cTn id="52" presetID="3" presetClass="emph" presetSubtype="2" fill="hold" nodeType="withEffect">
                                  <p:stCondLst>
                                    <p:cond delay="0"/>
                                  </p:stCondLst>
                                  <p:childTnLst>
                                    <p:animClr clrSpc="rgb" dir="cw">
                                      <p:cBhvr override="childStyle">
                                        <p:cTn id="53" dur="500" fill="hold"/>
                                        <p:tgtEl>
                                          <p:spTgt spid="12">
                                            <p:txEl>
                                              <p:pRg st="0" end="0"/>
                                            </p:txEl>
                                          </p:spTgt>
                                        </p:tgtEl>
                                        <p:attrNameLst>
                                          <p:attrName>style.color</p:attrName>
                                        </p:attrNameLst>
                                      </p:cBhvr>
                                      <p:to>
                                        <a:schemeClr val="accent1"/>
                                      </p:to>
                                    </p:animClr>
                                  </p:childTnLst>
                                </p:cTn>
                              </p:par>
                            </p:childTnLst>
                          </p:cTn>
                        </p:par>
                      </p:childTnLst>
                    </p:cTn>
                  </p:par>
                  <p:par>
                    <p:cTn id="54" fill="hold">
                      <p:stCondLst>
                        <p:cond delay="indefinite"/>
                      </p:stCondLst>
                      <p:childTnLst>
                        <p:par>
                          <p:cTn id="55" fill="hold">
                            <p:stCondLst>
                              <p:cond delay="0"/>
                            </p:stCondLst>
                            <p:childTnLst>
                              <p:par>
                                <p:cTn id="56" presetID="22" presetClass="entr" presetSubtype="8" fill="hold" nodeType="clickEffect">
                                  <p:stCondLst>
                                    <p:cond delay="0"/>
                                  </p:stCondLst>
                                  <p:childTnLst>
                                    <p:set>
                                      <p:cBhvr>
                                        <p:cTn id="57" dur="1" fill="hold">
                                          <p:stCondLst>
                                            <p:cond delay="0"/>
                                          </p:stCondLst>
                                        </p:cTn>
                                        <p:tgtEl>
                                          <p:spTgt spid="5">
                                            <p:txEl>
                                              <p:pRg st="7" end="7"/>
                                            </p:txEl>
                                          </p:spTgt>
                                        </p:tgtEl>
                                        <p:attrNameLst>
                                          <p:attrName>style.visibility</p:attrName>
                                        </p:attrNameLst>
                                      </p:cBhvr>
                                      <p:to>
                                        <p:strVal val="visible"/>
                                      </p:to>
                                    </p:set>
                                    <p:animEffect transition="in" filter="wipe(left)">
                                      <p:cBhvr>
                                        <p:cTn id="58" dur="500"/>
                                        <p:tgtEl>
                                          <p:spTgt spid="5">
                                            <p:txEl>
                                              <p:pRg st="7" end="7"/>
                                            </p:txEl>
                                          </p:spTgt>
                                        </p:tgtEl>
                                      </p:cBhvr>
                                    </p:animEffect>
                                  </p:childTnLst>
                                </p:cTn>
                              </p:par>
                              <p:par>
                                <p:cTn id="59" presetID="3" presetClass="emph" presetSubtype="2" fill="hold" nodeType="withEffect">
                                  <p:stCondLst>
                                    <p:cond delay="0"/>
                                  </p:stCondLst>
                                  <p:childTnLst>
                                    <p:animClr clrSpc="rgb" dir="cw">
                                      <p:cBhvr override="childStyle">
                                        <p:cTn id="60" dur="500" fill="hold"/>
                                        <p:tgtEl>
                                          <p:spTgt spid="13">
                                            <p:txEl>
                                              <p:pRg st="0" end="0"/>
                                            </p:txEl>
                                          </p:spTgt>
                                        </p:tgtEl>
                                        <p:attrNameLst>
                                          <p:attrName>style.color</p:attrName>
                                        </p:attrNameLst>
                                      </p:cBhvr>
                                      <p:to>
                                        <a:srgbClr val="0070C0"/>
                                      </p:to>
                                    </p:animClr>
                                  </p:childTnLst>
                                </p:cTn>
                              </p:par>
                            </p:childTnLst>
                          </p:cTn>
                        </p:par>
                      </p:childTnLst>
                    </p:cTn>
                  </p:par>
                  <p:par>
                    <p:cTn id="61" fill="hold">
                      <p:stCondLst>
                        <p:cond delay="indefinite"/>
                      </p:stCondLst>
                      <p:childTnLst>
                        <p:par>
                          <p:cTn id="62" fill="hold">
                            <p:stCondLst>
                              <p:cond delay="0"/>
                            </p:stCondLst>
                            <p:childTnLst>
                              <p:par>
                                <p:cTn id="63" presetID="22" presetClass="entr" presetSubtype="8" fill="hold" nodeType="clickEffect">
                                  <p:stCondLst>
                                    <p:cond delay="0"/>
                                  </p:stCondLst>
                                  <p:childTnLst>
                                    <p:set>
                                      <p:cBhvr>
                                        <p:cTn id="64" dur="1" fill="hold">
                                          <p:stCondLst>
                                            <p:cond delay="0"/>
                                          </p:stCondLst>
                                        </p:cTn>
                                        <p:tgtEl>
                                          <p:spTgt spid="5">
                                            <p:txEl>
                                              <p:pRg st="8" end="8"/>
                                            </p:txEl>
                                          </p:spTgt>
                                        </p:tgtEl>
                                        <p:attrNameLst>
                                          <p:attrName>style.visibility</p:attrName>
                                        </p:attrNameLst>
                                      </p:cBhvr>
                                      <p:to>
                                        <p:strVal val="visible"/>
                                      </p:to>
                                    </p:set>
                                    <p:animEffect transition="in" filter="wipe(left)">
                                      <p:cBhvr>
                                        <p:cTn id="65" dur="500"/>
                                        <p:tgtEl>
                                          <p:spTgt spid="5">
                                            <p:txEl>
                                              <p:pRg st="8" end="8"/>
                                            </p:txEl>
                                          </p:spTgt>
                                        </p:tgtEl>
                                      </p:cBhvr>
                                    </p:animEffect>
                                  </p:childTnLst>
                                </p:cTn>
                              </p:par>
                              <p:par>
                                <p:cTn id="66" presetID="3" presetClass="emph" presetSubtype="2" fill="hold" nodeType="withEffect">
                                  <p:stCondLst>
                                    <p:cond delay="0"/>
                                  </p:stCondLst>
                                  <p:childTnLst>
                                    <p:animClr clrSpc="rgb" dir="cw">
                                      <p:cBhvr override="childStyle">
                                        <p:cTn id="67" dur="500" fill="hold"/>
                                        <p:tgtEl>
                                          <p:spTgt spid="14">
                                            <p:txEl>
                                              <p:pRg st="0" end="0"/>
                                            </p:txEl>
                                          </p:spTgt>
                                        </p:tgtEl>
                                        <p:attrNameLst>
                                          <p:attrName>style.color</p:attrName>
                                        </p:attrNameLst>
                                      </p:cBhvr>
                                      <p:to>
                                        <a:srgbClr val="008000"/>
                                      </p:to>
                                    </p:animClr>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nodeType="clickEffect">
                                  <p:stCondLst>
                                    <p:cond delay="0"/>
                                  </p:stCondLst>
                                  <p:childTnLst>
                                    <p:set>
                                      <p:cBhvr>
                                        <p:cTn id="71" dur="1" fill="hold">
                                          <p:stCondLst>
                                            <p:cond delay="0"/>
                                          </p:stCondLst>
                                        </p:cTn>
                                        <p:tgtEl>
                                          <p:spTgt spid="5">
                                            <p:txEl>
                                              <p:pRg st="10" end="10"/>
                                            </p:txEl>
                                          </p:spTgt>
                                        </p:tgtEl>
                                        <p:attrNameLst>
                                          <p:attrName>style.visibility</p:attrName>
                                        </p:attrNameLst>
                                      </p:cBhvr>
                                      <p:to>
                                        <p:strVal val="visible"/>
                                      </p:to>
                                    </p:set>
                                    <p:animEffect transition="in" filter="wipe(left)">
                                      <p:cBhvr>
                                        <p:cTn id="72" dur="500"/>
                                        <p:tgtEl>
                                          <p:spTgt spid="5">
                                            <p:txEl>
                                              <p:pRg st="10" end="10"/>
                                            </p:txEl>
                                          </p:spTgt>
                                        </p:tgtEl>
                                      </p:cBhvr>
                                    </p:animEffect>
                                  </p:childTnLst>
                                </p:cTn>
                              </p:par>
                              <p:par>
                                <p:cTn id="73" presetID="3" presetClass="emph" presetSubtype="2" fill="hold" grpId="0" nodeType="withEffect">
                                  <p:stCondLst>
                                    <p:cond delay="0"/>
                                  </p:stCondLst>
                                  <p:childTnLst>
                                    <p:animClr clrSpc="rgb" dir="cw">
                                      <p:cBhvr override="childStyle">
                                        <p:cTn id="74" dur="500" fill="hold"/>
                                        <p:tgtEl>
                                          <p:spTgt spid="17"/>
                                        </p:tgtEl>
                                        <p:attrNameLst>
                                          <p:attrName>style.color</p:attrName>
                                        </p:attrNameLst>
                                      </p:cBhvr>
                                      <p:to>
                                        <a:srgbClr val="CC3300"/>
                                      </p:to>
                                    </p:animClr>
                                  </p:childTnLst>
                                </p:cTn>
                              </p:par>
                              <p:par>
                                <p:cTn id="75" presetID="3" presetClass="emph" presetSubtype="2" fill="hold" grpId="0" nodeType="withEffect">
                                  <p:stCondLst>
                                    <p:cond delay="0"/>
                                  </p:stCondLst>
                                  <p:childTnLst>
                                    <p:animClr clrSpc="rgb" dir="cw">
                                      <p:cBhvr override="childStyle">
                                        <p:cTn id="76" dur="500" fill="hold"/>
                                        <p:tgtEl>
                                          <p:spTgt spid="15"/>
                                        </p:tgtEl>
                                        <p:attrNameLst>
                                          <p:attrName>style.color</p:attrName>
                                        </p:attrNameLst>
                                      </p:cBhvr>
                                      <p:to>
                                        <a:srgbClr val="CC3300"/>
                                      </p:to>
                                    </p:animClr>
                                  </p:childTnLst>
                                </p:cTn>
                              </p:par>
                              <p:par>
                                <p:cTn id="77" presetID="3" presetClass="emph" presetSubtype="2" fill="hold" grpId="0" nodeType="withEffect">
                                  <p:stCondLst>
                                    <p:cond delay="0"/>
                                  </p:stCondLst>
                                  <p:childTnLst>
                                    <p:animClr clrSpc="rgb" dir="cw">
                                      <p:cBhvr override="childStyle">
                                        <p:cTn id="78" dur="500" fill="hold"/>
                                        <p:tgtEl>
                                          <p:spTgt spid="19"/>
                                        </p:tgtEl>
                                        <p:attrNameLst>
                                          <p:attrName>style.color</p:attrName>
                                        </p:attrNameLst>
                                      </p:cBhvr>
                                      <p:to>
                                        <a:srgbClr val="CC3300"/>
                                      </p:to>
                                    </p:animClr>
                                  </p:childTnLst>
                                </p:cTn>
                              </p:par>
                              <p:par>
                                <p:cTn id="79" presetID="3" presetClass="emph" presetSubtype="2" fill="hold" grpId="0" nodeType="withEffect">
                                  <p:stCondLst>
                                    <p:cond delay="0"/>
                                  </p:stCondLst>
                                  <p:childTnLst>
                                    <p:animClr clrSpc="rgb" dir="cw">
                                      <p:cBhvr override="childStyle">
                                        <p:cTn id="80" dur="500" fill="hold"/>
                                        <p:tgtEl>
                                          <p:spTgt spid="20"/>
                                        </p:tgtEl>
                                        <p:attrNameLst>
                                          <p:attrName>style.color</p:attrName>
                                        </p:attrNameLst>
                                      </p:cBhvr>
                                      <p:to>
                                        <a:srgbClr val="CC3300"/>
                                      </p:to>
                                    </p:animClr>
                                  </p:childTnLst>
                                </p:cTn>
                              </p:par>
                              <p:par>
                                <p:cTn id="81" presetID="3" presetClass="emph" presetSubtype="2" fill="hold" grpId="0" nodeType="withEffect">
                                  <p:stCondLst>
                                    <p:cond delay="0"/>
                                  </p:stCondLst>
                                  <p:childTnLst>
                                    <p:animClr clrSpc="rgb" dir="cw">
                                      <p:cBhvr override="childStyle">
                                        <p:cTn id="82" dur="500" fill="hold"/>
                                        <p:tgtEl>
                                          <p:spTgt spid="23"/>
                                        </p:tgtEl>
                                        <p:attrNameLst>
                                          <p:attrName>style.color</p:attrName>
                                        </p:attrNameLst>
                                      </p:cBhvr>
                                      <p:to>
                                        <a:srgbClr val="CC3300"/>
                                      </p:to>
                                    </p:animClr>
                                  </p:childTnLst>
                                </p:cTn>
                              </p:par>
                            </p:childTnLst>
                          </p:cTn>
                        </p:par>
                      </p:childTnLst>
                    </p:cTn>
                  </p:par>
                  <p:par>
                    <p:cTn id="83" fill="hold">
                      <p:stCondLst>
                        <p:cond delay="indefinite"/>
                      </p:stCondLst>
                      <p:childTnLst>
                        <p:par>
                          <p:cTn id="84" fill="hold">
                            <p:stCondLst>
                              <p:cond delay="0"/>
                            </p:stCondLst>
                            <p:childTnLst>
                              <p:par>
                                <p:cTn id="85" presetID="22" presetClass="entr" presetSubtype="8" fill="hold" nodeType="clickEffect">
                                  <p:stCondLst>
                                    <p:cond delay="0"/>
                                  </p:stCondLst>
                                  <p:childTnLst>
                                    <p:set>
                                      <p:cBhvr>
                                        <p:cTn id="86" dur="1" fill="hold">
                                          <p:stCondLst>
                                            <p:cond delay="0"/>
                                          </p:stCondLst>
                                        </p:cTn>
                                        <p:tgtEl>
                                          <p:spTgt spid="5">
                                            <p:txEl>
                                              <p:pRg st="11" end="11"/>
                                            </p:txEl>
                                          </p:spTgt>
                                        </p:tgtEl>
                                        <p:attrNameLst>
                                          <p:attrName>style.visibility</p:attrName>
                                        </p:attrNameLst>
                                      </p:cBhvr>
                                      <p:to>
                                        <p:strVal val="visible"/>
                                      </p:to>
                                    </p:set>
                                    <p:animEffect transition="in" filter="wipe(left)">
                                      <p:cBhvr>
                                        <p:cTn id="87" dur="500"/>
                                        <p:tgtEl>
                                          <p:spTgt spid="5">
                                            <p:txEl>
                                              <p:pRg st="11" end="11"/>
                                            </p:txEl>
                                          </p:spTgt>
                                        </p:tgtEl>
                                      </p:cBhvr>
                                    </p:animEffect>
                                  </p:childTnLst>
                                </p:cTn>
                              </p:par>
                              <p:par>
                                <p:cTn id="88" presetID="3" presetClass="emph" presetSubtype="2" fill="hold" grpId="0" nodeType="withEffect">
                                  <p:stCondLst>
                                    <p:cond delay="0"/>
                                  </p:stCondLst>
                                  <p:childTnLst>
                                    <p:animClr clrSpc="rgb" dir="cw">
                                      <p:cBhvr override="childStyle">
                                        <p:cTn id="89" dur="500" fill="hold"/>
                                        <p:tgtEl>
                                          <p:spTgt spid="16"/>
                                        </p:tgtEl>
                                        <p:attrNameLst>
                                          <p:attrName>style.color</p:attrName>
                                        </p:attrNameLst>
                                      </p:cBhvr>
                                      <p:to>
                                        <a:srgbClr val="FF00FF"/>
                                      </p:to>
                                    </p:animClr>
                                  </p:childTnLst>
                                </p:cTn>
                              </p:par>
                              <p:par>
                                <p:cTn id="90" presetID="3" presetClass="emph" presetSubtype="2" fill="hold" grpId="0" nodeType="withEffect">
                                  <p:stCondLst>
                                    <p:cond delay="0"/>
                                  </p:stCondLst>
                                  <p:childTnLst>
                                    <p:animClr clrSpc="rgb" dir="cw">
                                      <p:cBhvr override="childStyle">
                                        <p:cTn id="91" dur="500" fill="hold"/>
                                        <p:tgtEl>
                                          <p:spTgt spid="18"/>
                                        </p:tgtEl>
                                        <p:attrNameLst>
                                          <p:attrName>style.color</p:attrName>
                                        </p:attrNameLst>
                                      </p:cBhvr>
                                      <p:to>
                                        <a:srgbClr val="FF00FF"/>
                                      </p:to>
                                    </p:animClr>
                                  </p:childTnLst>
                                </p:cTn>
                              </p:par>
                              <p:par>
                                <p:cTn id="92" presetID="3" presetClass="emph" presetSubtype="2" fill="hold" grpId="0" nodeType="withEffect">
                                  <p:stCondLst>
                                    <p:cond delay="0"/>
                                  </p:stCondLst>
                                  <p:childTnLst>
                                    <p:animClr clrSpc="rgb" dir="cw">
                                      <p:cBhvr override="childStyle">
                                        <p:cTn id="93" dur="500" fill="hold"/>
                                        <p:tgtEl>
                                          <p:spTgt spid="21"/>
                                        </p:tgtEl>
                                        <p:attrNameLst>
                                          <p:attrName>style.color</p:attrName>
                                        </p:attrNameLst>
                                      </p:cBhvr>
                                      <p:to>
                                        <a:srgbClr val="FF00FF"/>
                                      </p:to>
                                    </p:animClr>
                                  </p:childTnLst>
                                </p:cTn>
                              </p:par>
                              <p:par>
                                <p:cTn id="94" presetID="3" presetClass="emph" presetSubtype="2" fill="hold" grpId="0" nodeType="withEffect">
                                  <p:stCondLst>
                                    <p:cond delay="0"/>
                                  </p:stCondLst>
                                  <p:childTnLst>
                                    <p:animClr clrSpc="rgb" dir="cw">
                                      <p:cBhvr override="childStyle">
                                        <p:cTn id="95" dur="500" fill="hold"/>
                                        <p:tgtEl>
                                          <p:spTgt spid="22"/>
                                        </p:tgtEl>
                                        <p:attrNameLst>
                                          <p:attrName>style.color</p:attrName>
                                        </p:attrNameLst>
                                      </p:cBhvr>
                                      <p:to>
                                        <a:srgbClr val="FF00FF"/>
                                      </p:to>
                                    </p:animClr>
                                  </p:childTnLst>
                                </p:cTn>
                              </p:par>
                              <p:par>
                                <p:cTn id="96" presetID="3" presetClass="emph" presetSubtype="2" fill="hold" grpId="0" nodeType="withEffect">
                                  <p:stCondLst>
                                    <p:cond delay="0"/>
                                  </p:stCondLst>
                                  <p:childTnLst>
                                    <p:animClr clrSpc="rgb" dir="cw">
                                      <p:cBhvr override="childStyle">
                                        <p:cTn id="97" dur="500" fill="hold"/>
                                        <p:tgtEl>
                                          <p:spTgt spid="24"/>
                                        </p:tgtEl>
                                        <p:attrNameLst>
                                          <p:attrName>style.color</p:attrName>
                                        </p:attrNameLst>
                                      </p:cBhvr>
                                      <p:to>
                                        <a:srgbClr val="FF00FF"/>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a:t>
            </a:r>
            <a:endParaRPr lang="fr-FR" dirty="0"/>
          </a:p>
        </p:txBody>
      </p:sp>
      <p:sp>
        <p:nvSpPr>
          <p:cNvPr id="3" name="Picture Placeholder 2"/>
          <p:cNvSpPr>
            <a:spLocks noGrp="1"/>
          </p:cNvSpPr>
          <p:nvPr>
            <p:ph type="pic" idx="10"/>
          </p:nvPr>
        </p:nvSpPr>
        <p:spPr/>
      </p:sp>
      <p:sp>
        <p:nvSpPr>
          <p:cNvPr id="7" name="Rectangle 6"/>
          <p:cNvSpPr/>
          <p:nvPr/>
        </p:nvSpPr>
        <p:spPr>
          <a:xfrm>
            <a:off x="755576" y="1247848"/>
            <a:ext cx="4680520" cy="3785652"/>
          </a:xfrm>
          <a:prstGeom prst="rect">
            <a:avLst/>
          </a:prstGeom>
        </p:spPr>
        <p:txBody>
          <a:bodyPr wrap="square">
            <a:spAutoFit/>
          </a:bodyPr>
          <a:lstStyle/>
          <a:p>
            <a:r>
              <a:rPr lang="fr-FR" sz="800" dirty="0"/>
              <a:t>0:000&gt; </a:t>
            </a:r>
            <a:r>
              <a:rPr lang="fr-FR" sz="800" dirty="0">
                <a:solidFill>
                  <a:srgbClr val="00B050"/>
                </a:solidFill>
              </a:rPr>
              <a:t>dd lsasrv!h3DesKey</a:t>
            </a:r>
          </a:p>
          <a:p>
            <a:r>
              <a:rPr lang="fr-FR" sz="800" dirty="0"/>
              <a:t>000007fe`fda8e7e0  </a:t>
            </a:r>
            <a:r>
              <a:rPr lang="fr-FR" sz="800" dirty="0">
                <a:solidFill>
                  <a:srgbClr val="00B050"/>
                </a:solidFill>
              </a:rPr>
              <a:t>001e0000 00000000 </a:t>
            </a:r>
            <a:r>
              <a:rPr lang="fr-FR" sz="800" dirty="0"/>
              <a:t>00000000 00000000</a:t>
            </a:r>
          </a:p>
          <a:p>
            <a:r>
              <a:rPr lang="fr-FR" sz="800" dirty="0"/>
              <a:t>000007fe`fda8e7f0  6e33d67b 53104e04 d103fc79 d92191bd</a:t>
            </a:r>
          </a:p>
          <a:p>
            <a:r>
              <a:rPr lang="fr-FR" sz="800" dirty="0"/>
              <a:t>000007fe`fda8e800  002a0d90 00000000 </a:t>
            </a:r>
            <a:r>
              <a:rPr lang="fr-FR" sz="800" dirty="0" err="1"/>
              <a:t>ffffffff</a:t>
            </a:r>
            <a:r>
              <a:rPr lang="fr-FR" sz="800" dirty="0"/>
              <a:t> 00000000</a:t>
            </a:r>
          </a:p>
          <a:p>
            <a:r>
              <a:rPr lang="fr-FR" sz="800" dirty="0"/>
              <a:t>000007fe`fda8e810  00000000 00000000 00000000 00000000</a:t>
            </a:r>
          </a:p>
          <a:p>
            <a:r>
              <a:rPr lang="fr-FR" sz="800" dirty="0"/>
              <a:t>000007fe`fda8e820  00000000 00000000 fd99b0d0 000007fe</a:t>
            </a:r>
          </a:p>
          <a:p>
            <a:r>
              <a:rPr lang="fr-FR" sz="800" dirty="0"/>
              <a:t>000007fe`fda8e830  fd9fa1f0 000007fe fd99b0d0 000007fe</a:t>
            </a:r>
          </a:p>
          <a:p>
            <a:r>
              <a:rPr lang="fr-FR" sz="800" dirty="0"/>
              <a:t>000007fe`fda8e840  fd9608a0 000007fe fd99b0d0 000007fe</a:t>
            </a:r>
          </a:p>
          <a:p>
            <a:r>
              <a:rPr lang="fr-FR" sz="800" dirty="0"/>
              <a:t>000007fe`fda8e850  fd9fa1f0 000007fe fd99b0d0 000007fe</a:t>
            </a:r>
          </a:p>
          <a:p>
            <a:r>
              <a:rPr lang="fr-FR" sz="800" dirty="0" smtClean="0"/>
              <a:t>0:000</a:t>
            </a:r>
            <a:r>
              <a:rPr lang="fr-FR" sz="800" dirty="0"/>
              <a:t>&gt; </a:t>
            </a:r>
            <a:r>
              <a:rPr lang="fr-FR" sz="800" dirty="0">
                <a:solidFill>
                  <a:srgbClr val="00B050"/>
                </a:solidFill>
              </a:rPr>
              <a:t>dd 001e0000 </a:t>
            </a:r>
          </a:p>
          <a:p>
            <a:r>
              <a:rPr lang="fr-FR" sz="800" dirty="0"/>
              <a:t>00000000`001e0000  </a:t>
            </a:r>
            <a:r>
              <a:rPr lang="fr-FR" sz="800" dirty="0">
                <a:solidFill>
                  <a:srgbClr val="FF0000"/>
                </a:solidFill>
              </a:rPr>
              <a:t>00000020</a:t>
            </a:r>
            <a:r>
              <a:rPr lang="fr-FR" sz="800" dirty="0"/>
              <a:t> </a:t>
            </a:r>
            <a:r>
              <a:rPr lang="fr-FR" sz="800" b="1" dirty="0">
                <a:solidFill>
                  <a:srgbClr val="FFC000"/>
                </a:solidFill>
              </a:rPr>
              <a:t>55555552</a:t>
            </a:r>
            <a:r>
              <a:rPr lang="fr-FR" sz="800" dirty="0"/>
              <a:t> 002751f0 00000000</a:t>
            </a:r>
          </a:p>
          <a:p>
            <a:r>
              <a:rPr lang="fr-FR" sz="800" dirty="0"/>
              <a:t>00000000`001e0010  </a:t>
            </a:r>
            <a:r>
              <a:rPr lang="fr-FR" sz="800" dirty="0">
                <a:solidFill>
                  <a:srgbClr val="CC3300"/>
                </a:solidFill>
              </a:rPr>
              <a:t>001e0020 00000000 </a:t>
            </a:r>
            <a:r>
              <a:rPr lang="fr-FR" sz="800" dirty="0"/>
              <a:t>00000000 00000000</a:t>
            </a:r>
          </a:p>
          <a:p>
            <a:r>
              <a:rPr lang="fr-FR" sz="800" dirty="0"/>
              <a:t>00000000`001e0020  000001bc 4d53534b 00010005 00000001</a:t>
            </a:r>
          </a:p>
          <a:p>
            <a:r>
              <a:rPr lang="fr-FR" sz="800" dirty="0"/>
              <a:t>00000000`001e0030  00000008 000000a8 00000018 bd00c989</a:t>
            </a:r>
          </a:p>
          <a:p>
            <a:r>
              <a:rPr lang="fr-FR" sz="800" dirty="0"/>
              <a:t>00000000`001e0040  2a089930 919bc481 722179b2 016a665d</a:t>
            </a:r>
          </a:p>
          <a:p>
            <a:r>
              <a:rPr lang="fr-FR" sz="800" dirty="0"/>
              <a:t>00000000`001e0050  424f0046 24086804 4b8bc201 1cc048c0</a:t>
            </a:r>
          </a:p>
          <a:p>
            <a:r>
              <a:rPr lang="fr-FR" sz="800" dirty="0"/>
              <a:t>00000000`001e0060  03040341 88642478 8a054040 10440054</a:t>
            </a:r>
          </a:p>
          <a:p>
            <a:r>
              <a:rPr lang="fr-FR" sz="800" dirty="0"/>
              <a:t>00000000`001e0070  43890500 1c241c00 06078080 10744498</a:t>
            </a:r>
          </a:p>
          <a:p>
            <a:r>
              <a:rPr lang="fr-FR" sz="800" dirty="0"/>
              <a:t>0:000&gt; </a:t>
            </a:r>
            <a:r>
              <a:rPr lang="fr-FR" sz="800" dirty="0">
                <a:solidFill>
                  <a:srgbClr val="CC3300"/>
                </a:solidFill>
              </a:rPr>
              <a:t>dd 001e0020</a:t>
            </a:r>
          </a:p>
          <a:p>
            <a:r>
              <a:rPr lang="fr-FR" sz="800" dirty="0"/>
              <a:t>00000000`001e0020  </a:t>
            </a:r>
            <a:r>
              <a:rPr lang="fr-FR" sz="800" dirty="0">
                <a:solidFill>
                  <a:srgbClr val="FF0000"/>
                </a:solidFill>
              </a:rPr>
              <a:t>000001bc</a:t>
            </a:r>
            <a:r>
              <a:rPr lang="fr-FR" sz="800" dirty="0"/>
              <a:t> </a:t>
            </a:r>
            <a:r>
              <a:rPr lang="fr-FR" sz="800" dirty="0">
                <a:solidFill>
                  <a:srgbClr val="6600CC"/>
                </a:solidFill>
              </a:rPr>
              <a:t>4d53534b </a:t>
            </a:r>
            <a:r>
              <a:rPr lang="fr-FR" sz="800" dirty="0"/>
              <a:t>00010005 00000001</a:t>
            </a:r>
          </a:p>
          <a:p>
            <a:r>
              <a:rPr lang="fr-FR" sz="800" dirty="0"/>
              <a:t>00000000`001e0030  00000008 000000a8 00000018 </a:t>
            </a:r>
            <a:r>
              <a:rPr lang="fr-FR" sz="800" dirty="0">
                <a:solidFill>
                  <a:srgbClr val="FF00FF"/>
                </a:solidFill>
              </a:rPr>
              <a:t>bd00c989</a:t>
            </a:r>
          </a:p>
          <a:p>
            <a:r>
              <a:rPr lang="fr-FR" sz="800" dirty="0"/>
              <a:t>00000000`001e0040  </a:t>
            </a:r>
            <a:r>
              <a:rPr lang="fr-FR" sz="800" dirty="0">
                <a:solidFill>
                  <a:srgbClr val="FF00FF"/>
                </a:solidFill>
              </a:rPr>
              <a:t>2a089930 919bc481 722179b2 016a665d</a:t>
            </a:r>
          </a:p>
          <a:p>
            <a:r>
              <a:rPr lang="fr-FR" sz="800" dirty="0"/>
              <a:t>00000000`001e0050  </a:t>
            </a:r>
            <a:r>
              <a:rPr lang="fr-FR" sz="800" dirty="0">
                <a:solidFill>
                  <a:srgbClr val="FF00FF"/>
                </a:solidFill>
              </a:rPr>
              <a:t>424f0046</a:t>
            </a:r>
            <a:r>
              <a:rPr lang="fr-FR" sz="800" dirty="0"/>
              <a:t> 24086804 4b8bc201 1cc048c0</a:t>
            </a:r>
          </a:p>
          <a:p>
            <a:r>
              <a:rPr lang="fr-FR" sz="800" dirty="0"/>
              <a:t>00000000`001e0060  03040341 88642478 8a054040 10440054</a:t>
            </a:r>
          </a:p>
          <a:p>
            <a:r>
              <a:rPr lang="fr-FR" sz="800" dirty="0"/>
              <a:t>00000000`001e0070  43890500 1c241c00 06078080 10744498</a:t>
            </a:r>
          </a:p>
          <a:p>
            <a:r>
              <a:rPr lang="fr-FR" sz="800" dirty="0"/>
              <a:t>00000000`001e0080  80008c02 50248ca0 06804544 10b0084c</a:t>
            </a:r>
          </a:p>
          <a:p>
            <a:r>
              <a:rPr lang="fr-FR" sz="800" dirty="0"/>
              <a:t>00000000`001e0090  04048648 40301080 804e468a 60086814</a:t>
            </a:r>
          </a:p>
          <a:p>
            <a:r>
              <a:rPr lang="fr-FR" sz="800" dirty="0" smtClean="0">
                <a:sym typeface="Wingdings" panose="05000000000000000000" pitchFamily="2" charset="2"/>
              </a:rPr>
              <a:t></a:t>
            </a:r>
            <a:r>
              <a:rPr lang="fr-FR" sz="800" dirty="0" smtClean="0"/>
              <a:t> Key </a:t>
            </a:r>
            <a:r>
              <a:rPr lang="fr-FR" sz="800" dirty="0" err="1" smtClean="0"/>
              <a:t>is</a:t>
            </a:r>
            <a:r>
              <a:rPr lang="fr-FR" sz="800" dirty="0" smtClean="0"/>
              <a:t> 0x18 bytes </a:t>
            </a:r>
            <a:r>
              <a:rPr lang="fr-FR" sz="800" dirty="0"/>
              <a:t>: </a:t>
            </a:r>
            <a:r>
              <a:rPr lang="fr-FR" sz="800" dirty="0">
                <a:solidFill>
                  <a:srgbClr val="FF00FF"/>
                </a:solidFill>
              </a:rPr>
              <a:t>bd00c989 2a089930 919bc481 722179b2 016a665d </a:t>
            </a:r>
            <a:r>
              <a:rPr lang="fr-FR" sz="800" dirty="0" smtClean="0">
                <a:solidFill>
                  <a:srgbClr val="FF00FF"/>
                </a:solidFill>
              </a:rPr>
              <a:t>424f0046</a:t>
            </a:r>
          </a:p>
          <a:p>
            <a:r>
              <a:rPr lang="fr-BE" sz="800" dirty="0" smtClean="0"/>
              <a:t>Key </a:t>
            </a:r>
            <a:r>
              <a:rPr lang="fr-BE" sz="800" dirty="0" err="1" smtClean="0"/>
              <a:t>transformed</a:t>
            </a:r>
            <a:r>
              <a:rPr lang="fr-BE" sz="800" dirty="0" smtClean="0"/>
              <a:t> </a:t>
            </a:r>
            <a:r>
              <a:rPr lang="fr-BE" sz="800" dirty="0" err="1" smtClean="0"/>
              <a:t>little-endiand</a:t>
            </a:r>
            <a:r>
              <a:rPr lang="fr-BE" sz="800" dirty="0" smtClean="0"/>
              <a:t> </a:t>
            </a:r>
            <a:r>
              <a:rPr lang="fr-BE" sz="800" dirty="0" err="1" smtClean="0"/>
              <a:t>with</a:t>
            </a:r>
            <a:r>
              <a:rPr lang="fr-BE" sz="800" dirty="0" smtClean="0"/>
              <a:t> </a:t>
            </a:r>
            <a:r>
              <a:rPr lang="fr-BE" sz="800" dirty="0" err="1" smtClean="0">
                <a:solidFill>
                  <a:srgbClr val="0070C0"/>
                </a:solidFill>
              </a:rPr>
              <a:t>db</a:t>
            </a:r>
            <a:r>
              <a:rPr lang="fr-BE" sz="800" dirty="0"/>
              <a:t> </a:t>
            </a:r>
            <a:r>
              <a:rPr lang="fr-BE" sz="800" dirty="0" smtClean="0"/>
              <a:t>command</a:t>
            </a:r>
            <a:endParaRPr lang="fr-BE" sz="800" dirty="0"/>
          </a:p>
          <a:p>
            <a:r>
              <a:rPr lang="fr-BE" sz="800" dirty="0">
                <a:solidFill>
                  <a:srgbClr val="0070C0"/>
                </a:solidFill>
              </a:rPr>
              <a:t>89 c9 00 bd 30 99 08 2a 81 c4 9b 91-b2 79 21 72 5d 66 6a 01 46 00 4f 42</a:t>
            </a:r>
            <a:endParaRPr lang="fr-FR" sz="800" dirty="0">
              <a:solidFill>
                <a:srgbClr val="0070C0"/>
              </a:solidFill>
            </a:endParaRPr>
          </a:p>
        </p:txBody>
      </p:sp>
      <p:sp>
        <p:nvSpPr>
          <p:cNvPr id="8" name="TextBox 7"/>
          <p:cNvSpPr txBox="1"/>
          <p:nvPr/>
        </p:nvSpPr>
        <p:spPr>
          <a:xfrm>
            <a:off x="5948915" y="2281436"/>
            <a:ext cx="1349829" cy="954107"/>
          </a:xfrm>
          <a:prstGeom prst="rect">
            <a:avLst/>
          </a:prstGeom>
          <a:noFill/>
        </p:spPr>
        <p:txBody>
          <a:bodyPr wrap="square" rtlCol="0">
            <a:spAutoFit/>
          </a:bodyPr>
          <a:lstStyle/>
          <a:p>
            <a:r>
              <a:rPr lang="fr-BE" sz="1400" dirty="0" smtClean="0">
                <a:solidFill>
                  <a:srgbClr val="FF0000"/>
                </a:solidFill>
              </a:rPr>
              <a:t>Size</a:t>
            </a:r>
          </a:p>
          <a:p>
            <a:r>
              <a:rPr lang="fr-BE" sz="1400" dirty="0" smtClean="0">
                <a:solidFill>
                  <a:srgbClr val="FFC000"/>
                </a:solidFill>
              </a:rPr>
              <a:t>Tag « KSSM »</a:t>
            </a:r>
          </a:p>
          <a:p>
            <a:r>
              <a:rPr lang="fr-BE" sz="1400" dirty="0" smtClean="0">
                <a:solidFill>
                  <a:srgbClr val="6600CC"/>
                </a:solidFill>
              </a:rPr>
              <a:t>Tag « MSSK »</a:t>
            </a:r>
          </a:p>
          <a:p>
            <a:r>
              <a:rPr lang="fr-BE" sz="1400" dirty="0" smtClean="0">
                <a:solidFill>
                  <a:srgbClr val="FF00FF"/>
                </a:solidFill>
              </a:rPr>
              <a:t>« The » </a:t>
            </a:r>
            <a:r>
              <a:rPr lang="fr-BE" sz="1400" dirty="0">
                <a:solidFill>
                  <a:srgbClr val="FF00FF"/>
                </a:solidFill>
              </a:rPr>
              <a:t>key</a:t>
            </a:r>
            <a:endParaRPr lang="fr-FR" sz="1400" dirty="0">
              <a:solidFill>
                <a:srgbClr val="FF00FF"/>
              </a:solidFill>
            </a:endParaRPr>
          </a:p>
        </p:txBody>
      </p:sp>
    </p:spTree>
    <p:extLst>
      <p:ext uri="{BB962C8B-B14F-4D97-AF65-F5344CB8AC3E}">
        <p14:creationId xmlns:p14="http://schemas.microsoft.com/office/powerpoint/2010/main" val="3810344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wipe(left)">
                                      <p:cBhvr>
                                        <p:cTn id="7" dur="5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 calcmode="lin" valueType="num">
                                      <p:cBhvr additive="base">
                                        <p:cTn id="12" dur="500" fill="hold"/>
                                        <p:tgtEl>
                                          <p:spTgt spid="7">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7">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anim calcmode="lin" valueType="num">
                                      <p:cBhvr additive="base">
                                        <p:cTn id="16" dur="500" fill="hold"/>
                                        <p:tgtEl>
                                          <p:spTgt spid="7">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7">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7">
                                            <p:txEl>
                                              <p:pRg st="3" end="3"/>
                                            </p:txEl>
                                          </p:spTgt>
                                        </p:tgtEl>
                                        <p:attrNameLst>
                                          <p:attrName>style.visibility</p:attrName>
                                        </p:attrNameLst>
                                      </p:cBhvr>
                                      <p:to>
                                        <p:strVal val="visible"/>
                                      </p:to>
                                    </p:set>
                                    <p:anim calcmode="lin" valueType="num">
                                      <p:cBhvr additive="base">
                                        <p:cTn id="20" dur="500" fill="hold"/>
                                        <p:tgtEl>
                                          <p:spTgt spid="7">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7">
                                            <p:txEl>
                                              <p:pRg st="3" end="3"/>
                                            </p:txEl>
                                          </p:spTgt>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7">
                                            <p:txEl>
                                              <p:pRg st="4" end="4"/>
                                            </p:txEl>
                                          </p:spTgt>
                                        </p:tgtEl>
                                        <p:attrNameLst>
                                          <p:attrName>style.visibility</p:attrName>
                                        </p:attrNameLst>
                                      </p:cBhvr>
                                      <p:to>
                                        <p:strVal val="visible"/>
                                      </p:to>
                                    </p:set>
                                    <p:anim calcmode="lin" valueType="num">
                                      <p:cBhvr additive="base">
                                        <p:cTn id="24" dur="500" fill="hold"/>
                                        <p:tgtEl>
                                          <p:spTgt spid="7">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7">
                                            <p:txEl>
                                              <p:pRg st="4" end="4"/>
                                            </p:txEl>
                                          </p:spTgt>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7">
                                            <p:txEl>
                                              <p:pRg st="5" end="5"/>
                                            </p:txEl>
                                          </p:spTgt>
                                        </p:tgtEl>
                                        <p:attrNameLst>
                                          <p:attrName>style.visibility</p:attrName>
                                        </p:attrNameLst>
                                      </p:cBhvr>
                                      <p:to>
                                        <p:strVal val="visible"/>
                                      </p:to>
                                    </p:set>
                                    <p:anim calcmode="lin" valueType="num">
                                      <p:cBhvr additive="base">
                                        <p:cTn id="28" dur="500" fill="hold"/>
                                        <p:tgtEl>
                                          <p:spTgt spid="7">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7">
                                            <p:txEl>
                                              <p:pRg st="5" end="5"/>
                                            </p:txEl>
                                          </p:spTgt>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7">
                                            <p:txEl>
                                              <p:pRg st="6" end="6"/>
                                            </p:txEl>
                                          </p:spTgt>
                                        </p:tgtEl>
                                        <p:attrNameLst>
                                          <p:attrName>style.visibility</p:attrName>
                                        </p:attrNameLst>
                                      </p:cBhvr>
                                      <p:to>
                                        <p:strVal val="visible"/>
                                      </p:to>
                                    </p:set>
                                    <p:anim calcmode="lin" valueType="num">
                                      <p:cBhvr additive="base">
                                        <p:cTn id="32" dur="500" fill="hold"/>
                                        <p:tgtEl>
                                          <p:spTgt spid="7">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7">
                                            <p:txEl>
                                              <p:pRg st="6" end="6"/>
                                            </p:txEl>
                                          </p:spTgt>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7">
                                            <p:txEl>
                                              <p:pRg st="7" end="7"/>
                                            </p:txEl>
                                          </p:spTgt>
                                        </p:tgtEl>
                                        <p:attrNameLst>
                                          <p:attrName>style.visibility</p:attrName>
                                        </p:attrNameLst>
                                      </p:cBhvr>
                                      <p:to>
                                        <p:strVal val="visible"/>
                                      </p:to>
                                    </p:set>
                                    <p:anim calcmode="lin" valueType="num">
                                      <p:cBhvr additive="base">
                                        <p:cTn id="36" dur="500" fill="hold"/>
                                        <p:tgtEl>
                                          <p:spTgt spid="7">
                                            <p:txEl>
                                              <p:pRg st="7" end="7"/>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7">
                                            <p:txEl>
                                              <p:pRg st="7" end="7"/>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7">
                                            <p:txEl>
                                              <p:pRg st="8" end="8"/>
                                            </p:txEl>
                                          </p:spTgt>
                                        </p:tgtEl>
                                        <p:attrNameLst>
                                          <p:attrName>style.visibility</p:attrName>
                                        </p:attrNameLst>
                                      </p:cBhvr>
                                      <p:to>
                                        <p:strVal val="visible"/>
                                      </p:to>
                                    </p:set>
                                    <p:anim calcmode="lin" valueType="num">
                                      <p:cBhvr additive="base">
                                        <p:cTn id="40" dur="500" fill="hold"/>
                                        <p:tgtEl>
                                          <p:spTgt spid="7">
                                            <p:txEl>
                                              <p:pRg st="8" end="8"/>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7">
                                            <p:txEl>
                                              <p:pRg st="8" end="8"/>
                                            </p:txEl>
                                          </p:spTgt>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7">
                                            <p:txEl>
                                              <p:pRg st="9" end="9"/>
                                            </p:txEl>
                                          </p:spTgt>
                                        </p:tgtEl>
                                        <p:attrNameLst>
                                          <p:attrName>style.visibility</p:attrName>
                                        </p:attrNameLst>
                                      </p:cBhvr>
                                      <p:to>
                                        <p:strVal val="visible"/>
                                      </p:to>
                                    </p:set>
                                    <p:animEffect transition="in" filter="wipe(left)">
                                      <p:cBhvr>
                                        <p:cTn id="46" dur="500"/>
                                        <p:tgtEl>
                                          <p:spTgt spid="7">
                                            <p:txEl>
                                              <p:pRg st="9" end="9"/>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nodeType="clickEffect">
                                  <p:stCondLst>
                                    <p:cond delay="0"/>
                                  </p:stCondLst>
                                  <p:childTnLst>
                                    <p:set>
                                      <p:cBhvr>
                                        <p:cTn id="50" dur="1" fill="hold">
                                          <p:stCondLst>
                                            <p:cond delay="0"/>
                                          </p:stCondLst>
                                        </p:cTn>
                                        <p:tgtEl>
                                          <p:spTgt spid="7">
                                            <p:txEl>
                                              <p:pRg st="10" end="10"/>
                                            </p:txEl>
                                          </p:spTgt>
                                        </p:tgtEl>
                                        <p:attrNameLst>
                                          <p:attrName>style.visibility</p:attrName>
                                        </p:attrNameLst>
                                      </p:cBhvr>
                                      <p:to>
                                        <p:strVal val="visible"/>
                                      </p:to>
                                    </p:set>
                                    <p:anim calcmode="lin" valueType="num">
                                      <p:cBhvr additive="base">
                                        <p:cTn id="51" dur="500" fill="hold"/>
                                        <p:tgtEl>
                                          <p:spTgt spid="7">
                                            <p:txEl>
                                              <p:pRg st="10" end="10"/>
                                            </p:txEl>
                                          </p:spTgt>
                                        </p:tgtEl>
                                        <p:attrNameLst>
                                          <p:attrName>ppt_x</p:attrName>
                                        </p:attrNameLst>
                                      </p:cBhvr>
                                      <p:tavLst>
                                        <p:tav tm="0">
                                          <p:val>
                                            <p:strVal val="0-#ppt_w/2"/>
                                          </p:val>
                                        </p:tav>
                                        <p:tav tm="100000">
                                          <p:val>
                                            <p:strVal val="#ppt_x"/>
                                          </p:val>
                                        </p:tav>
                                      </p:tavLst>
                                    </p:anim>
                                    <p:anim calcmode="lin" valueType="num">
                                      <p:cBhvr additive="base">
                                        <p:cTn id="52" dur="500" fill="hold"/>
                                        <p:tgtEl>
                                          <p:spTgt spid="7">
                                            <p:txEl>
                                              <p:pRg st="10" end="10"/>
                                            </p:txEl>
                                          </p:spTgt>
                                        </p:tgtEl>
                                        <p:attrNameLst>
                                          <p:attrName>ppt_y</p:attrName>
                                        </p:attrNameLst>
                                      </p:cBhvr>
                                      <p:tavLst>
                                        <p:tav tm="0">
                                          <p:val>
                                            <p:strVal val="#ppt_y"/>
                                          </p:val>
                                        </p:tav>
                                        <p:tav tm="100000">
                                          <p:val>
                                            <p:strVal val="#ppt_y"/>
                                          </p:val>
                                        </p:tav>
                                      </p:tavLst>
                                    </p:anim>
                                  </p:childTnLst>
                                </p:cTn>
                              </p:par>
                              <p:par>
                                <p:cTn id="53" presetID="2" presetClass="entr" presetSubtype="8" fill="hold" nodeType="withEffect">
                                  <p:stCondLst>
                                    <p:cond delay="0"/>
                                  </p:stCondLst>
                                  <p:childTnLst>
                                    <p:set>
                                      <p:cBhvr>
                                        <p:cTn id="54" dur="1" fill="hold">
                                          <p:stCondLst>
                                            <p:cond delay="0"/>
                                          </p:stCondLst>
                                        </p:cTn>
                                        <p:tgtEl>
                                          <p:spTgt spid="7">
                                            <p:txEl>
                                              <p:pRg st="11" end="11"/>
                                            </p:txEl>
                                          </p:spTgt>
                                        </p:tgtEl>
                                        <p:attrNameLst>
                                          <p:attrName>style.visibility</p:attrName>
                                        </p:attrNameLst>
                                      </p:cBhvr>
                                      <p:to>
                                        <p:strVal val="visible"/>
                                      </p:to>
                                    </p:set>
                                    <p:anim calcmode="lin" valueType="num">
                                      <p:cBhvr additive="base">
                                        <p:cTn id="55" dur="500" fill="hold"/>
                                        <p:tgtEl>
                                          <p:spTgt spid="7">
                                            <p:txEl>
                                              <p:pRg st="11" end="11"/>
                                            </p:tx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7">
                                            <p:txEl>
                                              <p:pRg st="11" end="11"/>
                                            </p:txEl>
                                          </p:spTgt>
                                        </p:tgtEl>
                                        <p:attrNameLst>
                                          <p:attrName>ppt_y</p:attrName>
                                        </p:attrNameLst>
                                      </p:cBhvr>
                                      <p:tavLst>
                                        <p:tav tm="0">
                                          <p:val>
                                            <p:strVal val="#ppt_y"/>
                                          </p:val>
                                        </p:tav>
                                        <p:tav tm="100000">
                                          <p:val>
                                            <p:strVal val="#ppt_y"/>
                                          </p:val>
                                        </p:tav>
                                      </p:tavLst>
                                    </p:anim>
                                  </p:childTnLst>
                                </p:cTn>
                              </p:par>
                              <p:par>
                                <p:cTn id="57" presetID="2" presetClass="entr" presetSubtype="8" fill="hold" nodeType="withEffect">
                                  <p:stCondLst>
                                    <p:cond delay="0"/>
                                  </p:stCondLst>
                                  <p:childTnLst>
                                    <p:set>
                                      <p:cBhvr>
                                        <p:cTn id="58" dur="1" fill="hold">
                                          <p:stCondLst>
                                            <p:cond delay="0"/>
                                          </p:stCondLst>
                                        </p:cTn>
                                        <p:tgtEl>
                                          <p:spTgt spid="7">
                                            <p:txEl>
                                              <p:pRg st="12" end="12"/>
                                            </p:txEl>
                                          </p:spTgt>
                                        </p:tgtEl>
                                        <p:attrNameLst>
                                          <p:attrName>style.visibility</p:attrName>
                                        </p:attrNameLst>
                                      </p:cBhvr>
                                      <p:to>
                                        <p:strVal val="visible"/>
                                      </p:to>
                                    </p:set>
                                    <p:anim calcmode="lin" valueType="num">
                                      <p:cBhvr additive="base">
                                        <p:cTn id="59" dur="500" fill="hold"/>
                                        <p:tgtEl>
                                          <p:spTgt spid="7">
                                            <p:txEl>
                                              <p:pRg st="12" end="12"/>
                                            </p:txEl>
                                          </p:spTgt>
                                        </p:tgtEl>
                                        <p:attrNameLst>
                                          <p:attrName>ppt_x</p:attrName>
                                        </p:attrNameLst>
                                      </p:cBhvr>
                                      <p:tavLst>
                                        <p:tav tm="0">
                                          <p:val>
                                            <p:strVal val="0-#ppt_w/2"/>
                                          </p:val>
                                        </p:tav>
                                        <p:tav tm="100000">
                                          <p:val>
                                            <p:strVal val="#ppt_x"/>
                                          </p:val>
                                        </p:tav>
                                      </p:tavLst>
                                    </p:anim>
                                    <p:anim calcmode="lin" valueType="num">
                                      <p:cBhvr additive="base">
                                        <p:cTn id="60" dur="500" fill="hold"/>
                                        <p:tgtEl>
                                          <p:spTgt spid="7">
                                            <p:txEl>
                                              <p:pRg st="12" end="12"/>
                                            </p:txEl>
                                          </p:spTgt>
                                        </p:tgtEl>
                                        <p:attrNameLst>
                                          <p:attrName>ppt_y</p:attrName>
                                        </p:attrNameLst>
                                      </p:cBhvr>
                                      <p:tavLst>
                                        <p:tav tm="0">
                                          <p:val>
                                            <p:strVal val="#ppt_y"/>
                                          </p:val>
                                        </p:tav>
                                        <p:tav tm="100000">
                                          <p:val>
                                            <p:strVal val="#ppt_y"/>
                                          </p:val>
                                        </p:tav>
                                      </p:tavLst>
                                    </p:anim>
                                  </p:childTnLst>
                                </p:cTn>
                              </p:par>
                              <p:par>
                                <p:cTn id="61" presetID="2" presetClass="entr" presetSubtype="8" fill="hold" nodeType="withEffect">
                                  <p:stCondLst>
                                    <p:cond delay="0"/>
                                  </p:stCondLst>
                                  <p:childTnLst>
                                    <p:set>
                                      <p:cBhvr>
                                        <p:cTn id="62" dur="1" fill="hold">
                                          <p:stCondLst>
                                            <p:cond delay="0"/>
                                          </p:stCondLst>
                                        </p:cTn>
                                        <p:tgtEl>
                                          <p:spTgt spid="7">
                                            <p:txEl>
                                              <p:pRg st="13" end="13"/>
                                            </p:txEl>
                                          </p:spTgt>
                                        </p:tgtEl>
                                        <p:attrNameLst>
                                          <p:attrName>style.visibility</p:attrName>
                                        </p:attrNameLst>
                                      </p:cBhvr>
                                      <p:to>
                                        <p:strVal val="visible"/>
                                      </p:to>
                                    </p:set>
                                    <p:anim calcmode="lin" valueType="num">
                                      <p:cBhvr additive="base">
                                        <p:cTn id="63" dur="500" fill="hold"/>
                                        <p:tgtEl>
                                          <p:spTgt spid="7">
                                            <p:txEl>
                                              <p:pRg st="13" end="13"/>
                                            </p:txEl>
                                          </p:spTgt>
                                        </p:tgtEl>
                                        <p:attrNameLst>
                                          <p:attrName>ppt_x</p:attrName>
                                        </p:attrNameLst>
                                      </p:cBhvr>
                                      <p:tavLst>
                                        <p:tav tm="0">
                                          <p:val>
                                            <p:strVal val="0-#ppt_w/2"/>
                                          </p:val>
                                        </p:tav>
                                        <p:tav tm="100000">
                                          <p:val>
                                            <p:strVal val="#ppt_x"/>
                                          </p:val>
                                        </p:tav>
                                      </p:tavLst>
                                    </p:anim>
                                    <p:anim calcmode="lin" valueType="num">
                                      <p:cBhvr additive="base">
                                        <p:cTn id="64" dur="500" fill="hold"/>
                                        <p:tgtEl>
                                          <p:spTgt spid="7">
                                            <p:txEl>
                                              <p:pRg st="13" end="13"/>
                                            </p:txEl>
                                          </p:spTgt>
                                        </p:tgtEl>
                                        <p:attrNameLst>
                                          <p:attrName>ppt_y</p:attrName>
                                        </p:attrNameLst>
                                      </p:cBhvr>
                                      <p:tavLst>
                                        <p:tav tm="0">
                                          <p:val>
                                            <p:strVal val="#ppt_y"/>
                                          </p:val>
                                        </p:tav>
                                        <p:tav tm="100000">
                                          <p:val>
                                            <p:strVal val="#ppt_y"/>
                                          </p:val>
                                        </p:tav>
                                      </p:tavLst>
                                    </p:anim>
                                  </p:childTnLst>
                                </p:cTn>
                              </p:par>
                              <p:par>
                                <p:cTn id="65" presetID="2" presetClass="entr" presetSubtype="8" fill="hold" nodeType="withEffect">
                                  <p:stCondLst>
                                    <p:cond delay="0"/>
                                  </p:stCondLst>
                                  <p:childTnLst>
                                    <p:set>
                                      <p:cBhvr>
                                        <p:cTn id="66" dur="1" fill="hold">
                                          <p:stCondLst>
                                            <p:cond delay="0"/>
                                          </p:stCondLst>
                                        </p:cTn>
                                        <p:tgtEl>
                                          <p:spTgt spid="7">
                                            <p:txEl>
                                              <p:pRg st="14" end="14"/>
                                            </p:txEl>
                                          </p:spTgt>
                                        </p:tgtEl>
                                        <p:attrNameLst>
                                          <p:attrName>style.visibility</p:attrName>
                                        </p:attrNameLst>
                                      </p:cBhvr>
                                      <p:to>
                                        <p:strVal val="visible"/>
                                      </p:to>
                                    </p:set>
                                    <p:anim calcmode="lin" valueType="num">
                                      <p:cBhvr additive="base">
                                        <p:cTn id="67" dur="500" fill="hold"/>
                                        <p:tgtEl>
                                          <p:spTgt spid="7">
                                            <p:txEl>
                                              <p:pRg st="14" end="14"/>
                                            </p:tx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7">
                                            <p:txEl>
                                              <p:pRg st="14" end="14"/>
                                            </p:txEl>
                                          </p:spTgt>
                                        </p:tgtEl>
                                        <p:attrNameLst>
                                          <p:attrName>ppt_y</p:attrName>
                                        </p:attrNameLst>
                                      </p:cBhvr>
                                      <p:tavLst>
                                        <p:tav tm="0">
                                          <p:val>
                                            <p:strVal val="#ppt_y"/>
                                          </p:val>
                                        </p:tav>
                                        <p:tav tm="100000">
                                          <p:val>
                                            <p:strVal val="#ppt_y"/>
                                          </p:val>
                                        </p:tav>
                                      </p:tavLst>
                                    </p:anim>
                                  </p:childTnLst>
                                </p:cTn>
                              </p:par>
                              <p:par>
                                <p:cTn id="69" presetID="2" presetClass="entr" presetSubtype="8" fill="hold" nodeType="withEffect">
                                  <p:stCondLst>
                                    <p:cond delay="0"/>
                                  </p:stCondLst>
                                  <p:childTnLst>
                                    <p:set>
                                      <p:cBhvr>
                                        <p:cTn id="70" dur="1" fill="hold">
                                          <p:stCondLst>
                                            <p:cond delay="0"/>
                                          </p:stCondLst>
                                        </p:cTn>
                                        <p:tgtEl>
                                          <p:spTgt spid="7">
                                            <p:txEl>
                                              <p:pRg st="15" end="15"/>
                                            </p:txEl>
                                          </p:spTgt>
                                        </p:tgtEl>
                                        <p:attrNameLst>
                                          <p:attrName>style.visibility</p:attrName>
                                        </p:attrNameLst>
                                      </p:cBhvr>
                                      <p:to>
                                        <p:strVal val="visible"/>
                                      </p:to>
                                    </p:set>
                                    <p:anim calcmode="lin" valueType="num">
                                      <p:cBhvr additive="base">
                                        <p:cTn id="71" dur="500" fill="hold"/>
                                        <p:tgtEl>
                                          <p:spTgt spid="7">
                                            <p:txEl>
                                              <p:pRg st="15" end="15"/>
                                            </p:txEl>
                                          </p:spTgt>
                                        </p:tgtEl>
                                        <p:attrNameLst>
                                          <p:attrName>ppt_x</p:attrName>
                                        </p:attrNameLst>
                                      </p:cBhvr>
                                      <p:tavLst>
                                        <p:tav tm="0">
                                          <p:val>
                                            <p:strVal val="0-#ppt_w/2"/>
                                          </p:val>
                                        </p:tav>
                                        <p:tav tm="100000">
                                          <p:val>
                                            <p:strVal val="#ppt_x"/>
                                          </p:val>
                                        </p:tav>
                                      </p:tavLst>
                                    </p:anim>
                                    <p:anim calcmode="lin" valueType="num">
                                      <p:cBhvr additive="base">
                                        <p:cTn id="72" dur="500" fill="hold"/>
                                        <p:tgtEl>
                                          <p:spTgt spid="7">
                                            <p:txEl>
                                              <p:pRg st="15" end="15"/>
                                            </p:txEl>
                                          </p:spTgt>
                                        </p:tgtEl>
                                        <p:attrNameLst>
                                          <p:attrName>ppt_y</p:attrName>
                                        </p:attrNameLst>
                                      </p:cBhvr>
                                      <p:tavLst>
                                        <p:tav tm="0">
                                          <p:val>
                                            <p:strVal val="#ppt_y"/>
                                          </p:val>
                                        </p:tav>
                                        <p:tav tm="100000">
                                          <p:val>
                                            <p:strVal val="#ppt_y"/>
                                          </p:val>
                                        </p:tav>
                                      </p:tavLst>
                                    </p:anim>
                                  </p:childTnLst>
                                </p:cTn>
                              </p:par>
                              <p:par>
                                <p:cTn id="73" presetID="2" presetClass="entr" presetSubtype="8" fill="hold" nodeType="withEffect">
                                  <p:stCondLst>
                                    <p:cond delay="0"/>
                                  </p:stCondLst>
                                  <p:childTnLst>
                                    <p:set>
                                      <p:cBhvr>
                                        <p:cTn id="74" dur="1" fill="hold">
                                          <p:stCondLst>
                                            <p:cond delay="0"/>
                                          </p:stCondLst>
                                        </p:cTn>
                                        <p:tgtEl>
                                          <p:spTgt spid="7">
                                            <p:txEl>
                                              <p:pRg st="16" end="16"/>
                                            </p:txEl>
                                          </p:spTgt>
                                        </p:tgtEl>
                                        <p:attrNameLst>
                                          <p:attrName>style.visibility</p:attrName>
                                        </p:attrNameLst>
                                      </p:cBhvr>
                                      <p:to>
                                        <p:strVal val="visible"/>
                                      </p:to>
                                    </p:set>
                                    <p:anim calcmode="lin" valueType="num">
                                      <p:cBhvr additive="base">
                                        <p:cTn id="75" dur="500" fill="hold"/>
                                        <p:tgtEl>
                                          <p:spTgt spid="7">
                                            <p:txEl>
                                              <p:pRg st="16" end="16"/>
                                            </p:txEl>
                                          </p:spTgt>
                                        </p:tgtEl>
                                        <p:attrNameLst>
                                          <p:attrName>ppt_x</p:attrName>
                                        </p:attrNameLst>
                                      </p:cBhvr>
                                      <p:tavLst>
                                        <p:tav tm="0">
                                          <p:val>
                                            <p:strVal val="0-#ppt_w/2"/>
                                          </p:val>
                                        </p:tav>
                                        <p:tav tm="100000">
                                          <p:val>
                                            <p:strVal val="#ppt_x"/>
                                          </p:val>
                                        </p:tav>
                                      </p:tavLst>
                                    </p:anim>
                                    <p:anim calcmode="lin" valueType="num">
                                      <p:cBhvr additive="base">
                                        <p:cTn id="76" dur="500" fill="hold"/>
                                        <p:tgtEl>
                                          <p:spTgt spid="7">
                                            <p:txEl>
                                              <p:pRg st="16" end="16"/>
                                            </p:txEl>
                                          </p:spTgt>
                                        </p:tgtEl>
                                        <p:attrNameLst>
                                          <p:attrName>ppt_y</p:attrName>
                                        </p:attrNameLst>
                                      </p:cBhvr>
                                      <p:tavLst>
                                        <p:tav tm="0">
                                          <p:val>
                                            <p:strVal val="#ppt_y"/>
                                          </p:val>
                                        </p:tav>
                                        <p:tav tm="100000">
                                          <p:val>
                                            <p:strVal val="#ppt_y"/>
                                          </p:val>
                                        </p:tav>
                                      </p:tavLst>
                                    </p:anim>
                                  </p:childTnLst>
                                </p:cTn>
                              </p:par>
                              <p:par>
                                <p:cTn id="77" presetID="2" presetClass="entr" presetSubtype="8" fill="hold" nodeType="withEffect">
                                  <p:stCondLst>
                                    <p:cond delay="0"/>
                                  </p:stCondLst>
                                  <p:childTnLst>
                                    <p:set>
                                      <p:cBhvr>
                                        <p:cTn id="78" dur="1" fill="hold">
                                          <p:stCondLst>
                                            <p:cond delay="0"/>
                                          </p:stCondLst>
                                        </p:cTn>
                                        <p:tgtEl>
                                          <p:spTgt spid="7">
                                            <p:txEl>
                                              <p:pRg st="17" end="17"/>
                                            </p:txEl>
                                          </p:spTgt>
                                        </p:tgtEl>
                                        <p:attrNameLst>
                                          <p:attrName>style.visibility</p:attrName>
                                        </p:attrNameLst>
                                      </p:cBhvr>
                                      <p:to>
                                        <p:strVal val="visible"/>
                                      </p:to>
                                    </p:set>
                                    <p:anim calcmode="lin" valueType="num">
                                      <p:cBhvr additive="base">
                                        <p:cTn id="79" dur="500" fill="hold"/>
                                        <p:tgtEl>
                                          <p:spTgt spid="7">
                                            <p:txEl>
                                              <p:pRg st="17" end="17"/>
                                            </p:txEl>
                                          </p:spTgt>
                                        </p:tgtEl>
                                        <p:attrNameLst>
                                          <p:attrName>ppt_x</p:attrName>
                                        </p:attrNameLst>
                                      </p:cBhvr>
                                      <p:tavLst>
                                        <p:tav tm="0">
                                          <p:val>
                                            <p:strVal val="0-#ppt_w/2"/>
                                          </p:val>
                                        </p:tav>
                                        <p:tav tm="100000">
                                          <p:val>
                                            <p:strVal val="#ppt_x"/>
                                          </p:val>
                                        </p:tav>
                                      </p:tavLst>
                                    </p:anim>
                                    <p:anim calcmode="lin" valueType="num">
                                      <p:cBhvr additive="base">
                                        <p:cTn id="80" dur="500" fill="hold"/>
                                        <p:tgtEl>
                                          <p:spTgt spid="7">
                                            <p:txEl>
                                              <p:pRg st="17" end="17"/>
                                            </p:txEl>
                                          </p:spTgt>
                                        </p:tgtEl>
                                        <p:attrNameLst>
                                          <p:attrName>ppt_y</p:attrName>
                                        </p:attrNameLst>
                                      </p:cBhvr>
                                      <p:tavLst>
                                        <p:tav tm="0">
                                          <p:val>
                                            <p:strVal val="#ppt_y"/>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8">
                                            <p:txEl>
                                              <p:pRg st="0" end="0"/>
                                            </p:txEl>
                                          </p:spTgt>
                                        </p:tgtEl>
                                        <p:attrNameLst>
                                          <p:attrName>style.visibility</p:attrName>
                                        </p:attrNameLst>
                                      </p:cBhvr>
                                      <p:to>
                                        <p:strVal val="visible"/>
                                      </p:to>
                                    </p:set>
                                  </p:childTnLst>
                                </p:cTn>
                              </p:par>
                              <p:par>
                                <p:cTn id="85" presetID="1" presetClass="entr" presetSubtype="0" fill="hold" nodeType="withEffect">
                                  <p:stCondLst>
                                    <p:cond delay="0"/>
                                  </p:stCondLst>
                                  <p:childTnLst>
                                    <p:set>
                                      <p:cBhvr>
                                        <p:cTn id="8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2" presetClass="entr" presetSubtype="8" fill="hold" nodeType="clickEffect">
                                  <p:stCondLst>
                                    <p:cond delay="0"/>
                                  </p:stCondLst>
                                  <p:childTnLst>
                                    <p:set>
                                      <p:cBhvr>
                                        <p:cTn id="90" dur="1" fill="hold">
                                          <p:stCondLst>
                                            <p:cond delay="0"/>
                                          </p:stCondLst>
                                        </p:cTn>
                                        <p:tgtEl>
                                          <p:spTgt spid="7">
                                            <p:txEl>
                                              <p:pRg st="18" end="18"/>
                                            </p:txEl>
                                          </p:spTgt>
                                        </p:tgtEl>
                                        <p:attrNameLst>
                                          <p:attrName>style.visibility</p:attrName>
                                        </p:attrNameLst>
                                      </p:cBhvr>
                                      <p:to>
                                        <p:strVal val="visible"/>
                                      </p:to>
                                    </p:set>
                                    <p:animEffect transition="in" filter="wipe(left)">
                                      <p:cBhvr>
                                        <p:cTn id="91" dur="500"/>
                                        <p:tgtEl>
                                          <p:spTgt spid="7">
                                            <p:txEl>
                                              <p:pRg st="18" end="18"/>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 presetClass="entr" presetSubtype="8" fill="hold" nodeType="clickEffect">
                                  <p:stCondLst>
                                    <p:cond delay="0"/>
                                  </p:stCondLst>
                                  <p:childTnLst>
                                    <p:set>
                                      <p:cBhvr>
                                        <p:cTn id="95" dur="1" fill="hold">
                                          <p:stCondLst>
                                            <p:cond delay="0"/>
                                          </p:stCondLst>
                                        </p:cTn>
                                        <p:tgtEl>
                                          <p:spTgt spid="7">
                                            <p:txEl>
                                              <p:pRg st="19" end="19"/>
                                            </p:txEl>
                                          </p:spTgt>
                                        </p:tgtEl>
                                        <p:attrNameLst>
                                          <p:attrName>style.visibility</p:attrName>
                                        </p:attrNameLst>
                                      </p:cBhvr>
                                      <p:to>
                                        <p:strVal val="visible"/>
                                      </p:to>
                                    </p:set>
                                    <p:anim calcmode="lin" valueType="num">
                                      <p:cBhvr additive="base">
                                        <p:cTn id="96" dur="500" fill="hold"/>
                                        <p:tgtEl>
                                          <p:spTgt spid="7">
                                            <p:txEl>
                                              <p:pRg st="19" end="19"/>
                                            </p:txEl>
                                          </p:spTgt>
                                        </p:tgtEl>
                                        <p:attrNameLst>
                                          <p:attrName>ppt_x</p:attrName>
                                        </p:attrNameLst>
                                      </p:cBhvr>
                                      <p:tavLst>
                                        <p:tav tm="0">
                                          <p:val>
                                            <p:strVal val="0-#ppt_w/2"/>
                                          </p:val>
                                        </p:tav>
                                        <p:tav tm="100000">
                                          <p:val>
                                            <p:strVal val="#ppt_x"/>
                                          </p:val>
                                        </p:tav>
                                      </p:tavLst>
                                    </p:anim>
                                    <p:anim calcmode="lin" valueType="num">
                                      <p:cBhvr additive="base">
                                        <p:cTn id="97" dur="500" fill="hold"/>
                                        <p:tgtEl>
                                          <p:spTgt spid="7">
                                            <p:txEl>
                                              <p:pRg st="19" end="19"/>
                                            </p:txEl>
                                          </p:spTgt>
                                        </p:tgtEl>
                                        <p:attrNameLst>
                                          <p:attrName>ppt_y</p:attrName>
                                        </p:attrNameLst>
                                      </p:cBhvr>
                                      <p:tavLst>
                                        <p:tav tm="0">
                                          <p:val>
                                            <p:strVal val="#ppt_y"/>
                                          </p:val>
                                        </p:tav>
                                        <p:tav tm="100000">
                                          <p:val>
                                            <p:strVal val="#ppt_y"/>
                                          </p:val>
                                        </p:tav>
                                      </p:tavLst>
                                    </p:anim>
                                  </p:childTnLst>
                                </p:cTn>
                              </p:par>
                              <p:par>
                                <p:cTn id="98" presetID="2" presetClass="entr" presetSubtype="8" fill="hold" nodeType="withEffect">
                                  <p:stCondLst>
                                    <p:cond delay="0"/>
                                  </p:stCondLst>
                                  <p:childTnLst>
                                    <p:set>
                                      <p:cBhvr>
                                        <p:cTn id="99" dur="1" fill="hold">
                                          <p:stCondLst>
                                            <p:cond delay="0"/>
                                          </p:stCondLst>
                                        </p:cTn>
                                        <p:tgtEl>
                                          <p:spTgt spid="7">
                                            <p:txEl>
                                              <p:pRg st="20" end="20"/>
                                            </p:txEl>
                                          </p:spTgt>
                                        </p:tgtEl>
                                        <p:attrNameLst>
                                          <p:attrName>style.visibility</p:attrName>
                                        </p:attrNameLst>
                                      </p:cBhvr>
                                      <p:to>
                                        <p:strVal val="visible"/>
                                      </p:to>
                                    </p:set>
                                    <p:anim calcmode="lin" valueType="num">
                                      <p:cBhvr additive="base">
                                        <p:cTn id="100" dur="500" fill="hold"/>
                                        <p:tgtEl>
                                          <p:spTgt spid="7">
                                            <p:txEl>
                                              <p:pRg st="20" end="20"/>
                                            </p:txEl>
                                          </p:spTgt>
                                        </p:tgtEl>
                                        <p:attrNameLst>
                                          <p:attrName>ppt_x</p:attrName>
                                        </p:attrNameLst>
                                      </p:cBhvr>
                                      <p:tavLst>
                                        <p:tav tm="0">
                                          <p:val>
                                            <p:strVal val="0-#ppt_w/2"/>
                                          </p:val>
                                        </p:tav>
                                        <p:tav tm="100000">
                                          <p:val>
                                            <p:strVal val="#ppt_x"/>
                                          </p:val>
                                        </p:tav>
                                      </p:tavLst>
                                    </p:anim>
                                    <p:anim calcmode="lin" valueType="num">
                                      <p:cBhvr additive="base">
                                        <p:cTn id="101" dur="500" fill="hold"/>
                                        <p:tgtEl>
                                          <p:spTgt spid="7">
                                            <p:txEl>
                                              <p:pRg st="20" end="20"/>
                                            </p:txEl>
                                          </p:spTgt>
                                        </p:tgtEl>
                                        <p:attrNameLst>
                                          <p:attrName>ppt_y</p:attrName>
                                        </p:attrNameLst>
                                      </p:cBhvr>
                                      <p:tavLst>
                                        <p:tav tm="0">
                                          <p:val>
                                            <p:strVal val="#ppt_y"/>
                                          </p:val>
                                        </p:tav>
                                        <p:tav tm="100000">
                                          <p:val>
                                            <p:strVal val="#ppt_y"/>
                                          </p:val>
                                        </p:tav>
                                      </p:tavLst>
                                    </p:anim>
                                  </p:childTnLst>
                                </p:cTn>
                              </p:par>
                              <p:par>
                                <p:cTn id="102" presetID="2" presetClass="entr" presetSubtype="8" fill="hold" nodeType="withEffect">
                                  <p:stCondLst>
                                    <p:cond delay="0"/>
                                  </p:stCondLst>
                                  <p:childTnLst>
                                    <p:set>
                                      <p:cBhvr>
                                        <p:cTn id="103" dur="1" fill="hold">
                                          <p:stCondLst>
                                            <p:cond delay="0"/>
                                          </p:stCondLst>
                                        </p:cTn>
                                        <p:tgtEl>
                                          <p:spTgt spid="7">
                                            <p:txEl>
                                              <p:pRg st="21" end="21"/>
                                            </p:txEl>
                                          </p:spTgt>
                                        </p:tgtEl>
                                        <p:attrNameLst>
                                          <p:attrName>style.visibility</p:attrName>
                                        </p:attrNameLst>
                                      </p:cBhvr>
                                      <p:to>
                                        <p:strVal val="visible"/>
                                      </p:to>
                                    </p:set>
                                    <p:anim calcmode="lin" valueType="num">
                                      <p:cBhvr additive="base">
                                        <p:cTn id="104" dur="500" fill="hold"/>
                                        <p:tgtEl>
                                          <p:spTgt spid="7">
                                            <p:txEl>
                                              <p:pRg st="21" end="21"/>
                                            </p:txEl>
                                          </p:spTgt>
                                        </p:tgtEl>
                                        <p:attrNameLst>
                                          <p:attrName>ppt_x</p:attrName>
                                        </p:attrNameLst>
                                      </p:cBhvr>
                                      <p:tavLst>
                                        <p:tav tm="0">
                                          <p:val>
                                            <p:strVal val="0-#ppt_w/2"/>
                                          </p:val>
                                        </p:tav>
                                        <p:tav tm="100000">
                                          <p:val>
                                            <p:strVal val="#ppt_x"/>
                                          </p:val>
                                        </p:tav>
                                      </p:tavLst>
                                    </p:anim>
                                    <p:anim calcmode="lin" valueType="num">
                                      <p:cBhvr additive="base">
                                        <p:cTn id="105" dur="500" fill="hold"/>
                                        <p:tgtEl>
                                          <p:spTgt spid="7">
                                            <p:txEl>
                                              <p:pRg st="21" end="21"/>
                                            </p:txEl>
                                          </p:spTgt>
                                        </p:tgtEl>
                                        <p:attrNameLst>
                                          <p:attrName>ppt_y</p:attrName>
                                        </p:attrNameLst>
                                      </p:cBhvr>
                                      <p:tavLst>
                                        <p:tav tm="0">
                                          <p:val>
                                            <p:strVal val="#ppt_y"/>
                                          </p:val>
                                        </p:tav>
                                        <p:tav tm="100000">
                                          <p:val>
                                            <p:strVal val="#ppt_y"/>
                                          </p:val>
                                        </p:tav>
                                      </p:tavLst>
                                    </p:anim>
                                  </p:childTnLst>
                                </p:cTn>
                              </p:par>
                              <p:par>
                                <p:cTn id="106" presetID="2" presetClass="entr" presetSubtype="8" fill="hold" nodeType="withEffect">
                                  <p:stCondLst>
                                    <p:cond delay="0"/>
                                  </p:stCondLst>
                                  <p:childTnLst>
                                    <p:set>
                                      <p:cBhvr>
                                        <p:cTn id="107" dur="1" fill="hold">
                                          <p:stCondLst>
                                            <p:cond delay="0"/>
                                          </p:stCondLst>
                                        </p:cTn>
                                        <p:tgtEl>
                                          <p:spTgt spid="7">
                                            <p:txEl>
                                              <p:pRg st="22" end="22"/>
                                            </p:txEl>
                                          </p:spTgt>
                                        </p:tgtEl>
                                        <p:attrNameLst>
                                          <p:attrName>style.visibility</p:attrName>
                                        </p:attrNameLst>
                                      </p:cBhvr>
                                      <p:to>
                                        <p:strVal val="visible"/>
                                      </p:to>
                                    </p:set>
                                    <p:anim calcmode="lin" valueType="num">
                                      <p:cBhvr additive="base">
                                        <p:cTn id="108" dur="500" fill="hold"/>
                                        <p:tgtEl>
                                          <p:spTgt spid="7">
                                            <p:txEl>
                                              <p:pRg st="22" end="22"/>
                                            </p:txEl>
                                          </p:spTgt>
                                        </p:tgtEl>
                                        <p:attrNameLst>
                                          <p:attrName>ppt_x</p:attrName>
                                        </p:attrNameLst>
                                      </p:cBhvr>
                                      <p:tavLst>
                                        <p:tav tm="0">
                                          <p:val>
                                            <p:strVal val="0-#ppt_w/2"/>
                                          </p:val>
                                        </p:tav>
                                        <p:tav tm="100000">
                                          <p:val>
                                            <p:strVal val="#ppt_x"/>
                                          </p:val>
                                        </p:tav>
                                      </p:tavLst>
                                    </p:anim>
                                    <p:anim calcmode="lin" valueType="num">
                                      <p:cBhvr additive="base">
                                        <p:cTn id="109" dur="500" fill="hold"/>
                                        <p:tgtEl>
                                          <p:spTgt spid="7">
                                            <p:txEl>
                                              <p:pRg st="22" end="22"/>
                                            </p:txEl>
                                          </p:spTgt>
                                        </p:tgtEl>
                                        <p:attrNameLst>
                                          <p:attrName>ppt_y</p:attrName>
                                        </p:attrNameLst>
                                      </p:cBhvr>
                                      <p:tavLst>
                                        <p:tav tm="0">
                                          <p:val>
                                            <p:strVal val="#ppt_y"/>
                                          </p:val>
                                        </p:tav>
                                        <p:tav tm="100000">
                                          <p:val>
                                            <p:strVal val="#ppt_y"/>
                                          </p:val>
                                        </p:tav>
                                      </p:tavLst>
                                    </p:anim>
                                  </p:childTnLst>
                                </p:cTn>
                              </p:par>
                              <p:par>
                                <p:cTn id="110" presetID="2" presetClass="entr" presetSubtype="8" fill="hold" nodeType="withEffect">
                                  <p:stCondLst>
                                    <p:cond delay="0"/>
                                  </p:stCondLst>
                                  <p:childTnLst>
                                    <p:set>
                                      <p:cBhvr>
                                        <p:cTn id="111" dur="1" fill="hold">
                                          <p:stCondLst>
                                            <p:cond delay="0"/>
                                          </p:stCondLst>
                                        </p:cTn>
                                        <p:tgtEl>
                                          <p:spTgt spid="7">
                                            <p:txEl>
                                              <p:pRg st="23" end="23"/>
                                            </p:txEl>
                                          </p:spTgt>
                                        </p:tgtEl>
                                        <p:attrNameLst>
                                          <p:attrName>style.visibility</p:attrName>
                                        </p:attrNameLst>
                                      </p:cBhvr>
                                      <p:to>
                                        <p:strVal val="visible"/>
                                      </p:to>
                                    </p:set>
                                    <p:anim calcmode="lin" valueType="num">
                                      <p:cBhvr additive="base">
                                        <p:cTn id="112" dur="500" fill="hold"/>
                                        <p:tgtEl>
                                          <p:spTgt spid="7">
                                            <p:txEl>
                                              <p:pRg st="23" end="23"/>
                                            </p:txEl>
                                          </p:spTgt>
                                        </p:tgtEl>
                                        <p:attrNameLst>
                                          <p:attrName>ppt_x</p:attrName>
                                        </p:attrNameLst>
                                      </p:cBhvr>
                                      <p:tavLst>
                                        <p:tav tm="0">
                                          <p:val>
                                            <p:strVal val="0-#ppt_w/2"/>
                                          </p:val>
                                        </p:tav>
                                        <p:tav tm="100000">
                                          <p:val>
                                            <p:strVal val="#ppt_x"/>
                                          </p:val>
                                        </p:tav>
                                      </p:tavLst>
                                    </p:anim>
                                    <p:anim calcmode="lin" valueType="num">
                                      <p:cBhvr additive="base">
                                        <p:cTn id="113" dur="500" fill="hold"/>
                                        <p:tgtEl>
                                          <p:spTgt spid="7">
                                            <p:txEl>
                                              <p:pRg st="23" end="23"/>
                                            </p:txEl>
                                          </p:spTgt>
                                        </p:tgtEl>
                                        <p:attrNameLst>
                                          <p:attrName>ppt_y</p:attrName>
                                        </p:attrNameLst>
                                      </p:cBhvr>
                                      <p:tavLst>
                                        <p:tav tm="0">
                                          <p:val>
                                            <p:strVal val="#ppt_y"/>
                                          </p:val>
                                        </p:tav>
                                        <p:tav tm="100000">
                                          <p:val>
                                            <p:strVal val="#ppt_y"/>
                                          </p:val>
                                        </p:tav>
                                      </p:tavLst>
                                    </p:anim>
                                  </p:childTnLst>
                                </p:cTn>
                              </p:par>
                              <p:par>
                                <p:cTn id="114" presetID="2" presetClass="entr" presetSubtype="8" fill="hold" nodeType="withEffect">
                                  <p:stCondLst>
                                    <p:cond delay="0"/>
                                  </p:stCondLst>
                                  <p:childTnLst>
                                    <p:set>
                                      <p:cBhvr>
                                        <p:cTn id="115" dur="1" fill="hold">
                                          <p:stCondLst>
                                            <p:cond delay="0"/>
                                          </p:stCondLst>
                                        </p:cTn>
                                        <p:tgtEl>
                                          <p:spTgt spid="7">
                                            <p:txEl>
                                              <p:pRg st="24" end="24"/>
                                            </p:txEl>
                                          </p:spTgt>
                                        </p:tgtEl>
                                        <p:attrNameLst>
                                          <p:attrName>style.visibility</p:attrName>
                                        </p:attrNameLst>
                                      </p:cBhvr>
                                      <p:to>
                                        <p:strVal val="visible"/>
                                      </p:to>
                                    </p:set>
                                    <p:anim calcmode="lin" valueType="num">
                                      <p:cBhvr additive="base">
                                        <p:cTn id="116" dur="500" fill="hold"/>
                                        <p:tgtEl>
                                          <p:spTgt spid="7">
                                            <p:txEl>
                                              <p:pRg st="24" end="24"/>
                                            </p:txEl>
                                          </p:spTgt>
                                        </p:tgtEl>
                                        <p:attrNameLst>
                                          <p:attrName>ppt_x</p:attrName>
                                        </p:attrNameLst>
                                      </p:cBhvr>
                                      <p:tavLst>
                                        <p:tav tm="0">
                                          <p:val>
                                            <p:strVal val="0-#ppt_w/2"/>
                                          </p:val>
                                        </p:tav>
                                        <p:tav tm="100000">
                                          <p:val>
                                            <p:strVal val="#ppt_x"/>
                                          </p:val>
                                        </p:tav>
                                      </p:tavLst>
                                    </p:anim>
                                    <p:anim calcmode="lin" valueType="num">
                                      <p:cBhvr additive="base">
                                        <p:cTn id="117" dur="500" fill="hold"/>
                                        <p:tgtEl>
                                          <p:spTgt spid="7">
                                            <p:txEl>
                                              <p:pRg st="24" end="24"/>
                                            </p:txEl>
                                          </p:spTgt>
                                        </p:tgtEl>
                                        <p:attrNameLst>
                                          <p:attrName>ppt_y</p:attrName>
                                        </p:attrNameLst>
                                      </p:cBhvr>
                                      <p:tavLst>
                                        <p:tav tm="0">
                                          <p:val>
                                            <p:strVal val="#ppt_y"/>
                                          </p:val>
                                        </p:tav>
                                        <p:tav tm="100000">
                                          <p:val>
                                            <p:strVal val="#ppt_y"/>
                                          </p:val>
                                        </p:tav>
                                      </p:tavLst>
                                    </p:anim>
                                  </p:childTnLst>
                                </p:cTn>
                              </p:par>
                              <p:par>
                                <p:cTn id="118" presetID="2" presetClass="entr" presetSubtype="8" fill="hold" nodeType="withEffect">
                                  <p:stCondLst>
                                    <p:cond delay="0"/>
                                  </p:stCondLst>
                                  <p:childTnLst>
                                    <p:set>
                                      <p:cBhvr>
                                        <p:cTn id="119" dur="1" fill="hold">
                                          <p:stCondLst>
                                            <p:cond delay="0"/>
                                          </p:stCondLst>
                                        </p:cTn>
                                        <p:tgtEl>
                                          <p:spTgt spid="7">
                                            <p:txEl>
                                              <p:pRg st="25" end="25"/>
                                            </p:txEl>
                                          </p:spTgt>
                                        </p:tgtEl>
                                        <p:attrNameLst>
                                          <p:attrName>style.visibility</p:attrName>
                                        </p:attrNameLst>
                                      </p:cBhvr>
                                      <p:to>
                                        <p:strVal val="visible"/>
                                      </p:to>
                                    </p:set>
                                    <p:anim calcmode="lin" valueType="num">
                                      <p:cBhvr additive="base">
                                        <p:cTn id="120" dur="500" fill="hold"/>
                                        <p:tgtEl>
                                          <p:spTgt spid="7">
                                            <p:txEl>
                                              <p:pRg st="25" end="25"/>
                                            </p:txEl>
                                          </p:spTgt>
                                        </p:tgtEl>
                                        <p:attrNameLst>
                                          <p:attrName>ppt_x</p:attrName>
                                        </p:attrNameLst>
                                      </p:cBhvr>
                                      <p:tavLst>
                                        <p:tav tm="0">
                                          <p:val>
                                            <p:strVal val="0-#ppt_w/2"/>
                                          </p:val>
                                        </p:tav>
                                        <p:tav tm="100000">
                                          <p:val>
                                            <p:strVal val="#ppt_x"/>
                                          </p:val>
                                        </p:tav>
                                      </p:tavLst>
                                    </p:anim>
                                    <p:anim calcmode="lin" valueType="num">
                                      <p:cBhvr additive="base">
                                        <p:cTn id="121" dur="500" fill="hold"/>
                                        <p:tgtEl>
                                          <p:spTgt spid="7">
                                            <p:txEl>
                                              <p:pRg st="25" end="25"/>
                                            </p:txEl>
                                          </p:spTgt>
                                        </p:tgtEl>
                                        <p:attrNameLst>
                                          <p:attrName>ppt_y</p:attrName>
                                        </p:attrNameLst>
                                      </p:cBhvr>
                                      <p:tavLst>
                                        <p:tav tm="0">
                                          <p:val>
                                            <p:strVal val="#ppt_y"/>
                                          </p:val>
                                        </p:tav>
                                        <p:tav tm="100000">
                                          <p:val>
                                            <p:strVal val="#ppt_y"/>
                                          </p:val>
                                        </p:tav>
                                      </p:tavLst>
                                    </p:anim>
                                  </p:childTnLst>
                                </p:cTn>
                              </p:par>
                              <p:par>
                                <p:cTn id="122" presetID="2" presetClass="entr" presetSubtype="8" fill="hold" nodeType="withEffect">
                                  <p:stCondLst>
                                    <p:cond delay="0"/>
                                  </p:stCondLst>
                                  <p:childTnLst>
                                    <p:set>
                                      <p:cBhvr>
                                        <p:cTn id="123" dur="1" fill="hold">
                                          <p:stCondLst>
                                            <p:cond delay="0"/>
                                          </p:stCondLst>
                                        </p:cTn>
                                        <p:tgtEl>
                                          <p:spTgt spid="7">
                                            <p:txEl>
                                              <p:pRg st="26" end="26"/>
                                            </p:txEl>
                                          </p:spTgt>
                                        </p:tgtEl>
                                        <p:attrNameLst>
                                          <p:attrName>style.visibility</p:attrName>
                                        </p:attrNameLst>
                                      </p:cBhvr>
                                      <p:to>
                                        <p:strVal val="visible"/>
                                      </p:to>
                                    </p:set>
                                    <p:anim calcmode="lin" valueType="num">
                                      <p:cBhvr additive="base">
                                        <p:cTn id="124" dur="500" fill="hold"/>
                                        <p:tgtEl>
                                          <p:spTgt spid="7">
                                            <p:txEl>
                                              <p:pRg st="26" end="26"/>
                                            </p:txEl>
                                          </p:spTgt>
                                        </p:tgtEl>
                                        <p:attrNameLst>
                                          <p:attrName>ppt_x</p:attrName>
                                        </p:attrNameLst>
                                      </p:cBhvr>
                                      <p:tavLst>
                                        <p:tav tm="0">
                                          <p:val>
                                            <p:strVal val="0-#ppt_w/2"/>
                                          </p:val>
                                        </p:tav>
                                        <p:tav tm="100000">
                                          <p:val>
                                            <p:strVal val="#ppt_x"/>
                                          </p:val>
                                        </p:tav>
                                      </p:tavLst>
                                    </p:anim>
                                    <p:anim calcmode="lin" valueType="num">
                                      <p:cBhvr additive="base">
                                        <p:cTn id="125" dur="500" fill="hold"/>
                                        <p:tgtEl>
                                          <p:spTgt spid="7">
                                            <p:txEl>
                                              <p:pRg st="26" end="26"/>
                                            </p:txEl>
                                          </p:spTgt>
                                        </p:tgtEl>
                                        <p:attrNameLst>
                                          <p:attrName>ppt_y</p:attrName>
                                        </p:attrNameLst>
                                      </p:cBhvr>
                                      <p:tavLst>
                                        <p:tav tm="0">
                                          <p:val>
                                            <p:strVal val="#ppt_y"/>
                                          </p:val>
                                        </p:tav>
                                        <p:tav tm="100000">
                                          <p:val>
                                            <p:strVal val="#ppt_y"/>
                                          </p:val>
                                        </p:tav>
                                      </p:tavLst>
                                    </p:anim>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7">
                                            <p:txEl>
                                              <p:pRg st="27" end="27"/>
                                            </p:txEl>
                                          </p:spTgt>
                                        </p:tgtEl>
                                        <p:attrNameLst>
                                          <p:attrName>style.visibility</p:attrName>
                                        </p:attrNameLst>
                                      </p:cBhvr>
                                      <p:to>
                                        <p:strVal val="visible"/>
                                      </p:to>
                                    </p:set>
                                  </p:childTnLst>
                                </p:cTn>
                              </p:par>
                              <p:par>
                                <p:cTn id="138" presetID="1" presetClass="entr" presetSubtype="0" fill="hold" nodeType="withEffect">
                                  <p:stCondLst>
                                    <p:cond delay="0"/>
                                  </p:stCondLst>
                                  <p:childTnLst>
                                    <p:set>
                                      <p:cBhvr>
                                        <p:cTn id="139" dur="1" fill="hold">
                                          <p:stCondLst>
                                            <p:cond delay="0"/>
                                          </p:stCondLst>
                                        </p:cTn>
                                        <p:tgtEl>
                                          <p:spTgt spid="7">
                                            <p:txEl>
                                              <p:pRg st="28" end="28"/>
                                            </p:txEl>
                                          </p:spTgt>
                                        </p:tgtEl>
                                        <p:attrNameLst>
                                          <p:attrName>style.visibility</p:attrName>
                                        </p:attrNameLst>
                                      </p:cBhvr>
                                      <p:to>
                                        <p:strVal val="visible"/>
                                      </p:to>
                                    </p:set>
                                  </p:childTnLst>
                                </p:cTn>
                              </p:par>
                              <p:par>
                                <p:cTn id="140" presetID="1" presetClass="entr" presetSubtype="0" fill="hold" nodeType="withEffect">
                                  <p:stCondLst>
                                    <p:cond delay="0"/>
                                  </p:stCondLst>
                                  <p:childTnLst>
                                    <p:set>
                                      <p:cBhvr>
                                        <p:cTn id="141" dur="1" fill="hold">
                                          <p:stCondLst>
                                            <p:cond delay="0"/>
                                          </p:stCondLst>
                                        </p:cTn>
                                        <p:tgtEl>
                                          <p:spTgt spid="7">
                                            <p:txEl>
                                              <p:pRg st="29" end="2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fr-FR" dirty="0"/>
              <a:t>0:000&gt; </a:t>
            </a:r>
            <a:r>
              <a:rPr lang="fr-FR" dirty="0" err="1">
                <a:solidFill>
                  <a:srgbClr val="00B050"/>
                </a:solidFill>
              </a:rPr>
              <a:t>db</a:t>
            </a:r>
            <a:r>
              <a:rPr lang="fr-FR" dirty="0">
                <a:solidFill>
                  <a:srgbClr val="00B050"/>
                </a:solidFill>
              </a:rPr>
              <a:t> </a:t>
            </a:r>
            <a:r>
              <a:rPr lang="fr-FR" dirty="0" err="1">
                <a:solidFill>
                  <a:srgbClr val="00B050"/>
                </a:solidFill>
              </a:rPr>
              <a:t>lsasrv!InitializationVector</a:t>
            </a:r>
            <a:endParaRPr lang="fr-FR" dirty="0">
              <a:solidFill>
                <a:srgbClr val="00B050"/>
              </a:solidFill>
            </a:endParaRPr>
          </a:p>
          <a:p>
            <a:r>
              <a:rPr lang="fr-FR" dirty="0"/>
              <a:t>000007fe`fcf9e7f0  </a:t>
            </a:r>
            <a:r>
              <a:rPr lang="fr-FR" dirty="0">
                <a:solidFill>
                  <a:srgbClr val="00B050"/>
                </a:solidFill>
              </a:rPr>
              <a:t>f0 dd 9a c5 1d c3 </a:t>
            </a:r>
            <a:r>
              <a:rPr lang="fr-FR" dirty="0" err="1">
                <a:solidFill>
                  <a:srgbClr val="00B050"/>
                </a:solidFill>
              </a:rPr>
              <a:t>ed</a:t>
            </a:r>
            <a:r>
              <a:rPr lang="fr-FR" dirty="0">
                <a:solidFill>
                  <a:srgbClr val="00B050"/>
                </a:solidFill>
              </a:rPr>
              <a:t> 92</a:t>
            </a:r>
            <a:r>
              <a:rPr lang="fr-FR" dirty="0"/>
              <a:t>-d9 3e cc fa d0 c5 b7 c1  .........&gt;......</a:t>
            </a:r>
          </a:p>
          <a:p>
            <a:r>
              <a:rPr lang="fr-FR" dirty="0"/>
              <a:t>000007fe`fcf9e800  10 31 3e 00 00 00 00 00-ff </a:t>
            </a:r>
            <a:r>
              <a:rPr lang="fr-FR" dirty="0" err="1"/>
              <a:t>ff</a:t>
            </a:r>
            <a:r>
              <a:rPr lang="fr-FR" dirty="0"/>
              <a:t> </a:t>
            </a:r>
            <a:r>
              <a:rPr lang="fr-FR" dirty="0" err="1"/>
              <a:t>ff</a:t>
            </a:r>
            <a:r>
              <a:rPr lang="fr-FR" dirty="0"/>
              <a:t> </a:t>
            </a:r>
            <a:r>
              <a:rPr lang="fr-FR" dirty="0" err="1"/>
              <a:t>ff</a:t>
            </a:r>
            <a:r>
              <a:rPr lang="fr-FR" dirty="0"/>
              <a:t> 00 00 00 00  .1&gt;.............</a:t>
            </a:r>
          </a:p>
          <a:p>
            <a:r>
              <a:rPr lang="fr-FR" dirty="0"/>
              <a:t>000007fe`fcf9e810  00 00 00 00 00 00 00 00-0c 10 00 00 00 00 00 00  ................</a:t>
            </a:r>
          </a:p>
          <a:p>
            <a:r>
              <a:rPr lang="fr-FR" dirty="0"/>
              <a:t>000007fe`fcf9e820  00 00 00 00 00 00 00 00-d0 b0 </a:t>
            </a:r>
            <a:r>
              <a:rPr lang="fr-FR" dirty="0" err="1"/>
              <a:t>ea</a:t>
            </a:r>
            <a:r>
              <a:rPr lang="fr-FR" dirty="0"/>
              <a:t> </a:t>
            </a:r>
            <a:r>
              <a:rPr lang="fr-FR" dirty="0" err="1"/>
              <a:t>fc</a:t>
            </a:r>
            <a:r>
              <a:rPr lang="fr-FR" dirty="0"/>
              <a:t> </a:t>
            </a:r>
            <a:r>
              <a:rPr lang="fr-FR" dirty="0" err="1"/>
              <a:t>fe</a:t>
            </a:r>
            <a:r>
              <a:rPr lang="fr-FR" dirty="0"/>
              <a:t> 07 00 00  ................</a:t>
            </a:r>
          </a:p>
          <a:p>
            <a:r>
              <a:rPr lang="fr-FR" dirty="0"/>
              <a:t>000007fe`fcf9e830  f0 a1 f0 </a:t>
            </a:r>
            <a:r>
              <a:rPr lang="fr-FR" dirty="0" err="1"/>
              <a:t>fc</a:t>
            </a:r>
            <a:r>
              <a:rPr lang="fr-FR" dirty="0"/>
              <a:t> </a:t>
            </a:r>
            <a:r>
              <a:rPr lang="fr-FR" dirty="0" err="1"/>
              <a:t>fe</a:t>
            </a:r>
            <a:r>
              <a:rPr lang="fr-FR" dirty="0"/>
              <a:t> 07 00 00-d0 b0 </a:t>
            </a:r>
            <a:r>
              <a:rPr lang="fr-FR" dirty="0" err="1"/>
              <a:t>ea</a:t>
            </a:r>
            <a:r>
              <a:rPr lang="fr-FR" dirty="0"/>
              <a:t> </a:t>
            </a:r>
            <a:r>
              <a:rPr lang="fr-FR" dirty="0" err="1"/>
              <a:t>fc</a:t>
            </a:r>
            <a:r>
              <a:rPr lang="fr-FR" dirty="0"/>
              <a:t> </a:t>
            </a:r>
            <a:r>
              <a:rPr lang="fr-FR" dirty="0" err="1"/>
              <a:t>fe</a:t>
            </a:r>
            <a:r>
              <a:rPr lang="fr-FR" dirty="0"/>
              <a:t> 07 00 00  ................</a:t>
            </a:r>
          </a:p>
          <a:p>
            <a:r>
              <a:rPr lang="fr-FR" dirty="0"/>
              <a:t>000007fe`fcf9e840  c0 08 e7 </a:t>
            </a:r>
            <a:r>
              <a:rPr lang="fr-FR" dirty="0" err="1"/>
              <a:t>fc</a:t>
            </a:r>
            <a:r>
              <a:rPr lang="fr-FR" dirty="0"/>
              <a:t> </a:t>
            </a:r>
            <a:r>
              <a:rPr lang="fr-FR" dirty="0" err="1"/>
              <a:t>fe</a:t>
            </a:r>
            <a:r>
              <a:rPr lang="fr-FR" dirty="0"/>
              <a:t> 07 00 00-d0 b0 </a:t>
            </a:r>
            <a:r>
              <a:rPr lang="fr-FR" dirty="0" err="1"/>
              <a:t>ea</a:t>
            </a:r>
            <a:r>
              <a:rPr lang="fr-FR" dirty="0"/>
              <a:t> </a:t>
            </a:r>
            <a:r>
              <a:rPr lang="fr-FR" dirty="0" err="1"/>
              <a:t>fc</a:t>
            </a:r>
            <a:r>
              <a:rPr lang="fr-FR" dirty="0"/>
              <a:t> </a:t>
            </a:r>
            <a:r>
              <a:rPr lang="fr-FR" dirty="0" err="1"/>
              <a:t>fe</a:t>
            </a:r>
            <a:r>
              <a:rPr lang="fr-FR" dirty="0"/>
              <a:t> 07 00 00  ................</a:t>
            </a:r>
          </a:p>
          <a:p>
            <a:r>
              <a:rPr lang="fr-FR" dirty="0"/>
              <a:t>000007fe`fcf9e850  f0 a1 f0 </a:t>
            </a:r>
            <a:r>
              <a:rPr lang="fr-FR" dirty="0" err="1"/>
              <a:t>fc</a:t>
            </a:r>
            <a:r>
              <a:rPr lang="fr-FR" dirty="0"/>
              <a:t> </a:t>
            </a:r>
            <a:r>
              <a:rPr lang="fr-FR" dirty="0" err="1"/>
              <a:t>fe</a:t>
            </a:r>
            <a:r>
              <a:rPr lang="fr-FR" dirty="0"/>
              <a:t> 07 00 00-d0 b0 </a:t>
            </a:r>
            <a:r>
              <a:rPr lang="fr-FR" dirty="0" err="1"/>
              <a:t>ea</a:t>
            </a:r>
            <a:r>
              <a:rPr lang="fr-FR" dirty="0"/>
              <a:t> </a:t>
            </a:r>
            <a:r>
              <a:rPr lang="fr-FR" dirty="0" err="1"/>
              <a:t>fc</a:t>
            </a:r>
            <a:r>
              <a:rPr lang="fr-FR" dirty="0"/>
              <a:t> </a:t>
            </a:r>
            <a:r>
              <a:rPr lang="fr-FR" dirty="0" err="1"/>
              <a:t>fe</a:t>
            </a:r>
            <a:r>
              <a:rPr lang="fr-FR" dirty="0"/>
              <a:t> 07 00 00  ................</a:t>
            </a:r>
          </a:p>
          <a:p>
            <a:r>
              <a:rPr lang="fr-FR" dirty="0"/>
              <a:t>000007fe`fcf9e860  c0 03 e7 </a:t>
            </a:r>
            <a:r>
              <a:rPr lang="fr-FR" dirty="0" err="1"/>
              <a:t>fc</a:t>
            </a:r>
            <a:r>
              <a:rPr lang="fr-FR" dirty="0"/>
              <a:t> </a:t>
            </a:r>
            <a:r>
              <a:rPr lang="fr-FR" dirty="0" err="1"/>
              <a:t>fe</a:t>
            </a:r>
            <a:r>
              <a:rPr lang="fr-FR" dirty="0"/>
              <a:t> 07 00 00-80 04 e7 </a:t>
            </a:r>
            <a:r>
              <a:rPr lang="fr-FR" dirty="0" err="1"/>
              <a:t>fc</a:t>
            </a:r>
            <a:r>
              <a:rPr lang="fr-FR" dirty="0"/>
              <a:t> </a:t>
            </a:r>
            <a:r>
              <a:rPr lang="fr-FR" dirty="0" err="1"/>
              <a:t>fe</a:t>
            </a:r>
            <a:r>
              <a:rPr lang="fr-FR" dirty="0"/>
              <a:t> 07 00 00  ................</a:t>
            </a:r>
          </a:p>
        </p:txBody>
      </p:sp>
    </p:spTree>
    <p:extLst>
      <p:ext uri="{BB962C8B-B14F-4D97-AF65-F5344CB8AC3E}">
        <p14:creationId xmlns:p14="http://schemas.microsoft.com/office/powerpoint/2010/main" val="887093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 calcmode="lin" valueType="num">
                                      <p:cBhvr additive="base">
                                        <p:cTn id="12" dur="500" fill="hold"/>
                                        <p:tgtEl>
                                          <p:spTgt spid="4">
                                            <p:txEl>
                                              <p:pRg st="1" end="1"/>
                                            </p:txEl>
                                          </p:spTgt>
                                        </p:tgtEl>
                                        <p:attrNameLst>
                                          <p:attrName>ppt_x</p:attrName>
                                        </p:attrNameLst>
                                      </p:cBhvr>
                                      <p:tavLst>
                                        <p:tav tm="0">
                                          <p:val>
                                            <p:strVal val="0-#ppt_w/2"/>
                                          </p:val>
                                        </p:tav>
                                        <p:tav tm="100000">
                                          <p:val>
                                            <p:strVal val="#ppt_x"/>
                                          </p:val>
                                        </p:tav>
                                      </p:tavLst>
                                    </p:anim>
                                    <p:anim calcmode="lin" valueType="num">
                                      <p:cBhvr additive="base">
                                        <p:cTn id="13" dur="500" fill="hold"/>
                                        <p:tgtEl>
                                          <p:spTgt spid="4">
                                            <p:txEl>
                                              <p:pRg st="1" end="1"/>
                                            </p:txEl>
                                          </p:spTgt>
                                        </p:tgtEl>
                                        <p:attrNameLst>
                                          <p:attrName>ppt_y</p:attrName>
                                        </p:attrNameLst>
                                      </p:cBhvr>
                                      <p:tavLst>
                                        <p:tav tm="0">
                                          <p:val>
                                            <p:strVal val="#ppt_y"/>
                                          </p:val>
                                        </p:tav>
                                        <p:tav tm="100000">
                                          <p:val>
                                            <p:strVal val="#ppt_y"/>
                                          </p:val>
                                        </p:tav>
                                      </p:tavLst>
                                    </p:anim>
                                  </p:childTnLst>
                                </p:cTn>
                              </p:par>
                              <p:par>
                                <p:cTn id="14" presetID="2" presetClass="entr" presetSubtype="8" fill="hold" nodeType="withEffect">
                                  <p:stCondLst>
                                    <p:cond delay="0"/>
                                  </p:stCondLst>
                                  <p:childTnLst>
                                    <p:set>
                                      <p:cBhvr>
                                        <p:cTn id="15" dur="1" fill="hold">
                                          <p:stCondLst>
                                            <p:cond delay="0"/>
                                          </p:stCondLst>
                                        </p:cTn>
                                        <p:tgtEl>
                                          <p:spTgt spid="4">
                                            <p:txEl>
                                              <p:pRg st="2" end="2"/>
                                            </p:txEl>
                                          </p:spTgt>
                                        </p:tgtEl>
                                        <p:attrNameLst>
                                          <p:attrName>style.visibility</p:attrName>
                                        </p:attrNameLst>
                                      </p:cBhvr>
                                      <p:to>
                                        <p:strVal val="visible"/>
                                      </p:to>
                                    </p:set>
                                    <p:anim calcmode="lin" valueType="num">
                                      <p:cBhvr additive="base">
                                        <p:cTn id="16"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17" dur="500" fill="hold"/>
                                        <p:tgtEl>
                                          <p:spTgt spid="4">
                                            <p:txEl>
                                              <p:pRg st="2" end="2"/>
                                            </p:txEl>
                                          </p:spTgt>
                                        </p:tgtEl>
                                        <p:attrNameLst>
                                          <p:attrName>ppt_y</p:attrName>
                                        </p:attrNameLst>
                                      </p:cBhvr>
                                      <p:tavLst>
                                        <p:tav tm="0">
                                          <p:val>
                                            <p:strVal val="#ppt_y"/>
                                          </p:val>
                                        </p:tav>
                                        <p:tav tm="100000">
                                          <p:val>
                                            <p:strVal val="#ppt_y"/>
                                          </p:val>
                                        </p:tav>
                                      </p:tavLst>
                                    </p:anim>
                                  </p:childTnLst>
                                </p:cTn>
                              </p:par>
                              <p:par>
                                <p:cTn id="18" presetID="2" presetClass="entr" presetSubtype="8"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 calcmode="lin" valueType="num">
                                      <p:cBhvr additive="base">
                                        <p:cTn id="20"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21" dur="500" fill="hold"/>
                                        <p:tgtEl>
                                          <p:spTgt spid="4">
                                            <p:txEl>
                                              <p:pRg st="3" end="3"/>
                                            </p:txEl>
                                          </p:spTgt>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0"/>
                                  </p:stCondLst>
                                  <p:childTnLst>
                                    <p:set>
                                      <p:cBhvr>
                                        <p:cTn id="23" dur="1" fill="hold">
                                          <p:stCondLst>
                                            <p:cond delay="0"/>
                                          </p:stCondLst>
                                        </p:cTn>
                                        <p:tgtEl>
                                          <p:spTgt spid="4">
                                            <p:txEl>
                                              <p:pRg st="4" end="4"/>
                                            </p:txEl>
                                          </p:spTgt>
                                        </p:tgtEl>
                                        <p:attrNameLst>
                                          <p:attrName>style.visibility</p:attrName>
                                        </p:attrNameLst>
                                      </p:cBhvr>
                                      <p:to>
                                        <p:strVal val="visible"/>
                                      </p:to>
                                    </p:set>
                                    <p:anim calcmode="lin" valueType="num">
                                      <p:cBhvr additive="base">
                                        <p:cTn id="24" dur="500" fill="hold"/>
                                        <p:tgtEl>
                                          <p:spTgt spid="4">
                                            <p:txEl>
                                              <p:pRg st="4" end="4"/>
                                            </p:txEl>
                                          </p:spTgt>
                                        </p:tgtEl>
                                        <p:attrNameLst>
                                          <p:attrName>ppt_x</p:attrName>
                                        </p:attrNameLst>
                                      </p:cBhvr>
                                      <p:tavLst>
                                        <p:tav tm="0">
                                          <p:val>
                                            <p:strVal val="0-#ppt_w/2"/>
                                          </p:val>
                                        </p:tav>
                                        <p:tav tm="100000">
                                          <p:val>
                                            <p:strVal val="#ppt_x"/>
                                          </p:val>
                                        </p:tav>
                                      </p:tavLst>
                                    </p:anim>
                                    <p:anim calcmode="lin" valueType="num">
                                      <p:cBhvr additive="base">
                                        <p:cTn id="25" dur="500" fill="hold"/>
                                        <p:tgtEl>
                                          <p:spTgt spid="4">
                                            <p:txEl>
                                              <p:pRg st="4" end="4"/>
                                            </p:txEl>
                                          </p:spTgt>
                                        </p:tgtEl>
                                        <p:attrNameLst>
                                          <p:attrName>ppt_y</p:attrName>
                                        </p:attrNameLst>
                                      </p:cBhvr>
                                      <p:tavLst>
                                        <p:tav tm="0">
                                          <p:val>
                                            <p:strVal val="#ppt_y"/>
                                          </p:val>
                                        </p:tav>
                                        <p:tav tm="100000">
                                          <p:val>
                                            <p:strVal val="#ppt_y"/>
                                          </p:val>
                                        </p:tav>
                                      </p:tavLst>
                                    </p:anim>
                                  </p:childTnLst>
                                </p:cTn>
                              </p:par>
                              <p:par>
                                <p:cTn id="26" presetID="2" presetClass="entr" presetSubtype="8" fill="hold" nodeType="withEffect">
                                  <p:stCondLst>
                                    <p:cond delay="0"/>
                                  </p:stCondLst>
                                  <p:childTnLst>
                                    <p:set>
                                      <p:cBhvr>
                                        <p:cTn id="27" dur="1" fill="hold">
                                          <p:stCondLst>
                                            <p:cond delay="0"/>
                                          </p:stCondLst>
                                        </p:cTn>
                                        <p:tgtEl>
                                          <p:spTgt spid="4">
                                            <p:txEl>
                                              <p:pRg st="5" end="5"/>
                                            </p:txEl>
                                          </p:spTgt>
                                        </p:tgtEl>
                                        <p:attrNameLst>
                                          <p:attrName>style.visibility</p:attrName>
                                        </p:attrNameLst>
                                      </p:cBhvr>
                                      <p:to>
                                        <p:strVal val="visible"/>
                                      </p:to>
                                    </p:set>
                                    <p:anim calcmode="lin" valueType="num">
                                      <p:cBhvr additive="base">
                                        <p:cTn id="28"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29" dur="500" fill="hold"/>
                                        <p:tgtEl>
                                          <p:spTgt spid="4">
                                            <p:txEl>
                                              <p:pRg st="5" end="5"/>
                                            </p:txEl>
                                          </p:spTgt>
                                        </p:tgtEl>
                                        <p:attrNameLst>
                                          <p:attrName>ppt_y</p:attrName>
                                        </p:attrNameLst>
                                      </p:cBhvr>
                                      <p:tavLst>
                                        <p:tav tm="0">
                                          <p:val>
                                            <p:strVal val="#ppt_y"/>
                                          </p:val>
                                        </p:tav>
                                        <p:tav tm="100000">
                                          <p:val>
                                            <p:strVal val="#ppt_y"/>
                                          </p:val>
                                        </p:tav>
                                      </p:tavLst>
                                    </p:anim>
                                  </p:childTnLst>
                                </p:cTn>
                              </p:par>
                              <p:par>
                                <p:cTn id="30" presetID="2" presetClass="entr" presetSubtype="8" fill="hold" nodeType="with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 calcmode="lin" valueType="num">
                                      <p:cBhvr additive="base">
                                        <p:cTn id="32"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3" dur="500" fill="hold"/>
                                        <p:tgtEl>
                                          <p:spTgt spid="4">
                                            <p:txEl>
                                              <p:pRg st="6" end="6"/>
                                            </p:txEl>
                                          </p:spTgt>
                                        </p:tgtEl>
                                        <p:attrNameLst>
                                          <p:attrName>ppt_y</p:attrName>
                                        </p:attrNameLst>
                                      </p:cBhvr>
                                      <p:tavLst>
                                        <p:tav tm="0">
                                          <p:val>
                                            <p:strVal val="#ppt_y"/>
                                          </p:val>
                                        </p:tav>
                                        <p:tav tm="100000">
                                          <p:val>
                                            <p:strVal val="#ppt_y"/>
                                          </p:val>
                                        </p:tav>
                                      </p:tavLst>
                                    </p:anim>
                                  </p:childTnLst>
                                </p:cTn>
                              </p:par>
                              <p:par>
                                <p:cTn id="34" presetID="2" presetClass="entr" presetSubtype="8" fill="hold" nodeType="withEffect">
                                  <p:stCondLst>
                                    <p:cond delay="0"/>
                                  </p:stCondLst>
                                  <p:childTnLst>
                                    <p:set>
                                      <p:cBhvr>
                                        <p:cTn id="35" dur="1" fill="hold">
                                          <p:stCondLst>
                                            <p:cond delay="0"/>
                                          </p:stCondLst>
                                        </p:cTn>
                                        <p:tgtEl>
                                          <p:spTgt spid="4">
                                            <p:txEl>
                                              <p:pRg st="7" end="7"/>
                                            </p:txEl>
                                          </p:spTgt>
                                        </p:tgtEl>
                                        <p:attrNameLst>
                                          <p:attrName>style.visibility</p:attrName>
                                        </p:attrNameLst>
                                      </p:cBhvr>
                                      <p:to>
                                        <p:strVal val="visible"/>
                                      </p:to>
                                    </p:set>
                                    <p:anim calcmode="lin" valueType="num">
                                      <p:cBhvr additive="base">
                                        <p:cTn id="36"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37" dur="500" fill="hold"/>
                                        <p:tgtEl>
                                          <p:spTgt spid="4">
                                            <p:txEl>
                                              <p:pRg st="7" end="7"/>
                                            </p:txEl>
                                          </p:spTgt>
                                        </p:tgtEl>
                                        <p:attrNameLst>
                                          <p:attrName>ppt_y</p:attrName>
                                        </p:attrNameLst>
                                      </p:cBhvr>
                                      <p:tavLst>
                                        <p:tav tm="0">
                                          <p:val>
                                            <p:strVal val="#ppt_y"/>
                                          </p:val>
                                        </p:tav>
                                        <p:tav tm="100000">
                                          <p:val>
                                            <p:strVal val="#ppt_y"/>
                                          </p:val>
                                        </p:tav>
                                      </p:tavLst>
                                    </p:anim>
                                  </p:childTnLst>
                                </p:cTn>
                              </p:par>
                              <p:par>
                                <p:cTn id="38" presetID="2" presetClass="entr" presetSubtype="8" fill="hold" nodeType="withEffect">
                                  <p:stCondLst>
                                    <p:cond delay="0"/>
                                  </p:stCondLst>
                                  <p:childTnLst>
                                    <p:set>
                                      <p:cBhvr>
                                        <p:cTn id="39" dur="1" fill="hold">
                                          <p:stCondLst>
                                            <p:cond delay="0"/>
                                          </p:stCondLst>
                                        </p:cTn>
                                        <p:tgtEl>
                                          <p:spTgt spid="4">
                                            <p:txEl>
                                              <p:pRg st="8" end="8"/>
                                            </p:txEl>
                                          </p:spTgt>
                                        </p:tgtEl>
                                        <p:attrNameLst>
                                          <p:attrName>style.visibility</p:attrName>
                                        </p:attrNameLst>
                                      </p:cBhvr>
                                      <p:to>
                                        <p:strVal val="visible"/>
                                      </p:to>
                                    </p:set>
                                    <p:anim calcmode="lin" valueType="num">
                                      <p:cBhvr additive="base">
                                        <p:cTn id="40" dur="500" fill="hold"/>
                                        <p:tgtEl>
                                          <p:spTgt spid="4">
                                            <p:txEl>
                                              <p:pRg st="8" end="8"/>
                                            </p:txEl>
                                          </p:spTgt>
                                        </p:tgtEl>
                                        <p:attrNameLst>
                                          <p:attrName>ppt_x</p:attrName>
                                        </p:attrNameLst>
                                      </p:cBhvr>
                                      <p:tavLst>
                                        <p:tav tm="0">
                                          <p:val>
                                            <p:strVal val="0-#ppt_w/2"/>
                                          </p:val>
                                        </p:tav>
                                        <p:tav tm="100000">
                                          <p:val>
                                            <p:strVal val="#ppt_x"/>
                                          </p:val>
                                        </p:tav>
                                      </p:tavLst>
                                    </p:anim>
                                    <p:anim calcmode="lin" valueType="num">
                                      <p:cBhvr additive="base">
                                        <p:cTn id="41" dur="500" fill="hold"/>
                                        <p:tgtEl>
                                          <p:spTgt spid="4">
                                            <p:txEl>
                                              <p:pRg st="8" end="8"/>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smtClean="0"/>
              <a:t>I am from Belgium </a:t>
            </a:r>
          </a:p>
          <a:p>
            <a:r>
              <a:rPr lang="en-US" dirty="0" smtClean="0"/>
              <a:t>I work in Canada           as </a:t>
            </a:r>
            <a:r>
              <a:rPr lang="en-US" dirty="0"/>
              <a:t>a Security Architect </a:t>
            </a:r>
            <a:r>
              <a:rPr lang="en-US" dirty="0" smtClean="0"/>
              <a:t>for</a:t>
            </a:r>
          </a:p>
          <a:p>
            <a:pPr lvl="1"/>
            <a:r>
              <a:rPr lang="en-US" dirty="0" smtClean="0"/>
              <a:t>(Deloitte </a:t>
            </a:r>
            <a:r>
              <a:rPr lang="en-US" dirty="0"/>
              <a:t>security consulting </a:t>
            </a:r>
            <a:r>
              <a:rPr lang="en-US" dirty="0" smtClean="0"/>
              <a:t>is ranked </a:t>
            </a:r>
            <a:r>
              <a:rPr lang="en-US" dirty="0"/>
              <a:t>#1 </a:t>
            </a:r>
            <a:r>
              <a:rPr lang="en-US" dirty="0" smtClean="0"/>
              <a:t>in globally </a:t>
            </a:r>
            <a:r>
              <a:rPr lang="en-US" dirty="0"/>
              <a:t>based on revenue by Gartner</a:t>
            </a:r>
            <a:r>
              <a:rPr lang="en-US" dirty="0" smtClean="0"/>
              <a:t>)</a:t>
            </a:r>
          </a:p>
          <a:p>
            <a:r>
              <a:rPr lang="en-US" dirty="0" smtClean="0"/>
              <a:t>12+ </a:t>
            </a:r>
            <a:r>
              <a:rPr lang="en-US" dirty="0"/>
              <a:t>years experience in </a:t>
            </a:r>
            <a:r>
              <a:rPr lang="en-US" dirty="0" smtClean="0"/>
              <a:t>information technology</a:t>
            </a:r>
            <a:endParaRPr lang="en-US" dirty="0"/>
          </a:p>
          <a:p>
            <a:r>
              <a:rPr lang="en-US" dirty="0" smtClean="0"/>
              <a:t>I am NOT </a:t>
            </a:r>
            <a:r>
              <a:rPr lang="en-US" dirty="0"/>
              <a:t>a </a:t>
            </a:r>
            <a:r>
              <a:rPr lang="en-US" dirty="0" smtClean="0"/>
              <a:t>hacker</a:t>
            </a:r>
          </a:p>
          <a:p>
            <a:r>
              <a:rPr lang="en-US" dirty="0" smtClean="0"/>
              <a:t>I do security researches for FUN</a:t>
            </a:r>
            <a:endParaRPr lang="en-US" dirty="0"/>
          </a:p>
          <a:p>
            <a:r>
              <a:rPr lang="en-US" dirty="0" err="1" smtClean="0"/>
              <a:t>Starcraft</a:t>
            </a:r>
            <a:r>
              <a:rPr lang="en-US" dirty="0" smtClean="0"/>
              <a:t> </a:t>
            </a:r>
            <a:r>
              <a:rPr lang="en-US" dirty="0"/>
              <a:t>II gamer</a:t>
            </a:r>
          </a:p>
          <a:p>
            <a:endParaRPr lang="en-US" dirty="0"/>
          </a:p>
          <a:p>
            <a:endParaRPr lang="fr-FR" dirty="0"/>
          </a:p>
        </p:txBody>
      </p:sp>
      <p:sp>
        <p:nvSpPr>
          <p:cNvPr id="4" name="Title 3"/>
          <p:cNvSpPr>
            <a:spLocks noGrp="1"/>
          </p:cNvSpPr>
          <p:nvPr>
            <p:ph type="title"/>
          </p:nvPr>
        </p:nvSpPr>
        <p:spPr/>
        <p:txBody>
          <a:bodyPr/>
          <a:lstStyle/>
          <a:p>
            <a:r>
              <a:rPr lang="fr-FR" dirty="0" err="1" smtClean="0"/>
              <a:t>Who</a:t>
            </a:r>
            <a:r>
              <a:rPr lang="fr-FR" dirty="0" smtClean="0"/>
              <a:t> </a:t>
            </a:r>
            <a:r>
              <a:rPr lang="fr-FR" dirty="0" err="1" smtClean="0"/>
              <a:t>am</a:t>
            </a:r>
            <a:r>
              <a:rPr lang="fr-FR" dirty="0" smtClean="0"/>
              <a:t> I?</a:t>
            </a:r>
            <a:endParaRPr lang="fr-FR" dirty="0"/>
          </a:p>
        </p:txBody>
      </p:sp>
      <p:pic>
        <p:nvPicPr>
          <p:cNvPr id="2052" name="Picture 4" descr="http://zn0gukjd7tjtqjzrh-dtts.siteintercept.qualtrics.com/WRSiteInterceptEngine/Graphic.php?IM=IM_2fbjB5Clu1UfC7P"/>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6016" y="1788549"/>
            <a:ext cx="1362075" cy="24765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4"/>
          <a:stretch>
            <a:fillRect/>
          </a:stretch>
        </p:blipFill>
        <p:spPr>
          <a:xfrm>
            <a:off x="2099289" y="1842259"/>
            <a:ext cx="358161" cy="182116"/>
          </a:xfrm>
          <a:prstGeom prst="rect">
            <a:avLst/>
          </a:prstGeom>
        </p:spPr>
      </p:pic>
      <p:pic>
        <p:nvPicPr>
          <p:cNvPr id="9" name="Picture 8"/>
          <p:cNvPicPr>
            <a:picLocks noChangeAspect="1"/>
          </p:cNvPicPr>
          <p:nvPr/>
        </p:nvPicPr>
        <p:blipFill>
          <a:blip r:embed="rId5"/>
          <a:stretch>
            <a:fillRect/>
          </a:stretch>
        </p:blipFill>
        <p:spPr>
          <a:xfrm>
            <a:off x="2216723" y="1495940"/>
            <a:ext cx="339053" cy="226035"/>
          </a:xfrm>
          <a:prstGeom prst="rect">
            <a:avLst/>
          </a:prstGeom>
        </p:spPr>
      </p:pic>
      <p:pic>
        <p:nvPicPr>
          <p:cNvPr id="2066" name="Picture 18" descr="Résultats de recherche d'images pour « starcraft 2 »"/>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082386" y="3217540"/>
            <a:ext cx="329374" cy="3293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722663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wipe(left)">
                                      <p:cBhvr>
                                        <p:cTn id="15" dur="500"/>
                                        <p:tgtEl>
                                          <p:spTgt spid="3">
                                            <p:txEl>
                                              <p:pRg st="1" end="1"/>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nodeType="withEffect">
                                  <p:stCondLst>
                                    <p:cond delay="0"/>
                                  </p:stCondLst>
                                  <p:childTnLst>
                                    <p:set>
                                      <p:cBhvr>
                                        <p:cTn id="20" dur="1" fill="hold">
                                          <p:stCondLst>
                                            <p:cond delay="0"/>
                                          </p:stCondLst>
                                        </p:cTn>
                                        <p:tgtEl>
                                          <p:spTgt spid="2052"/>
                                        </p:tgtEl>
                                        <p:attrNameLst>
                                          <p:attrName>style.visibility</p:attrName>
                                        </p:attrNameLst>
                                      </p:cBhvr>
                                      <p:to>
                                        <p:strVal val="visible"/>
                                      </p:to>
                                    </p:set>
                                    <p:animEffect transition="in" filter="fade">
                                      <p:cBhvr>
                                        <p:cTn id="21" dur="500"/>
                                        <p:tgtEl>
                                          <p:spTgt spid="2052"/>
                                        </p:tgtEl>
                                      </p:cBhvr>
                                    </p:animEffect>
                                  </p:childTnLst>
                                </p:cTn>
                              </p:par>
                              <p:par>
                                <p:cTn id="22" presetID="22" presetClass="entr" presetSubtype="8"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wipe(left)">
                                      <p:cBhvr>
                                        <p:cTn id="24" dur="500"/>
                                        <p:tgtEl>
                                          <p:spTgt spid="3">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wipe(left)">
                                      <p:cBhvr>
                                        <p:cTn id="29" dur="500"/>
                                        <p:tgtEl>
                                          <p:spTgt spid="3">
                                            <p:txEl>
                                              <p:pRg st="3" end="3"/>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8"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Effect transition="in" filter="wipe(left)">
                                      <p:cBhvr>
                                        <p:cTn id="34" dur="500"/>
                                        <p:tgtEl>
                                          <p:spTgt spid="3">
                                            <p:txEl>
                                              <p:pRg st="4" end="4"/>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8"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wipe(left)">
                                      <p:cBhvr>
                                        <p:cTn id="39" dur="500"/>
                                        <p:tgtEl>
                                          <p:spTgt spid="3">
                                            <p:txEl>
                                              <p:pRg st="5" end="5"/>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nodeType="click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wipe(left)">
                                      <p:cBhvr>
                                        <p:cTn id="44" dur="500"/>
                                        <p:tgtEl>
                                          <p:spTgt spid="3">
                                            <p:txEl>
                                              <p:pRg st="6" end="6"/>
                                            </p:txEl>
                                          </p:spTgt>
                                        </p:tgtEl>
                                      </p:cBhvr>
                                    </p:animEffect>
                                  </p:childTnLst>
                                </p:cTn>
                              </p:par>
                              <p:par>
                                <p:cTn id="45" presetID="10" presetClass="entr" presetSubtype="0" fill="hold" nodeType="withEffect">
                                  <p:stCondLst>
                                    <p:cond delay="0"/>
                                  </p:stCondLst>
                                  <p:childTnLst>
                                    <p:set>
                                      <p:cBhvr>
                                        <p:cTn id="46" dur="1" fill="hold">
                                          <p:stCondLst>
                                            <p:cond delay="0"/>
                                          </p:stCondLst>
                                        </p:cTn>
                                        <p:tgtEl>
                                          <p:spTgt spid="2066"/>
                                        </p:tgtEl>
                                        <p:attrNameLst>
                                          <p:attrName>style.visibility</p:attrName>
                                        </p:attrNameLst>
                                      </p:cBhvr>
                                      <p:to>
                                        <p:strVal val="visible"/>
                                      </p:to>
                                    </p:set>
                                    <p:animEffect transition="in" filter="fade">
                                      <p:cBhvr>
                                        <p:cTn id="47" dur="500"/>
                                        <p:tgtEl>
                                          <p:spTgt spid="20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endParaRPr lang="fr-FR"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98160" y="1608003"/>
            <a:ext cx="1298122" cy="1054724"/>
          </a:xfrm>
          <a:prstGeom prst="rect">
            <a:avLst/>
          </a:prstGeom>
        </p:spPr>
      </p:pic>
      <p:sp>
        <p:nvSpPr>
          <p:cNvPr id="6" name="Rectangle 5"/>
          <p:cNvSpPr/>
          <p:nvPr/>
        </p:nvSpPr>
        <p:spPr>
          <a:xfrm>
            <a:off x="1833738" y="1654767"/>
            <a:ext cx="1034143"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smtClean="0"/>
              <a:t>Sets $</a:t>
            </a:r>
            <a:r>
              <a:rPr lang="fr-FR" sz="1600" dirty="0" err="1" smtClean="0"/>
              <a:t>env</a:t>
            </a:r>
            <a:r>
              <a:rPr lang="fr-FR" sz="1600" dirty="0" smtClean="0"/>
              <a:t> and Dump</a:t>
            </a:r>
            <a:endParaRPr lang="fr-FR" sz="1600" dirty="0"/>
          </a:p>
        </p:txBody>
      </p:sp>
      <p:sp>
        <p:nvSpPr>
          <p:cNvPr id="7" name="Rectangle 6"/>
          <p:cNvSpPr/>
          <p:nvPr/>
        </p:nvSpPr>
        <p:spPr>
          <a:xfrm>
            <a:off x="3641206" y="1652406"/>
            <a:ext cx="1034143"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err="1" smtClean="0"/>
              <a:t>Reads</a:t>
            </a:r>
            <a:r>
              <a:rPr lang="fr-FR" sz="1600" dirty="0" smtClean="0"/>
              <a:t> dump</a:t>
            </a:r>
            <a:endParaRPr lang="fr-FR" sz="1600" dirty="0"/>
          </a:p>
        </p:txBody>
      </p:sp>
      <p:cxnSp>
        <p:nvCxnSpPr>
          <p:cNvPr id="8" name="Straight Arrow Connector 7"/>
          <p:cNvCxnSpPr>
            <a:stCxn id="6" idx="3"/>
            <a:endCxn id="7" idx="1"/>
          </p:cNvCxnSpPr>
          <p:nvPr/>
        </p:nvCxnSpPr>
        <p:spPr>
          <a:xfrm flipV="1">
            <a:off x="2867881" y="2147706"/>
            <a:ext cx="773325" cy="2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Rectangle 8"/>
          <p:cNvSpPr/>
          <p:nvPr/>
        </p:nvSpPr>
        <p:spPr>
          <a:xfrm>
            <a:off x="7256134" y="1652406"/>
            <a:ext cx="1034143"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err="1" smtClean="0"/>
              <a:t>Exfiltrates</a:t>
            </a:r>
            <a:endParaRPr lang="fr-FR" sz="1600" dirty="0"/>
          </a:p>
        </p:txBody>
      </p:sp>
      <p:sp>
        <p:nvSpPr>
          <p:cNvPr id="10" name="TextBox 9"/>
          <p:cNvSpPr txBox="1"/>
          <p:nvPr/>
        </p:nvSpPr>
        <p:spPr>
          <a:xfrm>
            <a:off x="1044522" y="2922748"/>
            <a:ext cx="2383973" cy="1200329"/>
          </a:xfrm>
          <a:prstGeom prst="rect">
            <a:avLst/>
          </a:prstGeom>
          <a:noFill/>
        </p:spPr>
        <p:txBody>
          <a:bodyPr wrap="square" rtlCol="0">
            <a:spAutoFit/>
          </a:bodyPr>
          <a:lstStyle/>
          <a:p>
            <a:pPr marL="285750" indent="-285750">
              <a:buFont typeface="Arial" panose="020B0604020202020204" pitchFamily="34" charset="0"/>
              <a:buChar char="•"/>
            </a:pPr>
            <a:r>
              <a:rPr lang="fr-FR" sz="1200" dirty="0" smtClean="0">
                <a:solidFill>
                  <a:schemeClr val="accent1">
                    <a:lumMod val="50000"/>
                  </a:schemeClr>
                </a:solidFill>
              </a:rPr>
              <a:t>User </a:t>
            </a:r>
            <a:r>
              <a:rPr lang="fr-FR" sz="1200" dirty="0" err="1" smtClean="0">
                <a:solidFill>
                  <a:schemeClr val="accent1">
                    <a:lumMod val="50000"/>
                  </a:schemeClr>
                </a:solidFill>
              </a:rPr>
              <a:t>preferences</a:t>
            </a:r>
            <a:endParaRPr lang="fr-FR" sz="1200" dirty="0" smtClean="0">
              <a:solidFill>
                <a:schemeClr val="accent1">
                  <a:lumMod val="50000"/>
                </a:schemeClr>
              </a:solidFill>
            </a:endParaRPr>
          </a:p>
          <a:p>
            <a:pPr marL="285750" indent="-285750">
              <a:buFont typeface="Arial" panose="020B0604020202020204" pitchFamily="34" charset="0"/>
              <a:buChar char="•"/>
            </a:pPr>
            <a:r>
              <a:rPr lang="fr-FR" sz="1200" dirty="0" smtClean="0">
                <a:solidFill>
                  <a:schemeClr val="accent1">
                    <a:lumMod val="50000"/>
                  </a:schemeClr>
                </a:solidFill>
              </a:rPr>
              <a:t>OS </a:t>
            </a:r>
            <a:r>
              <a:rPr lang="fr-FR" sz="1200" dirty="0" err="1" smtClean="0">
                <a:solidFill>
                  <a:schemeClr val="accent1">
                    <a:lumMod val="50000"/>
                  </a:schemeClr>
                </a:solidFill>
              </a:rPr>
              <a:t>recon</a:t>
            </a:r>
            <a:endParaRPr lang="fr-FR" sz="1200" dirty="0" smtClean="0">
              <a:solidFill>
                <a:schemeClr val="accent1">
                  <a:lumMod val="50000"/>
                </a:schemeClr>
              </a:solidFill>
            </a:endParaRPr>
          </a:p>
          <a:p>
            <a:pPr marL="285750" indent="-285750">
              <a:buFont typeface="Arial" panose="020B0604020202020204" pitchFamily="34" charset="0"/>
              <a:buChar char="•"/>
            </a:pPr>
            <a:r>
              <a:rPr lang="fr-FR" sz="1200" dirty="0" smtClean="0">
                <a:solidFill>
                  <a:schemeClr val="accent1">
                    <a:lumMod val="50000"/>
                  </a:schemeClr>
                </a:solidFill>
              </a:rPr>
              <a:t>Set </a:t>
            </a:r>
            <a:r>
              <a:rPr lang="fr-FR" sz="1200" dirty="0" err="1" smtClean="0">
                <a:solidFill>
                  <a:schemeClr val="accent1">
                    <a:lumMod val="50000"/>
                  </a:schemeClr>
                </a:solidFill>
              </a:rPr>
              <a:t>registry</a:t>
            </a:r>
            <a:r>
              <a:rPr lang="fr-FR" sz="1200" dirty="0" smtClean="0">
                <a:solidFill>
                  <a:schemeClr val="accent1">
                    <a:lumMod val="50000"/>
                  </a:schemeClr>
                </a:solidFill>
              </a:rPr>
              <a:t> key if </a:t>
            </a:r>
            <a:r>
              <a:rPr lang="fr-FR" sz="1200" dirty="0" err="1" smtClean="0">
                <a:solidFill>
                  <a:schemeClr val="accent1">
                    <a:lumMod val="50000"/>
                  </a:schemeClr>
                </a:solidFill>
              </a:rPr>
              <a:t>needed</a:t>
            </a:r>
            <a:endParaRPr lang="fr-FR" sz="1200" dirty="0" smtClean="0">
              <a:solidFill>
                <a:schemeClr val="accent1">
                  <a:lumMod val="50000"/>
                </a:schemeClr>
              </a:solidFill>
            </a:endParaRPr>
          </a:p>
          <a:p>
            <a:pPr marL="285750" indent="-285750">
              <a:buFont typeface="Arial" panose="020B0604020202020204" pitchFamily="34" charset="0"/>
              <a:buChar char="•"/>
            </a:pPr>
            <a:r>
              <a:rPr lang="fr-FR" sz="1200" dirty="0" smtClean="0">
                <a:solidFill>
                  <a:schemeClr val="accent1">
                    <a:lumMod val="50000"/>
                  </a:schemeClr>
                </a:solidFill>
              </a:rPr>
              <a:t>Dump command </a:t>
            </a:r>
            <a:r>
              <a:rPr lang="fr-FR" sz="1200" dirty="0" err="1" smtClean="0">
                <a:solidFill>
                  <a:schemeClr val="accent1">
                    <a:lumMod val="50000"/>
                  </a:schemeClr>
                </a:solidFill>
              </a:rPr>
              <a:t>can</a:t>
            </a:r>
            <a:r>
              <a:rPr lang="fr-FR" sz="1200" dirty="0" smtClean="0">
                <a:solidFill>
                  <a:schemeClr val="accent1">
                    <a:lumMod val="50000"/>
                  </a:schemeClr>
                </a:solidFill>
              </a:rPr>
              <a:t> </a:t>
            </a:r>
            <a:r>
              <a:rPr lang="fr-FR" sz="1200" dirty="0" err="1" smtClean="0">
                <a:solidFill>
                  <a:schemeClr val="accent1">
                    <a:lumMod val="50000"/>
                  </a:schemeClr>
                </a:solidFill>
              </a:rPr>
              <a:t>be</a:t>
            </a:r>
            <a:r>
              <a:rPr lang="fr-FR" sz="1200" dirty="0" smtClean="0">
                <a:solidFill>
                  <a:schemeClr val="accent1">
                    <a:lumMod val="50000"/>
                  </a:schemeClr>
                </a:solidFill>
              </a:rPr>
              <a:t> </a:t>
            </a:r>
            <a:r>
              <a:rPr lang="fr-FR" sz="1200" dirty="0" err="1" smtClean="0">
                <a:solidFill>
                  <a:schemeClr val="accent1">
                    <a:lumMod val="50000"/>
                  </a:schemeClr>
                </a:solidFill>
              </a:rPr>
              <a:t>executed</a:t>
            </a:r>
            <a:r>
              <a:rPr lang="fr-FR" sz="1200" dirty="0" smtClean="0">
                <a:solidFill>
                  <a:schemeClr val="accent1">
                    <a:lumMod val="50000"/>
                  </a:schemeClr>
                </a:solidFill>
              </a:rPr>
              <a:t> </a:t>
            </a:r>
            <a:r>
              <a:rPr lang="fr-FR" sz="1200" dirty="0" err="1" smtClean="0">
                <a:solidFill>
                  <a:schemeClr val="accent1">
                    <a:lumMod val="50000"/>
                  </a:schemeClr>
                </a:solidFill>
              </a:rPr>
              <a:t>locally</a:t>
            </a:r>
            <a:r>
              <a:rPr lang="fr-FR" sz="1200" dirty="0" smtClean="0">
                <a:solidFill>
                  <a:schemeClr val="accent1">
                    <a:lumMod val="50000"/>
                  </a:schemeClr>
                </a:solidFill>
              </a:rPr>
              <a:t>, </a:t>
            </a:r>
            <a:r>
              <a:rPr lang="fr-FR" sz="1200" dirty="0" err="1" smtClean="0">
                <a:solidFill>
                  <a:schemeClr val="accent1">
                    <a:lumMod val="50000"/>
                  </a:schemeClr>
                </a:solidFill>
              </a:rPr>
              <a:t>remotely</a:t>
            </a:r>
            <a:r>
              <a:rPr lang="fr-FR" sz="1200" dirty="0" smtClean="0">
                <a:solidFill>
                  <a:schemeClr val="accent1">
                    <a:lumMod val="50000"/>
                  </a:schemeClr>
                </a:solidFill>
              </a:rPr>
              <a:t>, or </a:t>
            </a:r>
            <a:r>
              <a:rPr lang="fr-FR" sz="1200" dirty="0" err="1" smtClean="0">
                <a:solidFill>
                  <a:schemeClr val="accent1">
                    <a:lumMod val="50000"/>
                  </a:schemeClr>
                </a:solidFill>
              </a:rPr>
              <a:t>from</a:t>
            </a:r>
            <a:r>
              <a:rPr lang="fr-FR" sz="1200" dirty="0" smtClean="0">
                <a:solidFill>
                  <a:schemeClr val="accent1">
                    <a:lumMod val="50000"/>
                  </a:schemeClr>
                </a:solidFill>
              </a:rPr>
              <a:t> a </a:t>
            </a:r>
            <a:r>
              <a:rPr lang="fr-FR" sz="1200" dirty="0" err="1" smtClean="0">
                <a:solidFill>
                  <a:schemeClr val="accent1">
                    <a:lumMod val="50000"/>
                  </a:schemeClr>
                </a:solidFill>
              </a:rPr>
              <a:t>Hypervisor</a:t>
            </a:r>
            <a:endParaRPr lang="fr-FR" sz="1200" dirty="0" smtClean="0">
              <a:solidFill>
                <a:schemeClr val="accent1">
                  <a:lumMod val="50000"/>
                </a:schemeClr>
              </a:solidFill>
            </a:endParaRPr>
          </a:p>
        </p:txBody>
      </p:sp>
      <p:sp>
        <p:nvSpPr>
          <p:cNvPr id="11" name="TextBox 10"/>
          <p:cNvSpPr txBox="1"/>
          <p:nvPr/>
        </p:nvSpPr>
        <p:spPr>
          <a:xfrm>
            <a:off x="3378424" y="2822197"/>
            <a:ext cx="1905000" cy="1384995"/>
          </a:xfrm>
          <a:prstGeom prst="rect">
            <a:avLst/>
          </a:prstGeom>
          <a:noFill/>
        </p:spPr>
        <p:txBody>
          <a:bodyPr wrap="square" rtlCol="0">
            <a:spAutoFit/>
          </a:bodyPr>
          <a:lstStyle/>
          <a:p>
            <a:pPr marL="285750" indent="-285750">
              <a:buFont typeface="Arial" panose="020B0604020202020204" pitchFamily="34" charset="0"/>
              <a:buChar char="•"/>
            </a:pPr>
            <a:r>
              <a:rPr lang="fr-FR" sz="1200" dirty="0" err="1" smtClean="0">
                <a:solidFill>
                  <a:schemeClr val="accent1">
                    <a:lumMod val="50000"/>
                  </a:schemeClr>
                </a:solidFill>
              </a:rPr>
              <a:t>Always</a:t>
            </a:r>
            <a:r>
              <a:rPr lang="fr-FR" sz="1200" dirty="0" smtClean="0">
                <a:solidFill>
                  <a:schemeClr val="accent1">
                    <a:lumMod val="50000"/>
                  </a:schemeClr>
                </a:solidFill>
              </a:rPr>
              <a:t> </a:t>
            </a:r>
            <a:r>
              <a:rPr lang="fr-FR" sz="1200" dirty="0" err="1" smtClean="0">
                <a:solidFill>
                  <a:schemeClr val="accent1">
                    <a:lumMod val="50000"/>
                  </a:schemeClr>
                </a:solidFill>
              </a:rPr>
              <a:t>reads</a:t>
            </a:r>
            <a:r>
              <a:rPr lang="fr-FR" sz="1200" dirty="0" smtClean="0">
                <a:solidFill>
                  <a:schemeClr val="accent1">
                    <a:lumMod val="50000"/>
                  </a:schemeClr>
                </a:solidFill>
              </a:rPr>
              <a:t> </a:t>
            </a:r>
            <a:r>
              <a:rPr lang="fr-FR" sz="1200" dirty="0" err="1" smtClean="0">
                <a:solidFill>
                  <a:schemeClr val="accent1">
                    <a:lumMod val="50000"/>
                  </a:schemeClr>
                </a:solidFill>
              </a:rPr>
              <a:t>locally</a:t>
            </a:r>
            <a:r>
              <a:rPr lang="fr-FR" sz="1200" dirty="0" smtClean="0">
                <a:solidFill>
                  <a:schemeClr val="accent1">
                    <a:lumMod val="50000"/>
                  </a:schemeClr>
                </a:solidFill>
              </a:rPr>
              <a:t>!</a:t>
            </a:r>
          </a:p>
          <a:p>
            <a:pPr marL="285750" indent="-285750">
              <a:buFont typeface="Arial" panose="020B0604020202020204" pitchFamily="34" charset="0"/>
              <a:buChar char="•"/>
            </a:pPr>
            <a:r>
              <a:rPr lang="fr-FR" sz="1200" dirty="0" smtClean="0">
                <a:solidFill>
                  <a:schemeClr val="accent1">
                    <a:lumMod val="50000"/>
                  </a:schemeClr>
                </a:solidFill>
              </a:rPr>
              <a:t>List sessions in memory</a:t>
            </a:r>
          </a:p>
          <a:p>
            <a:pPr marL="285750" indent="-285750">
              <a:buFont typeface="Arial" panose="020B0604020202020204" pitchFamily="34" charset="0"/>
              <a:buChar char="•"/>
            </a:pPr>
            <a:r>
              <a:rPr lang="fr-FR" sz="1200" dirty="0" err="1" smtClean="0">
                <a:solidFill>
                  <a:schemeClr val="accent1">
                    <a:lumMod val="50000"/>
                  </a:schemeClr>
                </a:solidFill>
              </a:rPr>
              <a:t>Retrieve</a:t>
            </a:r>
            <a:r>
              <a:rPr lang="fr-FR" sz="1200" dirty="0" smtClean="0">
                <a:solidFill>
                  <a:schemeClr val="accent1">
                    <a:lumMod val="50000"/>
                  </a:schemeClr>
                </a:solidFill>
              </a:rPr>
              <a:t> keys…</a:t>
            </a:r>
          </a:p>
          <a:p>
            <a:pPr marL="285750" indent="-285750">
              <a:buFont typeface="Arial" panose="020B0604020202020204" pitchFamily="34" charset="0"/>
              <a:buChar char="•"/>
            </a:pPr>
            <a:r>
              <a:rPr lang="fr-FR" sz="1200" dirty="0" smtClean="0">
                <a:solidFill>
                  <a:schemeClr val="accent1">
                    <a:lumMod val="50000"/>
                  </a:schemeClr>
                </a:solidFill>
              </a:rPr>
              <a:t>If option </a:t>
            </a:r>
            <a:r>
              <a:rPr lang="fr-FR" sz="1200" dirty="0" err="1" smtClean="0">
                <a:solidFill>
                  <a:schemeClr val="accent1">
                    <a:lumMod val="50000"/>
                  </a:schemeClr>
                </a:solidFill>
              </a:rPr>
              <a:t>selected</a:t>
            </a:r>
            <a:r>
              <a:rPr lang="fr-FR" sz="1200" dirty="0" smtClean="0">
                <a:solidFill>
                  <a:schemeClr val="accent1">
                    <a:lumMod val="50000"/>
                  </a:schemeClr>
                </a:solidFill>
              </a:rPr>
              <a:t> </a:t>
            </a:r>
            <a:r>
              <a:rPr lang="fr-FR" sz="1200" dirty="0" err="1" smtClean="0">
                <a:solidFill>
                  <a:schemeClr val="accent1">
                    <a:lumMod val="50000"/>
                  </a:schemeClr>
                </a:solidFill>
              </a:rPr>
              <a:t>associate</a:t>
            </a:r>
            <a:r>
              <a:rPr lang="fr-FR" sz="1200" dirty="0" smtClean="0">
                <a:solidFill>
                  <a:schemeClr val="accent1">
                    <a:lumMod val="50000"/>
                  </a:schemeClr>
                </a:solidFill>
              </a:rPr>
              <a:t> </a:t>
            </a:r>
            <a:r>
              <a:rPr lang="fr-FR" sz="1200" dirty="0" err="1" smtClean="0">
                <a:solidFill>
                  <a:schemeClr val="accent1">
                    <a:lumMod val="50000"/>
                  </a:schemeClr>
                </a:solidFill>
              </a:rPr>
              <a:t>account</a:t>
            </a:r>
            <a:r>
              <a:rPr lang="fr-FR" sz="1200" dirty="0" smtClean="0">
                <a:solidFill>
                  <a:schemeClr val="accent1">
                    <a:lumMod val="50000"/>
                  </a:schemeClr>
                </a:solidFill>
              </a:rPr>
              <a:t> to AD</a:t>
            </a:r>
          </a:p>
        </p:txBody>
      </p:sp>
      <p:sp>
        <p:nvSpPr>
          <p:cNvPr id="12" name="TextBox 11"/>
          <p:cNvSpPr txBox="1"/>
          <p:nvPr/>
        </p:nvSpPr>
        <p:spPr>
          <a:xfrm>
            <a:off x="7047995" y="2833392"/>
            <a:ext cx="1905000" cy="830997"/>
          </a:xfrm>
          <a:prstGeom prst="rect">
            <a:avLst/>
          </a:prstGeom>
          <a:noFill/>
        </p:spPr>
        <p:txBody>
          <a:bodyPr wrap="square" rtlCol="0">
            <a:spAutoFit/>
          </a:bodyPr>
          <a:lstStyle/>
          <a:p>
            <a:pPr marL="285750" indent="-285750">
              <a:buFont typeface="Arial" panose="020B0604020202020204" pitchFamily="34" charset="0"/>
              <a:buChar char="•"/>
            </a:pPr>
            <a:r>
              <a:rPr lang="fr-FR" sz="1200" dirty="0" smtClean="0">
                <a:solidFill>
                  <a:schemeClr val="accent1">
                    <a:lumMod val="50000"/>
                  </a:schemeClr>
                </a:solidFill>
              </a:rPr>
              <a:t>USB key</a:t>
            </a:r>
          </a:p>
          <a:p>
            <a:pPr marL="285750" indent="-285750">
              <a:buFont typeface="Arial" panose="020B0604020202020204" pitchFamily="34" charset="0"/>
              <a:buChar char="•"/>
            </a:pPr>
            <a:r>
              <a:rPr lang="fr-FR" sz="1200" dirty="0" err="1" smtClean="0">
                <a:solidFill>
                  <a:schemeClr val="accent1">
                    <a:lumMod val="50000"/>
                  </a:schemeClr>
                </a:solidFill>
              </a:rPr>
              <a:t>Pastebin</a:t>
            </a:r>
            <a:r>
              <a:rPr lang="fr-FR" sz="1200" dirty="0" smtClean="0">
                <a:solidFill>
                  <a:schemeClr val="accent1">
                    <a:lumMod val="50000"/>
                  </a:schemeClr>
                </a:solidFill>
              </a:rPr>
              <a:t> if option </a:t>
            </a:r>
            <a:r>
              <a:rPr lang="fr-FR" sz="1200" dirty="0" err="1" smtClean="0">
                <a:solidFill>
                  <a:schemeClr val="accent1">
                    <a:lumMod val="50000"/>
                  </a:schemeClr>
                </a:solidFill>
              </a:rPr>
              <a:t>selected</a:t>
            </a:r>
            <a:endParaRPr lang="fr-FR" sz="1200" dirty="0" smtClean="0">
              <a:solidFill>
                <a:schemeClr val="accent1">
                  <a:lumMod val="50000"/>
                </a:schemeClr>
              </a:solidFill>
            </a:endParaRPr>
          </a:p>
          <a:p>
            <a:endParaRPr lang="fr-FR" sz="1200" dirty="0" smtClean="0">
              <a:solidFill>
                <a:schemeClr val="accent1">
                  <a:lumMod val="50000"/>
                </a:schemeClr>
              </a:solidFill>
            </a:endParaRPr>
          </a:p>
        </p:txBody>
      </p:sp>
      <p:sp>
        <p:nvSpPr>
          <p:cNvPr id="13" name="Rectangle 12"/>
          <p:cNvSpPr/>
          <p:nvPr/>
        </p:nvSpPr>
        <p:spPr>
          <a:xfrm>
            <a:off x="5456939" y="1652406"/>
            <a:ext cx="1034143"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err="1" smtClean="0"/>
              <a:t>Decrypts</a:t>
            </a:r>
            <a:endParaRPr lang="fr-FR" sz="1600" dirty="0" smtClean="0"/>
          </a:p>
          <a:p>
            <a:pPr algn="ctr"/>
            <a:r>
              <a:rPr lang="fr-FR" sz="1600" dirty="0" smtClean="0"/>
              <a:t>dump</a:t>
            </a:r>
            <a:endParaRPr lang="fr-FR" sz="1600" dirty="0"/>
          </a:p>
        </p:txBody>
      </p:sp>
      <p:cxnSp>
        <p:nvCxnSpPr>
          <p:cNvPr id="14" name="Straight Arrow Connector 13"/>
          <p:cNvCxnSpPr/>
          <p:nvPr/>
        </p:nvCxnSpPr>
        <p:spPr>
          <a:xfrm>
            <a:off x="1344752" y="2173465"/>
            <a:ext cx="488986"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4675349" y="2132753"/>
            <a:ext cx="773325" cy="2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6482809" y="2130392"/>
            <a:ext cx="773325" cy="236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5142995" y="2833392"/>
            <a:ext cx="1905000" cy="1015663"/>
          </a:xfrm>
          <a:prstGeom prst="rect">
            <a:avLst/>
          </a:prstGeom>
          <a:noFill/>
        </p:spPr>
        <p:txBody>
          <a:bodyPr wrap="square" rtlCol="0">
            <a:spAutoFit/>
          </a:bodyPr>
          <a:lstStyle/>
          <a:p>
            <a:pPr marL="285750" indent="-285750">
              <a:buFont typeface="Arial" panose="020B0604020202020204" pitchFamily="34" charset="0"/>
              <a:buChar char="•"/>
            </a:pPr>
            <a:r>
              <a:rPr lang="fr-FR" sz="1200" dirty="0" smtClean="0">
                <a:solidFill>
                  <a:schemeClr val="accent1">
                    <a:lumMod val="50000"/>
                  </a:schemeClr>
                </a:solidFill>
              </a:rPr>
              <a:t>DES-X</a:t>
            </a:r>
          </a:p>
          <a:p>
            <a:pPr marL="285750" indent="-285750">
              <a:buFont typeface="Arial" panose="020B0604020202020204" pitchFamily="34" charset="0"/>
              <a:buChar char="•"/>
            </a:pPr>
            <a:r>
              <a:rPr lang="fr-FR" sz="1200" dirty="0" smtClean="0">
                <a:solidFill>
                  <a:schemeClr val="accent1">
                    <a:lumMod val="50000"/>
                  </a:schemeClr>
                </a:solidFill>
              </a:rPr>
              <a:t>(</a:t>
            </a:r>
            <a:r>
              <a:rPr lang="fr-FR" sz="1200" dirty="0" err="1" smtClean="0">
                <a:solidFill>
                  <a:schemeClr val="accent1">
                    <a:lumMod val="50000"/>
                  </a:schemeClr>
                </a:solidFill>
              </a:rPr>
              <a:t>never</a:t>
            </a:r>
            <a:r>
              <a:rPr lang="fr-FR" sz="1200" dirty="0" smtClean="0">
                <a:solidFill>
                  <a:schemeClr val="accent1">
                    <a:lumMod val="50000"/>
                  </a:schemeClr>
                </a:solidFill>
              </a:rPr>
              <a:t> </a:t>
            </a:r>
            <a:r>
              <a:rPr lang="fr-FR" sz="1200" dirty="0" err="1" smtClean="0">
                <a:solidFill>
                  <a:schemeClr val="accent1">
                    <a:lumMod val="50000"/>
                  </a:schemeClr>
                </a:solidFill>
              </a:rPr>
              <a:t>seen</a:t>
            </a:r>
            <a:r>
              <a:rPr lang="fr-FR" sz="1200" dirty="0" smtClean="0">
                <a:solidFill>
                  <a:schemeClr val="accent1">
                    <a:lumMod val="50000"/>
                  </a:schemeClr>
                </a:solidFill>
              </a:rPr>
              <a:t> RC4 </a:t>
            </a:r>
            <a:r>
              <a:rPr lang="fr-FR" sz="1200" dirty="0" err="1" smtClean="0">
                <a:solidFill>
                  <a:schemeClr val="accent1">
                    <a:lumMod val="50000"/>
                  </a:schemeClr>
                </a:solidFill>
              </a:rPr>
              <a:t>used</a:t>
            </a:r>
            <a:r>
              <a:rPr lang="fr-FR" sz="1200" dirty="0" smtClean="0">
                <a:solidFill>
                  <a:schemeClr val="accent1">
                    <a:lumMod val="50000"/>
                  </a:schemeClr>
                </a:solidFill>
              </a:rPr>
              <a:t> on a computer)</a:t>
            </a:r>
          </a:p>
          <a:p>
            <a:pPr marL="285750" indent="-285750">
              <a:buFont typeface="Arial" panose="020B0604020202020204" pitchFamily="34" charset="0"/>
              <a:buChar char="•"/>
            </a:pPr>
            <a:r>
              <a:rPr lang="fr-FR" sz="1200" dirty="0" smtClean="0">
                <a:solidFill>
                  <a:schemeClr val="accent1">
                    <a:lumMod val="50000"/>
                  </a:schemeClr>
                </a:solidFill>
              </a:rPr>
              <a:t>AES</a:t>
            </a:r>
          </a:p>
          <a:p>
            <a:pPr marL="285750" indent="-285750">
              <a:buFont typeface="Arial" panose="020B0604020202020204" pitchFamily="34" charset="0"/>
              <a:buChar char="•"/>
            </a:pPr>
            <a:r>
              <a:rPr lang="fr-FR" sz="1200" dirty="0" smtClean="0">
                <a:solidFill>
                  <a:schemeClr val="accent1">
                    <a:lumMod val="50000"/>
                  </a:schemeClr>
                </a:solidFill>
              </a:rPr>
              <a:t>Triple DES</a:t>
            </a:r>
          </a:p>
        </p:txBody>
      </p:sp>
      <p:sp>
        <p:nvSpPr>
          <p:cNvPr id="18" name="TextBox 17"/>
          <p:cNvSpPr txBox="1"/>
          <p:nvPr/>
        </p:nvSpPr>
        <p:spPr>
          <a:xfrm>
            <a:off x="4473684" y="4285723"/>
            <a:ext cx="4821188" cy="523220"/>
          </a:xfrm>
          <a:prstGeom prst="rect">
            <a:avLst/>
          </a:prstGeom>
          <a:noFill/>
        </p:spPr>
        <p:txBody>
          <a:bodyPr wrap="square" rtlCol="0">
            <a:spAutoFit/>
          </a:bodyPr>
          <a:lstStyle/>
          <a:p>
            <a:r>
              <a:rPr lang="fr-FR" sz="1400" dirty="0" err="1" smtClean="0">
                <a:solidFill>
                  <a:schemeClr val="accent1">
                    <a:lumMod val="50000"/>
                  </a:schemeClr>
                </a:solidFill>
              </a:rPr>
              <a:t>Does</a:t>
            </a:r>
            <a:r>
              <a:rPr lang="fr-FR" sz="1400" dirty="0" smtClean="0">
                <a:solidFill>
                  <a:schemeClr val="accent1">
                    <a:lumMod val="50000"/>
                  </a:schemeClr>
                </a:solidFill>
              </a:rPr>
              <a:t> not </a:t>
            </a:r>
            <a:r>
              <a:rPr lang="fr-FR" sz="1400" dirty="0" err="1" smtClean="0">
                <a:solidFill>
                  <a:schemeClr val="accent1">
                    <a:lumMod val="50000"/>
                  </a:schemeClr>
                </a:solidFill>
              </a:rPr>
              <a:t>require</a:t>
            </a:r>
            <a:r>
              <a:rPr lang="fr-FR" sz="1400" dirty="0" smtClean="0">
                <a:solidFill>
                  <a:schemeClr val="accent1">
                    <a:lumMod val="50000"/>
                  </a:schemeClr>
                </a:solidFill>
              </a:rPr>
              <a:t> injection to </a:t>
            </a:r>
            <a:r>
              <a:rPr lang="fr-FR" sz="1400" dirty="0" err="1" smtClean="0">
                <a:solidFill>
                  <a:schemeClr val="accent1">
                    <a:lumMod val="50000"/>
                  </a:schemeClr>
                </a:solidFill>
              </a:rPr>
              <a:t>process</a:t>
            </a:r>
            <a:r>
              <a:rPr lang="fr-FR" sz="1400" dirty="0" smtClean="0">
                <a:solidFill>
                  <a:schemeClr val="accent1">
                    <a:lumMod val="50000"/>
                  </a:schemeClr>
                </a:solidFill>
              </a:rPr>
              <a:t>/dll to </a:t>
            </a:r>
            <a:r>
              <a:rPr lang="fr-FR" sz="1400" dirty="0" err="1" smtClean="0">
                <a:solidFill>
                  <a:schemeClr val="accent1">
                    <a:lumMod val="50000"/>
                  </a:schemeClr>
                </a:solidFill>
              </a:rPr>
              <a:t>reveal</a:t>
            </a:r>
            <a:r>
              <a:rPr lang="fr-FR" sz="1400" dirty="0" smtClean="0">
                <a:solidFill>
                  <a:schemeClr val="accent1">
                    <a:lumMod val="50000"/>
                  </a:schemeClr>
                </a:solidFill>
              </a:rPr>
              <a:t> </a:t>
            </a:r>
            <a:r>
              <a:rPr lang="fr-FR" sz="1400" dirty="0" err="1" smtClean="0">
                <a:solidFill>
                  <a:schemeClr val="accent1">
                    <a:lumMod val="50000"/>
                  </a:schemeClr>
                </a:solidFill>
              </a:rPr>
              <a:t>passwords</a:t>
            </a:r>
            <a:r>
              <a:rPr lang="fr-FR" sz="1400" dirty="0" smtClean="0">
                <a:solidFill>
                  <a:schemeClr val="accent1">
                    <a:lumMod val="50000"/>
                  </a:schemeClr>
                </a:solidFill>
              </a:rPr>
              <a:t>;</a:t>
            </a:r>
          </a:p>
          <a:p>
            <a:r>
              <a:rPr lang="fr-FR" sz="1400" dirty="0" err="1" smtClean="0">
                <a:solidFill>
                  <a:schemeClr val="accent1">
                    <a:lumMod val="50000"/>
                  </a:schemeClr>
                </a:solidFill>
              </a:rPr>
              <a:t>PowerMemory</a:t>
            </a:r>
            <a:r>
              <a:rPr lang="fr-FR" sz="1400" dirty="0" smtClean="0">
                <a:solidFill>
                  <a:schemeClr val="accent1">
                    <a:lumMod val="50000"/>
                  </a:schemeClr>
                </a:solidFill>
              </a:rPr>
              <a:t> uses </a:t>
            </a:r>
            <a:r>
              <a:rPr lang="fr-FR" sz="1400" dirty="0" err="1" smtClean="0">
                <a:solidFill>
                  <a:schemeClr val="accent1">
                    <a:lumMod val="50000"/>
                  </a:schemeClr>
                </a:solidFill>
              </a:rPr>
              <a:t>only</a:t>
            </a:r>
            <a:r>
              <a:rPr lang="fr-FR" sz="1400" dirty="0" smtClean="0">
                <a:solidFill>
                  <a:schemeClr val="accent1">
                    <a:lumMod val="50000"/>
                  </a:schemeClr>
                </a:solidFill>
              </a:rPr>
              <a:t> Microsoft </a:t>
            </a:r>
            <a:r>
              <a:rPr lang="fr-FR" sz="1400" dirty="0" err="1" smtClean="0">
                <a:solidFill>
                  <a:schemeClr val="accent1">
                    <a:lumMod val="50000"/>
                  </a:schemeClr>
                </a:solidFill>
              </a:rPr>
              <a:t>tools</a:t>
            </a:r>
            <a:r>
              <a:rPr lang="fr-FR" sz="1400" dirty="0" smtClean="0">
                <a:solidFill>
                  <a:schemeClr val="accent1">
                    <a:lumMod val="50000"/>
                  </a:schemeClr>
                </a:solidFill>
              </a:rPr>
              <a:t> to do the job!</a:t>
            </a:r>
          </a:p>
        </p:txBody>
      </p:sp>
      <p:sp>
        <p:nvSpPr>
          <p:cNvPr id="21" name="Rectangle 20"/>
          <p:cNvSpPr/>
          <p:nvPr/>
        </p:nvSpPr>
        <p:spPr>
          <a:xfrm>
            <a:off x="198160" y="1264032"/>
            <a:ext cx="3011530" cy="369332"/>
          </a:xfrm>
          <a:prstGeom prst="rect">
            <a:avLst/>
          </a:prstGeom>
        </p:spPr>
        <p:txBody>
          <a:bodyPr wrap="none">
            <a:spAutoFit/>
          </a:bodyPr>
          <a:lstStyle/>
          <a:p>
            <a:r>
              <a:rPr lang="fr-FR" dirty="0"/>
              <a:t>PowerMemory </a:t>
            </a:r>
            <a:r>
              <a:rPr lang="fr-FR" dirty="0" err="1"/>
              <a:t>execution</a:t>
            </a:r>
            <a:r>
              <a:rPr lang="fr-FR" dirty="0"/>
              <a:t> flow</a:t>
            </a:r>
          </a:p>
        </p:txBody>
      </p:sp>
    </p:spTree>
    <p:extLst>
      <p:ext uri="{BB962C8B-B14F-4D97-AF65-F5344CB8AC3E}">
        <p14:creationId xmlns:p14="http://schemas.microsoft.com/office/powerpoint/2010/main" val="1378726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8"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 calcmode="lin" valueType="num">
                                      <p:cBhvr additive="base">
                                        <p:cTn id="14" dur="500" fill="hold"/>
                                        <p:tgtEl>
                                          <p:spTgt spid="14"/>
                                        </p:tgtEl>
                                        <p:attrNameLst>
                                          <p:attrName>ppt_x</p:attrName>
                                        </p:attrNameLst>
                                      </p:cBhvr>
                                      <p:tavLst>
                                        <p:tav tm="0">
                                          <p:val>
                                            <p:strVal val="0-#ppt_w/2"/>
                                          </p:val>
                                        </p:tav>
                                        <p:tav tm="100000">
                                          <p:val>
                                            <p:strVal val="#ppt_x"/>
                                          </p:val>
                                        </p:tav>
                                      </p:tavLst>
                                    </p:anim>
                                    <p:anim calcmode="lin" valueType="num">
                                      <p:cBhvr additive="base">
                                        <p:cTn id="15" dur="500" fill="hold"/>
                                        <p:tgtEl>
                                          <p:spTgt spid="14"/>
                                        </p:tgtEl>
                                        <p:attrNameLst>
                                          <p:attrName>ppt_y</p:attrName>
                                        </p:attrNameLst>
                                      </p:cBhvr>
                                      <p:tavLst>
                                        <p:tav tm="0">
                                          <p:val>
                                            <p:strVal val="#ppt_y"/>
                                          </p:val>
                                        </p:tav>
                                        <p:tav tm="100000">
                                          <p:val>
                                            <p:strVal val="#ppt_y"/>
                                          </p:val>
                                        </p:tav>
                                      </p:tavLst>
                                    </p:anim>
                                  </p:childTnLst>
                                </p:cTn>
                              </p:par>
                              <p:par>
                                <p:cTn id="16" presetID="2" presetClass="entr" presetSubtype="8"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additive="base">
                                        <p:cTn id="18" dur="500" fill="hold"/>
                                        <p:tgtEl>
                                          <p:spTgt spid="6"/>
                                        </p:tgtEl>
                                        <p:attrNameLst>
                                          <p:attrName>ppt_x</p:attrName>
                                        </p:attrNameLst>
                                      </p:cBhvr>
                                      <p:tavLst>
                                        <p:tav tm="0">
                                          <p:val>
                                            <p:strVal val="0-#ppt_w/2"/>
                                          </p:val>
                                        </p:tav>
                                        <p:tav tm="100000">
                                          <p:val>
                                            <p:strVal val="#ppt_x"/>
                                          </p:val>
                                        </p:tav>
                                      </p:tavLst>
                                    </p:anim>
                                    <p:anim calcmode="lin" valueType="num">
                                      <p:cBhvr additive="base">
                                        <p:cTn id="19"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2" presetClass="entr" presetSubtype="8" fill="hold" nodeType="clickEffect">
                                  <p:stCondLst>
                                    <p:cond delay="0"/>
                                  </p:stCondLst>
                                  <p:childTnLst>
                                    <p:set>
                                      <p:cBhvr>
                                        <p:cTn id="27" dur="1" fill="hold">
                                          <p:stCondLst>
                                            <p:cond delay="0"/>
                                          </p:stCondLst>
                                        </p:cTn>
                                        <p:tgtEl>
                                          <p:spTgt spid="8"/>
                                        </p:tgtEl>
                                        <p:attrNameLst>
                                          <p:attrName>style.visibility</p:attrName>
                                        </p:attrNameLst>
                                      </p:cBhvr>
                                      <p:to>
                                        <p:strVal val="visible"/>
                                      </p:to>
                                    </p:set>
                                    <p:anim calcmode="lin" valueType="num">
                                      <p:cBhvr additive="base">
                                        <p:cTn id="28" dur="500" fill="hold"/>
                                        <p:tgtEl>
                                          <p:spTgt spid="8"/>
                                        </p:tgtEl>
                                        <p:attrNameLst>
                                          <p:attrName>ppt_x</p:attrName>
                                        </p:attrNameLst>
                                      </p:cBhvr>
                                      <p:tavLst>
                                        <p:tav tm="0">
                                          <p:val>
                                            <p:strVal val="0-#ppt_w/2"/>
                                          </p:val>
                                        </p:tav>
                                        <p:tav tm="100000">
                                          <p:val>
                                            <p:strVal val="#ppt_x"/>
                                          </p:val>
                                        </p:tav>
                                      </p:tavLst>
                                    </p:anim>
                                    <p:anim calcmode="lin" valueType="num">
                                      <p:cBhvr additive="base">
                                        <p:cTn id="29" dur="500" fill="hold"/>
                                        <p:tgtEl>
                                          <p:spTgt spid="8"/>
                                        </p:tgtEl>
                                        <p:attrNameLst>
                                          <p:attrName>ppt_y</p:attrName>
                                        </p:attrNameLst>
                                      </p:cBhvr>
                                      <p:tavLst>
                                        <p:tav tm="0">
                                          <p:val>
                                            <p:strVal val="#ppt_y"/>
                                          </p:val>
                                        </p:tav>
                                        <p:tav tm="100000">
                                          <p:val>
                                            <p:strVal val="#ppt_y"/>
                                          </p:val>
                                        </p:tav>
                                      </p:tavLst>
                                    </p:anim>
                                  </p:childTnLst>
                                </p:cTn>
                              </p:par>
                              <p:par>
                                <p:cTn id="30" presetID="2" presetClass="entr" presetSubtype="8"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additive="base">
                                        <p:cTn id="32" dur="500" fill="hold"/>
                                        <p:tgtEl>
                                          <p:spTgt spid="7"/>
                                        </p:tgtEl>
                                        <p:attrNameLst>
                                          <p:attrName>ppt_x</p:attrName>
                                        </p:attrNameLst>
                                      </p:cBhvr>
                                      <p:tavLst>
                                        <p:tav tm="0">
                                          <p:val>
                                            <p:strVal val="0-#ppt_w/2"/>
                                          </p:val>
                                        </p:tav>
                                        <p:tav tm="100000">
                                          <p:val>
                                            <p:strVal val="#ppt_x"/>
                                          </p:val>
                                        </p:tav>
                                      </p:tavLst>
                                    </p:anim>
                                    <p:anim calcmode="lin" valueType="num">
                                      <p:cBhvr additive="base">
                                        <p:cTn id="33"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1"/>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2" presetClass="entr" presetSubtype="8" fill="hold" nodeType="clickEffect">
                                  <p:stCondLst>
                                    <p:cond delay="0"/>
                                  </p:stCondLst>
                                  <p:childTnLst>
                                    <p:set>
                                      <p:cBhvr>
                                        <p:cTn id="41" dur="1" fill="hold">
                                          <p:stCondLst>
                                            <p:cond delay="0"/>
                                          </p:stCondLst>
                                        </p:cTn>
                                        <p:tgtEl>
                                          <p:spTgt spid="15"/>
                                        </p:tgtEl>
                                        <p:attrNameLst>
                                          <p:attrName>style.visibility</p:attrName>
                                        </p:attrNameLst>
                                      </p:cBhvr>
                                      <p:to>
                                        <p:strVal val="visible"/>
                                      </p:to>
                                    </p:set>
                                    <p:anim calcmode="lin" valueType="num">
                                      <p:cBhvr additive="base">
                                        <p:cTn id="42" dur="500" fill="hold"/>
                                        <p:tgtEl>
                                          <p:spTgt spid="15"/>
                                        </p:tgtEl>
                                        <p:attrNameLst>
                                          <p:attrName>ppt_x</p:attrName>
                                        </p:attrNameLst>
                                      </p:cBhvr>
                                      <p:tavLst>
                                        <p:tav tm="0">
                                          <p:val>
                                            <p:strVal val="0-#ppt_w/2"/>
                                          </p:val>
                                        </p:tav>
                                        <p:tav tm="100000">
                                          <p:val>
                                            <p:strVal val="#ppt_x"/>
                                          </p:val>
                                        </p:tav>
                                      </p:tavLst>
                                    </p:anim>
                                    <p:anim calcmode="lin" valueType="num">
                                      <p:cBhvr additive="base">
                                        <p:cTn id="43" dur="500" fill="hold"/>
                                        <p:tgtEl>
                                          <p:spTgt spid="15"/>
                                        </p:tgtEl>
                                        <p:attrNameLst>
                                          <p:attrName>ppt_y</p:attrName>
                                        </p:attrNameLst>
                                      </p:cBhvr>
                                      <p:tavLst>
                                        <p:tav tm="0">
                                          <p:val>
                                            <p:strVal val="#ppt_y"/>
                                          </p:val>
                                        </p:tav>
                                        <p:tav tm="100000">
                                          <p:val>
                                            <p:strVal val="#ppt_y"/>
                                          </p:val>
                                        </p:tav>
                                      </p:tavLst>
                                    </p:anim>
                                  </p:childTnLst>
                                </p:cTn>
                              </p:par>
                              <p:par>
                                <p:cTn id="44" presetID="2" presetClass="entr" presetSubtype="8"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500" fill="hold"/>
                                        <p:tgtEl>
                                          <p:spTgt spid="13"/>
                                        </p:tgtEl>
                                        <p:attrNameLst>
                                          <p:attrName>ppt_x</p:attrName>
                                        </p:attrNameLst>
                                      </p:cBhvr>
                                      <p:tavLst>
                                        <p:tav tm="0">
                                          <p:val>
                                            <p:strVal val="0-#ppt_w/2"/>
                                          </p:val>
                                        </p:tav>
                                        <p:tav tm="100000">
                                          <p:val>
                                            <p:strVal val="#ppt_x"/>
                                          </p:val>
                                        </p:tav>
                                      </p:tavLst>
                                    </p:anim>
                                    <p:anim calcmode="lin" valueType="num">
                                      <p:cBhvr additive="base">
                                        <p:cTn id="47"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grpId="0" nodeType="clickEffect">
                                  <p:stCondLst>
                                    <p:cond delay="0"/>
                                  </p:stCondLst>
                                  <p:childTnLst>
                                    <p:set>
                                      <p:cBhvr>
                                        <p:cTn id="51" dur="1" fill="hold">
                                          <p:stCondLst>
                                            <p:cond delay="0"/>
                                          </p:stCondLst>
                                        </p:cTn>
                                        <p:tgtEl>
                                          <p:spTgt spid="17"/>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2" presetClass="entr" presetSubtype="8" fill="hold" nodeType="clickEffect">
                                  <p:stCondLst>
                                    <p:cond delay="0"/>
                                  </p:stCondLst>
                                  <p:childTnLst>
                                    <p:set>
                                      <p:cBhvr>
                                        <p:cTn id="55" dur="1" fill="hold">
                                          <p:stCondLst>
                                            <p:cond delay="0"/>
                                          </p:stCondLst>
                                        </p:cTn>
                                        <p:tgtEl>
                                          <p:spTgt spid="16"/>
                                        </p:tgtEl>
                                        <p:attrNameLst>
                                          <p:attrName>style.visibility</p:attrName>
                                        </p:attrNameLst>
                                      </p:cBhvr>
                                      <p:to>
                                        <p:strVal val="visible"/>
                                      </p:to>
                                    </p:set>
                                    <p:anim calcmode="lin" valueType="num">
                                      <p:cBhvr additive="base">
                                        <p:cTn id="56" dur="500" fill="hold"/>
                                        <p:tgtEl>
                                          <p:spTgt spid="16"/>
                                        </p:tgtEl>
                                        <p:attrNameLst>
                                          <p:attrName>ppt_x</p:attrName>
                                        </p:attrNameLst>
                                      </p:cBhvr>
                                      <p:tavLst>
                                        <p:tav tm="0">
                                          <p:val>
                                            <p:strVal val="0-#ppt_w/2"/>
                                          </p:val>
                                        </p:tav>
                                        <p:tav tm="100000">
                                          <p:val>
                                            <p:strVal val="#ppt_x"/>
                                          </p:val>
                                        </p:tav>
                                      </p:tavLst>
                                    </p:anim>
                                    <p:anim calcmode="lin" valueType="num">
                                      <p:cBhvr additive="base">
                                        <p:cTn id="57" dur="500" fill="hold"/>
                                        <p:tgtEl>
                                          <p:spTgt spid="16"/>
                                        </p:tgtEl>
                                        <p:attrNameLst>
                                          <p:attrName>ppt_y</p:attrName>
                                        </p:attrNameLst>
                                      </p:cBhvr>
                                      <p:tavLst>
                                        <p:tav tm="0">
                                          <p:val>
                                            <p:strVal val="#ppt_y"/>
                                          </p:val>
                                        </p:tav>
                                        <p:tav tm="100000">
                                          <p:val>
                                            <p:strVal val="#ppt_y"/>
                                          </p:val>
                                        </p:tav>
                                      </p:tavLst>
                                    </p:anim>
                                  </p:childTnLst>
                                </p:cTn>
                              </p:par>
                              <p:par>
                                <p:cTn id="58" presetID="2" presetClass="entr" presetSubtype="8" fill="hold" grpId="0" nodeType="withEffect">
                                  <p:stCondLst>
                                    <p:cond delay="0"/>
                                  </p:stCondLst>
                                  <p:childTnLst>
                                    <p:set>
                                      <p:cBhvr>
                                        <p:cTn id="59" dur="1" fill="hold">
                                          <p:stCondLst>
                                            <p:cond delay="0"/>
                                          </p:stCondLst>
                                        </p:cTn>
                                        <p:tgtEl>
                                          <p:spTgt spid="9"/>
                                        </p:tgtEl>
                                        <p:attrNameLst>
                                          <p:attrName>style.visibility</p:attrName>
                                        </p:attrNameLst>
                                      </p:cBhvr>
                                      <p:to>
                                        <p:strVal val="visible"/>
                                      </p:to>
                                    </p:set>
                                    <p:anim calcmode="lin" valueType="num">
                                      <p:cBhvr additive="base">
                                        <p:cTn id="60" dur="500" fill="hold"/>
                                        <p:tgtEl>
                                          <p:spTgt spid="9"/>
                                        </p:tgtEl>
                                        <p:attrNameLst>
                                          <p:attrName>ppt_x</p:attrName>
                                        </p:attrNameLst>
                                      </p:cBhvr>
                                      <p:tavLst>
                                        <p:tav tm="0">
                                          <p:val>
                                            <p:strVal val="0-#ppt_w/2"/>
                                          </p:val>
                                        </p:tav>
                                        <p:tav tm="100000">
                                          <p:val>
                                            <p:strVal val="#ppt_x"/>
                                          </p:val>
                                        </p:tav>
                                      </p:tavLst>
                                    </p:anim>
                                    <p:anim calcmode="lin" valueType="num">
                                      <p:cBhvr additive="base">
                                        <p:cTn id="6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62" fill="hold">
                      <p:stCondLst>
                        <p:cond delay="indefinite"/>
                      </p:stCondLst>
                      <p:childTnLst>
                        <p:par>
                          <p:cTn id="63" fill="hold">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2"/>
                                        </p:tgtEl>
                                        <p:attrNameLst>
                                          <p:attrName>style.visibility</p:attrName>
                                        </p:attrNameLst>
                                      </p:cBhvr>
                                      <p:to>
                                        <p:strVal val="visible"/>
                                      </p:to>
                                    </p:se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10" grpId="0"/>
      <p:bldP spid="11" grpId="0"/>
      <p:bldP spid="12" grpId="0"/>
      <p:bldP spid="13" grpId="0" animBg="1"/>
      <p:bldP spid="17" grpId="0"/>
      <p:bldP spid="18"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smtClean="0"/>
              <a:t>ASLR? Don’t CARE!</a:t>
            </a:r>
          </a:p>
          <a:p>
            <a:r>
              <a:rPr lang="en-US" dirty="0" smtClean="0"/>
              <a:t>Address </a:t>
            </a:r>
            <a:r>
              <a:rPr lang="en-US" dirty="0"/>
              <a:t>space layout randomization (ASLR) is a memory-protection process for operating systems (OSes) that guards against buffer-overflow attacks by randomizing the location where system executables are loaded into memory</a:t>
            </a:r>
          </a:p>
          <a:p>
            <a:r>
              <a:rPr lang="en-US" dirty="0"/>
              <a:t>PowerMemory don’t use hard-coded addresses</a:t>
            </a:r>
          </a:p>
          <a:p>
            <a:endParaRPr lang="fr-FR" dirty="0"/>
          </a:p>
        </p:txBody>
      </p:sp>
      <p:sp>
        <p:nvSpPr>
          <p:cNvPr id="4" name="Title 3"/>
          <p:cNvSpPr>
            <a:spLocks noGrp="1"/>
          </p:cNvSpPr>
          <p:nvPr>
            <p:ph type="title"/>
          </p:nvPr>
        </p:nvSpPr>
        <p:spPr/>
        <p:txBody>
          <a:bodyPr/>
          <a:lstStyle/>
          <a:p>
            <a:r>
              <a:rPr lang="en-US" dirty="0"/>
              <a:t>How does it work?</a:t>
            </a:r>
            <a:endParaRPr lang="fr-FR" dirty="0"/>
          </a:p>
        </p:txBody>
      </p:sp>
    </p:spTree>
    <p:extLst>
      <p:ext uri="{BB962C8B-B14F-4D97-AF65-F5344CB8AC3E}">
        <p14:creationId xmlns:p14="http://schemas.microsoft.com/office/powerpoint/2010/main" val="326592739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a:t>KB2871997? </a:t>
            </a:r>
            <a:r>
              <a:rPr lang="en-US" dirty="0" smtClean="0"/>
              <a:t>Don’t CARE!</a:t>
            </a:r>
          </a:p>
          <a:p>
            <a:endParaRPr lang="fr-FR" dirty="0"/>
          </a:p>
        </p:txBody>
      </p:sp>
      <p:sp>
        <p:nvSpPr>
          <p:cNvPr id="4" name="Title 3"/>
          <p:cNvSpPr>
            <a:spLocks noGrp="1"/>
          </p:cNvSpPr>
          <p:nvPr>
            <p:ph type="title"/>
          </p:nvPr>
        </p:nvSpPr>
        <p:spPr/>
        <p:txBody>
          <a:bodyPr/>
          <a:lstStyle/>
          <a:p>
            <a:r>
              <a:rPr lang="en-US" dirty="0"/>
              <a:t>How does it work?</a:t>
            </a:r>
            <a:endParaRPr lang="fr-FR" dirty="0"/>
          </a:p>
        </p:txBody>
      </p:sp>
      <p:pic>
        <p:nvPicPr>
          <p:cNvPr id="7" name="Picture 6"/>
          <p:cNvPicPr>
            <a:picLocks noChangeAspect="1"/>
          </p:cNvPicPr>
          <p:nvPr/>
        </p:nvPicPr>
        <p:blipFill>
          <a:blip r:embed="rId3"/>
          <a:stretch>
            <a:fillRect/>
          </a:stretch>
        </p:blipFill>
        <p:spPr>
          <a:xfrm>
            <a:off x="919162" y="2065412"/>
            <a:ext cx="7077075" cy="1876425"/>
          </a:xfrm>
          <a:prstGeom prst="rect">
            <a:avLst/>
          </a:prstGeom>
        </p:spPr>
      </p:pic>
    </p:spTree>
    <p:extLst>
      <p:ext uri="{BB962C8B-B14F-4D97-AF65-F5344CB8AC3E}">
        <p14:creationId xmlns:p14="http://schemas.microsoft.com/office/powerpoint/2010/main" val="361397986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smtClean="0">
                <a:solidFill>
                  <a:schemeClr val="tx1"/>
                </a:solidFill>
              </a:rPr>
              <a:t>High </a:t>
            </a:r>
            <a:r>
              <a:rPr lang="fr-FR" dirty="0" err="1" smtClean="0">
                <a:solidFill>
                  <a:schemeClr val="tx1"/>
                </a:solidFill>
              </a:rPr>
              <a:t>level</a:t>
            </a:r>
            <a:r>
              <a:rPr lang="fr-FR" dirty="0" smtClean="0">
                <a:solidFill>
                  <a:schemeClr val="tx1"/>
                </a:solidFill>
              </a:rPr>
              <a:t> Windows </a:t>
            </a:r>
            <a:r>
              <a:rPr lang="fr-FR" dirty="0" err="1" smtClean="0">
                <a:solidFill>
                  <a:schemeClr val="tx1"/>
                </a:solidFill>
              </a:rPr>
              <a:t>Authentication</a:t>
            </a:r>
            <a:r>
              <a:rPr lang="fr-FR" dirty="0" smtClean="0">
                <a:solidFill>
                  <a:schemeClr val="tx1"/>
                </a:solidFill>
              </a:rPr>
              <a:t> </a:t>
            </a:r>
            <a:r>
              <a:rPr lang="fr-FR" dirty="0" err="1" smtClean="0">
                <a:solidFill>
                  <a:schemeClr val="tx1"/>
                </a:solidFill>
              </a:rPr>
              <a:t>mechanism</a:t>
            </a:r>
            <a:endParaRPr lang="fr-FR" dirty="0" smtClean="0">
              <a:solidFill>
                <a:schemeClr val="tx1"/>
              </a:solidFill>
            </a:endParaRPr>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solidFill>
                  <a:schemeClr val="tx1"/>
                </a:solidFill>
              </a:rPr>
              <a:t>How </a:t>
            </a:r>
            <a:r>
              <a:rPr lang="fr-FR" dirty="0" err="1" smtClean="0">
                <a:solidFill>
                  <a:schemeClr val="tx1"/>
                </a:solidFill>
              </a:rPr>
              <a:t>does</a:t>
            </a:r>
            <a:r>
              <a:rPr lang="fr-FR" dirty="0" smtClean="0">
                <a:solidFill>
                  <a:schemeClr val="tx1"/>
                </a:solidFill>
              </a:rPr>
              <a:t> </a:t>
            </a:r>
            <a:r>
              <a:rPr lang="fr-FR" dirty="0" err="1" smtClean="0">
                <a:solidFill>
                  <a:schemeClr val="tx1"/>
                </a:solidFill>
              </a:rPr>
              <a:t>it</a:t>
            </a:r>
            <a:r>
              <a:rPr lang="fr-FR" dirty="0" smtClean="0">
                <a:solidFill>
                  <a:schemeClr val="tx1"/>
                </a:solidFill>
              </a:rPr>
              <a:t> </a:t>
            </a:r>
            <a:r>
              <a:rPr lang="fr-FR" dirty="0" err="1" smtClean="0">
                <a:solidFill>
                  <a:schemeClr val="tx1"/>
                </a:solidFill>
              </a:rPr>
              <a:t>work</a:t>
            </a:r>
            <a:r>
              <a:rPr lang="fr-FR" dirty="0" smtClean="0">
                <a:solidFill>
                  <a:schemeClr val="tx1"/>
                </a:solidFill>
              </a:rPr>
              <a:t>?</a:t>
            </a:r>
          </a:p>
          <a:p>
            <a:pPr marL="342900" indent="-342900">
              <a:buFont typeface="+mj-lt"/>
              <a:buAutoNum type="arabicPeriod"/>
            </a:pPr>
            <a:r>
              <a:rPr lang="fr-FR" b="1" dirty="0" err="1" smtClean="0">
                <a:solidFill>
                  <a:srgbClr val="CC3300"/>
                </a:solidFill>
              </a:rPr>
              <a:t>Where</a:t>
            </a:r>
            <a:r>
              <a:rPr lang="fr-FR" b="1" dirty="0" smtClean="0">
                <a:solidFill>
                  <a:srgbClr val="CC3300"/>
                </a:solidFill>
              </a:rPr>
              <a:t> </a:t>
            </a:r>
            <a:r>
              <a:rPr lang="fr-FR" b="1" dirty="0" err="1" smtClean="0">
                <a:solidFill>
                  <a:srgbClr val="CC3300"/>
                </a:solidFill>
              </a:rPr>
              <a:t>does</a:t>
            </a:r>
            <a:r>
              <a:rPr lang="fr-FR" b="1" dirty="0" smtClean="0">
                <a:solidFill>
                  <a:srgbClr val="CC3300"/>
                </a:solidFill>
              </a:rPr>
              <a:t> </a:t>
            </a:r>
            <a:r>
              <a:rPr lang="fr-FR" b="1" dirty="0" err="1" smtClean="0">
                <a:solidFill>
                  <a:srgbClr val="CC3300"/>
                </a:solidFill>
              </a:rPr>
              <a:t>it</a:t>
            </a:r>
            <a:r>
              <a:rPr lang="fr-FR" b="1" dirty="0" smtClean="0">
                <a:solidFill>
                  <a:srgbClr val="CC3300"/>
                </a:solidFill>
              </a:rPr>
              <a:t> </a:t>
            </a:r>
            <a:r>
              <a:rPr lang="fr-FR" b="1" dirty="0" err="1" smtClean="0">
                <a:solidFill>
                  <a:srgbClr val="CC3300"/>
                </a:solidFill>
              </a:rPr>
              <a:t>work</a:t>
            </a:r>
            <a:r>
              <a:rPr lang="fr-FR" b="1" dirty="0" smtClean="0">
                <a:solidFill>
                  <a:srgbClr val="CC3300"/>
                </a:solidFill>
              </a:rPr>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418399834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pic>
        <p:nvPicPr>
          <p:cNvPr id="5" name="Chart Placeholder 4"/>
          <p:cNvPicPr>
            <a:picLocks noGrp="1" noChangeAspect="1"/>
          </p:cNvPicPr>
          <p:nvPr>
            <p:ph type="chart" sz="quarter" idx="13"/>
          </p:nvPr>
        </p:nvPicPr>
        <p:blipFill>
          <a:blip r:embed="rId2"/>
          <a:stretch>
            <a:fillRect/>
          </a:stretch>
        </p:blipFill>
        <p:spPr>
          <a:xfrm>
            <a:off x="468313" y="2046674"/>
            <a:ext cx="7416800" cy="2128064"/>
          </a:xfrm>
          <a:prstGeom prst="rect">
            <a:avLst/>
          </a:prstGeom>
        </p:spPr>
      </p:pic>
      <p:sp>
        <p:nvSpPr>
          <p:cNvPr id="4" name="Title 3"/>
          <p:cNvSpPr>
            <a:spLocks noGrp="1"/>
          </p:cNvSpPr>
          <p:nvPr>
            <p:ph type="title"/>
          </p:nvPr>
        </p:nvSpPr>
        <p:spPr/>
        <p:txBody>
          <a:bodyPr/>
          <a:lstStyle/>
          <a:p>
            <a:r>
              <a:rPr lang="en-US" dirty="0"/>
              <a:t>Where </a:t>
            </a:r>
            <a:r>
              <a:rPr lang="en-US" dirty="0" smtClean="0"/>
              <a:t>does it work?</a:t>
            </a:r>
            <a:endParaRPr lang="fr-FR" dirty="0"/>
          </a:p>
        </p:txBody>
      </p:sp>
    </p:spTree>
    <p:extLst>
      <p:ext uri="{BB962C8B-B14F-4D97-AF65-F5344CB8AC3E}">
        <p14:creationId xmlns:p14="http://schemas.microsoft.com/office/powerpoint/2010/main" val="78747918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86589" y="1931031"/>
            <a:ext cx="1729706" cy="1405386"/>
          </a:xfrm>
          <a:prstGeom prst="rect">
            <a:avLst/>
          </a:prstGeom>
        </p:spPr>
      </p:pic>
      <p:sp>
        <p:nvSpPr>
          <p:cNvPr id="25" name="Right Arrow 24"/>
          <p:cNvSpPr/>
          <p:nvPr/>
        </p:nvSpPr>
        <p:spPr>
          <a:xfrm>
            <a:off x="3386666" y="2411198"/>
            <a:ext cx="1128601" cy="2463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6" name="TextBox 25"/>
          <p:cNvSpPr txBox="1"/>
          <p:nvPr/>
        </p:nvSpPr>
        <p:spPr>
          <a:xfrm>
            <a:off x="3326547" y="2853866"/>
            <a:ext cx="1248837" cy="738664"/>
          </a:xfrm>
          <a:prstGeom prst="rect">
            <a:avLst/>
          </a:prstGeom>
        </p:spPr>
        <p:txBody>
          <a:bodyPr wrap="square">
            <a:spAutoFit/>
          </a:bodyPr>
          <a:lstStyle>
            <a:defPPr>
              <a:defRPr lang="fr-FR"/>
            </a:defPPr>
            <a:lvl1pPr>
              <a:defRPr sz="2100">
                <a:solidFill>
                  <a:schemeClr val="accent1">
                    <a:lumMod val="50000"/>
                  </a:schemeClr>
                </a:solidFill>
              </a:defRPr>
            </a:lvl1pPr>
          </a:lstStyle>
          <a:p>
            <a:r>
              <a:rPr lang="en-US" dirty="0"/>
              <a:t>WMI : dump it!</a:t>
            </a:r>
            <a:endParaRPr lang="fr-BE" dirty="0"/>
          </a:p>
        </p:txBody>
      </p:sp>
      <p:pic>
        <p:nvPicPr>
          <p:cNvPr id="27"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71174" y="1795839"/>
            <a:ext cx="1151498" cy="1601131"/>
          </a:xfrm>
          <a:prstGeom prst="rect">
            <a:avLst/>
          </a:prstGeom>
          <a:noFill/>
          <a:extLst>
            <a:ext uri="{909E8E84-426E-40DD-AFC4-6F175D3DCCD1}">
              <a14:hiddenFill xmlns:a14="http://schemas.microsoft.com/office/drawing/2010/main">
                <a:solidFill>
                  <a:srgbClr val="FFFFFF"/>
                </a:solidFill>
              </a14:hiddenFill>
            </a:ext>
          </a:extLst>
        </p:spPr>
      </p:pic>
      <p:sp>
        <p:nvSpPr>
          <p:cNvPr id="28" name="Right Arrow 27"/>
          <p:cNvSpPr/>
          <p:nvPr/>
        </p:nvSpPr>
        <p:spPr>
          <a:xfrm rot="10800000">
            <a:off x="3386666" y="3686302"/>
            <a:ext cx="1128601" cy="2463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29" name="Rectangle 28"/>
          <p:cNvSpPr/>
          <p:nvPr/>
        </p:nvSpPr>
        <p:spPr>
          <a:xfrm>
            <a:off x="3121485" y="4135060"/>
            <a:ext cx="2161657" cy="738664"/>
          </a:xfrm>
          <a:prstGeom prst="rect">
            <a:avLst/>
          </a:prstGeom>
        </p:spPr>
        <p:txBody>
          <a:bodyPr wrap="square">
            <a:spAutoFit/>
          </a:bodyPr>
          <a:lstStyle/>
          <a:p>
            <a:r>
              <a:rPr lang="en-US" sz="2100" dirty="0" smtClean="0">
                <a:solidFill>
                  <a:schemeClr val="accent1">
                    <a:lumMod val="50000"/>
                  </a:schemeClr>
                </a:solidFill>
              </a:rPr>
              <a:t>Here is your </a:t>
            </a:r>
            <a:r>
              <a:rPr lang="en-US" sz="2100" dirty="0">
                <a:solidFill>
                  <a:schemeClr val="accent1">
                    <a:lumMod val="50000"/>
                  </a:schemeClr>
                </a:solidFill>
              </a:rPr>
              <a:t>lsass.exe dump</a:t>
            </a:r>
            <a:endParaRPr lang="fr-BE" sz="2100" dirty="0">
              <a:solidFill>
                <a:schemeClr val="accent1">
                  <a:lumMod val="50000"/>
                </a:schemeClr>
              </a:solidFill>
            </a:endParaRPr>
          </a:p>
        </p:txBody>
      </p:sp>
      <p:sp>
        <p:nvSpPr>
          <p:cNvPr id="30" name="Rectangle 29"/>
          <p:cNvSpPr/>
          <p:nvPr/>
        </p:nvSpPr>
        <p:spPr>
          <a:xfrm>
            <a:off x="5283142" y="3475375"/>
            <a:ext cx="1766718" cy="738664"/>
          </a:xfrm>
          <a:prstGeom prst="rect">
            <a:avLst/>
          </a:prstGeom>
        </p:spPr>
        <p:txBody>
          <a:bodyPr wrap="square">
            <a:spAutoFit/>
          </a:bodyPr>
          <a:lstStyle/>
          <a:p>
            <a:r>
              <a:rPr lang="en-US" sz="2100" dirty="0">
                <a:solidFill>
                  <a:schemeClr val="accent1">
                    <a:lumMod val="50000"/>
                  </a:schemeClr>
                </a:solidFill>
              </a:rPr>
              <a:t>A server somewhere…</a:t>
            </a:r>
            <a:endParaRPr lang="fr-BE" sz="2100" dirty="0">
              <a:solidFill>
                <a:schemeClr val="accent1">
                  <a:lumMod val="50000"/>
                </a:schemeClr>
              </a:solidFill>
            </a:endParaRPr>
          </a:p>
        </p:txBody>
      </p:sp>
      <p:sp>
        <p:nvSpPr>
          <p:cNvPr id="44" name="Rectangle 43"/>
          <p:cNvSpPr/>
          <p:nvPr/>
        </p:nvSpPr>
        <p:spPr>
          <a:xfrm>
            <a:off x="467374" y="1504078"/>
            <a:ext cx="4613122" cy="369332"/>
          </a:xfrm>
          <a:prstGeom prst="rect">
            <a:avLst/>
          </a:prstGeom>
        </p:spPr>
        <p:txBody>
          <a:bodyPr wrap="none">
            <a:spAutoFit/>
          </a:bodyPr>
          <a:lstStyle/>
          <a:p>
            <a:r>
              <a:rPr lang="fr-CA" b="1" dirty="0">
                <a:solidFill>
                  <a:schemeClr val="accent1">
                    <a:lumMod val="50000"/>
                  </a:schemeClr>
                </a:solidFill>
              </a:rPr>
              <a:t>PowerMemory </a:t>
            </a:r>
            <a:r>
              <a:rPr lang="fr-CA" b="1" dirty="0" err="1">
                <a:solidFill>
                  <a:schemeClr val="accent1">
                    <a:lumMod val="50000"/>
                  </a:schemeClr>
                </a:solidFill>
              </a:rPr>
              <a:t>can</a:t>
            </a:r>
            <a:r>
              <a:rPr lang="fr-CA" b="1" dirty="0">
                <a:solidFill>
                  <a:schemeClr val="accent1">
                    <a:lumMod val="50000"/>
                  </a:schemeClr>
                </a:solidFill>
              </a:rPr>
              <a:t> dump </a:t>
            </a:r>
            <a:r>
              <a:rPr lang="fr-CA" b="1" dirty="0" err="1">
                <a:solidFill>
                  <a:schemeClr val="accent1">
                    <a:lumMod val="50000"/>
                  </a:schemeClr>
                </a:solidFill>
              </a:rPr>
              <a:t>remotely</a:t>
            </a:r>
            <a:r>
              <a:rPr lang="fr-CA" b="1" dirty="0">
                <a:solidFill>
                  <a:schemeClr val="accent1">
                    <a:lumMod val="50000"/>
                  </a:schemeClr>
                </a:solidFill>
              </a:rPr>
              <a:t> </a:t>
            </a:r>
            <a:r>
              <a:rPr lang="fr-CA" b="1" dirty="0" err="1">
                <a:solidFill>
                  <a:schemeClr val="accent1">
                    <a:lumMod val="50000"/>
                  </a:schemeClr>
                </a:solidFill>
              </a:rPr>
              <a:t>like</a:t>
            </a:r>
            <a:r>
              <a:rPr lang="fr-CA" b="1" dirty="0">
                <a:solidFill>
                  <a:schemeClr val="accent1">
                    <a:lumMod val="50000"/>
                  </a:schemeClr>
                </a:solidFill>
              </a:rPr>
              <a:t> </a:t>
            </a:r>
            <a:r>
              <a:rPr lang="fr-CA" b="1" dirty="0" err="1">
                <a:solidFill>
                  <a:schemeClr val="accent1">
                    <a:lumMod val="50000"/>
                  </a:schemeClr>
                </a:solidFill>
              </a:rPr>
              <a:t>crazy</a:t>
            </a:r>
            <a:r>
              <a:rPr lang="fr-CA" b="1" dirty="0">
                <a:solidFill>
                  <a:schemeClr val="accent1">
                    <a:lumMod val="50000"/>
                  </a:schemeClr>
                </a:solidFill>
              </a:rPr>
              <a:t>…</a:t>
            </a:r>
            <a:endParaRPr lang="fr-FR" dirty="0"/>
          </a:p>
        </p:txBody>
      </p:sp>
    </p:spTree>
    <p:extLst>
      <p:ext uri="{BB962C8B-B14F-4D97-AF65-F5344CB8AC3E}">
        <p14:creationId xmlns:p14="http://schemas.microsoft.com/office/powerpoint/2010/main" val="514163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5"/>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p:bldP spid="28" grpId="0" animBg="1"/>
      <p:bldP spid="29" grpId="0"/>
      <p:bldP spid="30"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pic>
        <p:nvPicPr>
          <p:cNvPr id="31" name="Picture 30"/>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3441" y="2472543"/>
            <a:ext cx="1382766" cy="1123497"/>
          </a:xfrm>
          <a:prstGeom prst="rect">
            <a:avLst/>
          </a:prstGeom>
        </p:spPr>
      </p:pic>
      <p:sp>
        <p:nvSpPr>
          <p:cNvPr id="32" name="Right Arrow 31"/>
          <p:cNvSpPr/>
          <p:nvPr/>
        </p:nvSpPr>
        <p:spPr>
          <a:xfrm rot="20996029">
            <a:off x="3507186" y="2326874"/>
            <a:ext cx="1371599" cy="314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pic>
        <p:nvPicPr>
          <p:cNvPr id="34"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48079" y="1921907"/>
            <a:ext cx="470303" cy="653945"/>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0479" y="2074307"/>
            <a:ext cx="470303" cy="653945"/>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952879" y="2226707"/>
            <a:ext cx="470303" cy="653945"/>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05279" y="2379107"/>
            <a:ext cx="470303" cy="653945"/>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57679" y="2531507"/>
            <a:ext cx="470303" cy="653945"/>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10079" y="2683907"/>
            <a:ext cx="470303" cy="653945"/>
          </a:xfrm>
          <a:prstGeom prst="rect">
            <a:avLst/>
          </a:prstGeom>
          <a:noFill/>
          <a:extLst>
            <a:ext uri="{909E8E84-426E-40DD-AFC4-6F175D3DCCD1}">
              <a14:hiddenFill xmlns:a14="http://schemas.microsoft.com/office/drawing/2010/main">
                <a:solidFill>
                  <a:srgbClr val="FFFFFF"/>
                </a:solidFill>
              </a14:hiddenFill>
            </a:ext>
          </a:extLst>
        </p:spPr>
      </p:pic>
      <p:sp>
        <p:nvSpPr>
          <p:cNvPr id="40" name="Right Arrow 39"/>
          <p:cNvSpPr/>
          <p:nvPr/>
        </p:nvSpPr>
        <p:spPr>
          <a:xfrm rot="20996029">
            <a:off x="3639538" y="2565229"/>
            <a:ext cx="1371599" cy="314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1" name="Right Arrow 40"/>
          <p:cNvSpPr/>
          <p:nvPr/>
        </p:nvSpPr>
        <p:spPr>
          <a:xfrm rot="20996029">
            <a:off x="3704360" y="2823524"/>
            <a:ext cx="1371599" cy="314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2" name="Right Arrow 41"/>
          <p:cNvSpPr/>
          <p:nvPr/>
        </p:nvSpPr>
        <p:spPr>
          <a:xfrm rot="20996029">
            <a:off x="3805304" y="3098328"/>
            <a:ext cx="1371599" cy="314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43" name="Right Arrow 42"/>
          <p:cNvSpPr/>
          <p:nvPr/>
        </p:nvSpPr>
        <p:spPr>
          <a:xfrm rot="20996029">
            <a:off x="3890327" y="3317266"/>
            <a:ext cx="1371599" cy="31471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3" name="Rectangle 2"/>
          <p:cNvSpPr/>
          <p:nvPr/>
        </p:nvSpPr>
        <p:spPr>
          <a:xfrm>
            <a:off x="467374" y="1504078"/>
            <a:ext cx="4613122" cy="369332"/>
          </a:xfrm>
          <a:prstGeom prst="rect">
            <a:avLst/>
          </a:prstGeom>
        </p:spPr>
        <p:txBody>
          <a:bodyPr wrap="none">
            <a:spAutoFit/>
          </a:bodyPr>
          <a:lstStyle/>
          <a:p>
            <a:r>
              <a:rPr lang="fr-CA" b="1" dirty="0">
                <a:solidFill>
                  <a:schemeClr val="accent1">
                    <a:lumMod val="50000"/>
                  </a:schemeClr>
                </a:solidFill>
              </a:rPr>
              <a:t>PowerMemory </a:t>
            </a:r>
            <a:r>
              <a:rPr lang="fr-CA" b="1" dirty="0" err="1">
                <a:solidFill>
                  <a:schemeClr val="accent1">
                    <a:lumMod val="50000"/>
                  </a:schemeClr>
                </a:solidFill>
              </a:rPr>
              <a:t>can</a:t>
            </a:r>
            <a:r>
              <a:rPr lang="fr-CA" b="1" dirty="0">
                <a:solidFill>
                  <a:schemeClr val="accent1">
                    <a:lumMod val="50000"/>
                  </a:schemeClr>
                </a:solidFill>
              </a:rPr>
              <a:t> dump </a:t>
            </a:r>
            <a:r>
              <a:rPr lang="fr-CA" b="1" dirty="0" err="1">
                <a:solidFill>
                  <a:schemeClr val="accent1">
                    <a:lumMod val="50000"/>
                  </a:schemeClr>
                </a:solidFill>
              </a:rPr>
              <a:t>remotely</a:t>
            </a:r>
            <a:r>
              <a:rPr lang="fr-CA" b="1" dirty="0">
                <a:solidFill>
                  <a:schemeClr val="accent1">
                    <a:lumMod val="50000"/>
                  </a:schemeClr>
                </a:solidFill>
              </a:rPr>
              <a:t> </a:t>
            </a:r>
            <a:r>
              <a:rPr lang="fr-CA" b="1" dirty="0" err="1">
                <a:solidFill>
                  <a:schemeClr val="accent1">
                    <a:lumMod val="50000"/>
                  </a:schemeClr>
                </a:solidFill>
              </a:rPr>
              <a:t>like</a:t>
            </a:r>
            <a:r>
              <a:rPr lang="fr-CA" b="1" dirty="0">
                <a:solidFill>
                  <a:schemeClr val="accent1">
                    <a:lumMod val="50000"/>
                  </a:schemeClr>
                </a:solidFill>
              </a:rPr>
              <a:t> </a:t>
            </a:r>
            <a:r>
              <a:rPr lang="fr-CA" b="1" dirty="0" err="1">
                <a:solidFill>
                  <a:schemeClr val="accent1">
                    <a:lumMod val="50000"/>
                  </a:schemeClr>
                </a:solidFill>
              </a:rPr>
              <a:t>crazy</a:t>
            </a:r>
            <a:r>
              <a:rPr lang="fr-CA" b="1" dirty="0">
                <a:solidFill>
                  <a:schemeClr val="accent1">
                    <a:lumMod val="50000"/>
                  </a:schemeClr>
                </a:solidFill>
              </a:rPr>
              <a:t>…</a:t>
            </a:r>
            <a:endParaRPr lang="fr-FR" dirty="0"/>
          </a:p>
        </p:txBody>
      </p:sp>
    </p:spTree>
    <p:extLst>
      <p:ext uri="{BB962C8B-B14F-4D97-AF65-F5344CB8AC3E}">
        <p14:creationId xmlns:p14="http://schemas.microsoft.com/office/powerpoint/2010/main" val="26372604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12"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anim calcmode="lin" valueType="num">
                                      <p:cBhvr additive="base">
                                        <p:cTn id="11" dur="500" fill="hold"/>
                                        <p:tgtEl>
                                          <p:spTgt spid="32"/>
                                        </p:tgtEl>
                                        <p:attrNameLst>
                                          <p:attrName>ppt_x</p:attrName>
                                        </p:attrNameLst>
                                      </p:cBhvr>
                                      <p:tavLst>
                                        <p:tav tm="0">
                                          <p:val>
                                            <p:strVal val="0-#ppt_w/2"/>
                                          </p:val>
                                        </p:tav>
                                        <p:tav tm="100000">
                                          <p:val>
                                            <p:strVal val="#ppt_x"/>
                                          </p:val>
                                        </p:tav>
                                      </p:tavLst>
                                    </p:anim>
                                    <p:anim calcmode="lin" valueType="num">
                                      <p:cBhvr additive="base">
                                        <p:cTn id="12" dur="500" fill="hold"/>
                                        <p:tgtEl>
                                          <p:spTgt spid="32"/>
                                        </p:tgtEl>
                                        <p:attrNameLst>
                                          <p:attrName>ppt_y</p:attrName>
                                        </p:attrNameLst>
                                      </p:cBhvr>
                                      <p:tavLst>
                                        <p:tav tm="0">
                                          <p:val>
                                            <p:strVal val="1+#ppt_h/2"/>
                                          </p:val>
                                        </p:tav>
                                        <p:tav tm="100000">
                                          <p:val>
                                            <p:strVal val="#ppt_y"/>
                                          </p:val>
                                        </p:tav>
                                      </p:tavLst>
                                    </p:anim>
                                  </p:childTnLst>
                                </p:cTn>
                              </p:par>
                              <p:par>
                                <p:cTn id="13" presetID="2" presetClass="entr" presetSubtype="12" fill="hold" nodeType="withEffect">
                                  <p:stCondLst>
                                    <p:cond delay="0"/>
                                  </p:stCondLst>
                                  <p:childTnLst>
                                    <p:set>
                                      <p:cBhvr>
                                        <p:cTn id="14" dur="1" fill="hold">
                                          <p:stCondLst>
                                            <p:cond delay="0"/>
                                          </p:stCondLst>
                                        </p:cTn>
                                        <p:tgtEl>
                                          <p:spTgt spid="34"/>
                                        </p:tgtEl>
                                        <p:attrNameLst>
                                          <p:attrName>style.visibility</p:attrName>
                                        </p:attrNameLst>
                                      </p:cBhvr>
                                      <p:to>
                                        <p:strVal val="visible"/>
                                      </p:to>
                                    </p:set>
                                    <p:anim calcmode="lin" valueType="num">
                                      <p:cBhvr additive="base">
                                        <p:cTn id="15" dur="500" fill="hold"/>
                                        <p:tgtEl>
                                          <p:spTgt spid="34"/>
                                        </p:tgtEl>
                                        <p:attrNameLst>
                                          <p:attrName>ppt_x</p:attrName>
                                        </p:attrNameLst>
                                      </p:cBhvr>
                                      <p:tavLst>
                                        <p:tav tm="0">
                                          <p:val>
                                            <p:strVal val="0-#ppt_w/2"/>
                                          </p:val>
                                        </p:tav>
                                        <p:tav tm="100000">
                                          <p:val>
                                            <p:strVal val="#ppt_x"/>
                                          </p:val>
                                        </p:tav>
                                      </p:tavLst>
                                    </p:anim>
                                    <p:anim calcmode="lin" valueType="num">
                                      <p:cBhvr additive="base">
                                        <p:cTn id="16" dur="500" fill="hold"/>
                                        <p:tgtEl>
                                          <p:spTgt spid="34"/>
                                        </p:tgtEl>
                                        <p:attrNameLst>
                                          <p:attrName>ppt_y</p:attrName>
                                        </p:attrNameLst>
                                      </p:cBhvr>
                                      <p:tavLst>
                                        <p:tav tm="0">
                                          <p:val>
                                            <p:strVal val="1+#ppt_h/2"/>
                                          </p:val>
                                        </p:tav>
                                        <p:tav tm="100000">
                                          <p:val>
                                            <p:strVal val="#ppt_y"/>
                                          </p:val>
                                        </p:tav>
                                      </p:tavLst>
                                    </p:anim>
                                  </p:childTnLst>
                                </p:cTn>
                              </p:par>
                              <p:par>
                                <p:cTn id="17" presetID="2" presetClass="entr" presetSubtype="12" fill="hold" nodeType="withEffect">
                                  <p:stCondLst>
                                    <p:cond delay="0"/>
                                  </p:stCondLst>
                                  <p:childTnLst>
                                    <p:set>
                                      <p:cBhvr>
                                        <p:cTn id="18" dur="1" fill="hold">
                                          <p:stCondLst>
                                            <p:cond delay="0"/>
                                          </p:stCondLst>
                                        </p:cTn>
                                        <p:tgtEl>
                                          <p:spTgt spid="35"/>
                                        </p:tgtEl>
                                        <p:attrNameLst>
                                          <p:attrName>style.visibility</p:attrName>
                                        </p:attrNameLst>
                                      </p:cBhvr>
                                      <p:to>
                                        <p:strVal val="visible"/>
                                      </p:to>
                                    </p:set>
                                    <p:anim calcmode="lin" valueType="num">
                                      <p:cBhvr additive="base">
                                        <p:cTn id="19" dur="500" fill="hold"/>
                                        <p:tgtEl>
                                          <p:spTgt spid="35"/>
                                        </p:tgtEl>
                                        <p:attrNameLst>
                                          <p:attrName>ppt_x</p:attrName>
                                        </p:attrNameLst>
                                      </p:cBhvr>
                                      <p:tavLst>
                                        <p:tav tm="0">
                                          <p:val>
                                            <p:strVal val="0-#ppt_w/2"/>
                                          </p:val>
                                        </p:tav>
                                        <p:tav tm="100000">
                                          <p:val>
                                            <p:strVal val="#ppt_x"/>
                                          </p:val>
                                        </p:tav>
                                      </p:tavLst>
                                    </p:anim>
                                    <p:anim calcmode="lin" valueType="num">
                                      <p:cBhvr additive="base">
                                        <p:cTn id="20" dur="500" fill="hold"/>
                                        <p:tgtEl>
                                          <p:spTgt spid="35"/>
                                        </p:tgtEl>
                                        <p:attrNameLst>
                                          <p:attrName>ppt_y</p:attrName>
                                        </p:attrNameLst>
                                      </p:cBhvr>
                                      <p:tavLst>
                                        <p:tav tm="0">
                                          <p:val>
                                            <p:strVal val="1+#ppt_h/2"/>
                                          </p:val>
                                        </p:tav>
                                        <p:tav tm="100000">
                                          <p:val>
                                            <p:strVal val="#ppt_y"/>
                                          </p:val>
                                        </p:tav>
                                      </p:tavLst>
                                    </p:anim>
                                  </p:childTnLst>
                                </p:cTn>
                              </p:par>
                              <p:par>
                                <p:cTn id="21" presetID="2" presetClass="entr" presetSubtype="12" fill="hold" nodeType="with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additive="base">
                                        <p:cTn id="23" dur="500" fill="hold"/>
                                        <p:tgtEl>
                                          <p:spTgt spid="36"/>
                                        </p:tgtEl>
                                        <p:attrNameLst>
                                          <p:attrName>ppt_x</p:attrName>
                                        </p:attrNameLst>
                                      </p:cBhvr>
                                      <p:tavLst>
                                        <p:tav tm="0">
                                          <p:val>
                                            <p:strVal val="0-#ppt_w/2"/>
                                          </p:val>
                                        </p:tav>
                                        <p:tav tm="100000">
                                          <p:val>
                                            <p:strVal val="#ppt_x"/>
                                          </p:val>
                                        </p:tav>
                                      </p:tavLst>
                                    </p:anim>
                                    <p:anim calcmode="lin" valueType="num">
                                      <p:cBhvr additive="base">
                                        <p:cTn id="24" dur="500" fill="hold"/>
                                        <p:tgtEl>
                                          <p:spTgt spid="36"/>
                                        </p:tgtEl>
                                        <p:attrNameLst>
                                          <p:attrName>ppt_y</p:attrName>
                                        </p:attrNameLst>
                                      </p:cBhvr>
                                      <p:tavLst>
                                        <p:tav tm="0">
                                          <p:val>
                                            <p:strVal val="1+#ppt_h/2"/>
                                          </p:val>
                                        </p:tav>
                                        <p:tav tm="100000">
                                          <p:val>
                                            <p:strVal val="#ppt_y"/>
                                          </p:val>
                                        </p:tav>
                                      </p:tavLst>
                                    </p:anim>
                                  </p:childTnLst>
                                </p:cTn>
                              </p:par>
                              <p:par>
                                <p:cTn id="25" presetID="2" presetClass="entr" presetSubtype="12"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additive="base">
                                        <p:cTn id="27" dur="500" fill="hold"/>
                                        <p:tgtEl>
                                          <p:spTgt spid="37"/>
                                        </p:tgtEl>
                                        <p:attrNameLst>
                                          <p:attrName>ppt_x</p:attrName>
                                        </p:attrNameLst>
                                      </p:cBhvr>
                                      <p:tavLst>
                                        <p:tav tm="0">
                                          <p:val>
                                            <p:strVal val="0-#ppt_w/2"/>
                                          </p:val>
                                        </p:tav>
                                        <p:tav tm="100000">
                                          <p:val>
                                            <p:strVal val="#ppt_x"/>
                                          </p:val>
                                        </p:tav>
                                      </p:tavLst>
                                    </p:anim>
                                    <p:anim calcmode="lin" valueType="num">
                                      <p:cBhvr additive="base">
                                        <p:cTn id="28" dur="500" fill="hold"/>
                                        <p:tgtEl>
                                          <p:spTgt spid="37"/>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0"/>
                                  </p:stCondLst>
                                  <p:childTnLst>
                                    <p:set>
                                      <p:cBhvr>
                                        <p:cTn id="30" dur="1" fill="hold">
                                          <p:stCondLst>
                                            <p:cond delay="0"/>
                                          </p:stCondLst>
                                        </p:cTn>
                                        <p:tgtEl>
                                          <p:spTgt spid="38"/>
                                        </p:tgtEl>
                                        <p:attrNameLst>
                                          <p:attrName>style.visibility</p:attrName>
                                        </p:attrNameLst>
                                      </p:cBhvr>
                                      <p:to>
                                        <p:strVal val="visible"/>
                                      </p:to>
                                    </p:set>
                                    <p:anim calcmode="lin" valueType="num">
                                      <p:cBhvr additive="base">
                                        <p:cTn id="31" dur="500" fill="hold"/>
                                        <p:tgtEl>
                                          <p:spTgt spid="38"/>
                                        </p:tgtEl>
                                        <p:attrNameLst>
                                          <p:attrName>ppt_x</p:attrName>
                                        </p:attrNameLst>
                                      </p:cBhvr>
                                      <p:tavLst>
                                        <p:tav tm="0">
                                          <p:val>
                                            <p:strVal val="0-#ppt_w/2"/>
                                          </p:val>
                                        </p:tav>
                                        <p:tav tm="100000">
                                          <p:val>
                                            <p:strVal val="#ppt_x"/>
                                          </p:val>
                                        </p:tav>
                                      </p:tavLst>
                                    </p:anim>
                                    <p:anim calcmode="lin" valueType="num">
                                      <p:cBhvr additive="base">
                                        <p:cTn id="32" dur="500" fill="hold"/>
                                        <p:tgtEl>
                                          <p:spTgt spid="38"/>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0-#ppt_w/2"/>
                                          </p:val>
                                        </p:tav>
                                        <p:tav tm="100000">
                                          <p:val>
                                            <p:strVal val="#ppt_x"/>
                                          </p:val>
                                        </p:tav>
                                      </p:tavLst>
                                    </p:anim>
                                    <p:anim calcmode="lin" valueType="num">
                                      <p:cBhvr additive="base">
                                        <p:cTn id="36" dur="500" fill="hold"/>
                                        <p:tgtEl>
                                          <p:spTgt spid="39"/>
                                        </p:tgtEl>
                                        <p:attrNameLst>
                                          <p:attrName>ppt_y</p:attrName>
                                        </p:attrNameLst>
                                      </p:cBhvr>
                                      <p:tavLst>
                                        <p:tav tm="0">
                                          <p:val>
                                            <p:strVal val="1+#ppt_h/2"/>
                                          </p:val>
                                        </p:tav>
                                        <p:tav tm="100000">
                                          <p:val>
                                            <p:strVal val="#ppt_y"/>
                                          </p:val>
                                        </p:tav>
                                      </p:tavLst>
                                    </p:anim>
                                  </p:childTnLst>
                                </p:cTn>
                              </p:par>
                              <p:par>
                                <p:cTn id="37" presetID="2" presetClass="entr" presetSubtype="12" fill="hold" grpId="0" nodeType="withEffect">
                                  <p:stCondLst>
                                    <p:cond delay="0"/>
                                  </p:stCondLst>
                                  <p:childTnLst>
                                    <p:set>
                                      <p:cBhvr>
                                        <p:cTn id="38" dur="1" fill="hold">
                                          <p:stCondLst>
                                            <p:cond delay="0"/>
                                          </p:stCondLst>
                                        </p:cTn>
                                        <p:tgtEl>
                                          <p:spTgt spid="40"/>
                                        </p:tgtEl>
                                        <p:attrNameLst>
                                          <p:attrName>style.visibility</p:attrName>
                                        </p:attrNameLst>
                                      </p:cBhvr>
                                      <p:to>
                                        <p:strVal val="visible"/>
                                      </p:to>
                                    </p:set>
                                    <p:anim calcmode="lin" valueType="num">
                                      <p:cBhvr additive="base">
                                        <p:cTn id="39" dur="500" fill="hold"/>
                                        <p:tgtEl>
                                          <p:spTgt spid="40"/>
                                        </p:tgtEl>
                                        <p:attrNameLst>
                                          <p:attrName>ppt_x</p:attrName>
                                        </p:attrNameLst>
                                      </p:cBhvr>
                                      <p:tavLst>
                                        <p:tav tm="0">
                                          <p:val>
                                            <p:strVal val="0-#ppt_w/2"/>
                                          </p:val>
                                        </p:tav>
                                        <p:tav tm="100000">
                                          <p:val>
                                            <p:strVal val="#ppt_x"/>
                                          </p:val>
                                        </p:tav>
                                      </p:tavLst>
                                    </p:anim>
                                    <p:anim calcmode="lin" valueType="num">
                                      <p:cBhvr additive="base">
                                        <p:cTn id="40" dur="500" fill="hold"/>
                                        <p:tgtEl>
                                          <p:spTgt spid="40"/>
                                        </p:tgtEl>
                                        <p:attrNameLst>
                                          <p:attrName>ppt_y</p:attrName>
                                        </p:attrNameLst>
                                      </p:cBhvr>
                                      <p:tavLst>
                                        <p:tav tm="0">
                                          <p:val>
                                            <p:strVal val="1+#ppt_h/2"/>
                                          </p:val>
                                        </p:tav>
                                        <p:tav tm="100000">
                                          <p:val>
                                            <p:strVal val="#ppt_y"/>
                                          </p:val>
                                        </p:tav>
                                      </p:tavLst>
                                    </p:anim>
                                  </p:childTnLst>
                                </p:cTn>
                              </p:par>
                              <p:par>
                                <p:cTn id="41" presetID="2" presetClass="entr" presetSubtype="12"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 calcmode="lin" valueType="num">
                                      <p:cBhvr additive="base">
                                        <p:cTn id="43" dur="500" fill="hold"/>
                                        <p:tgtEl>
                                          <p:spTgt spid="41"/>
                                        </p:tgtEl>
                                        <p:attrNameLst>
                                          <p:attrName>ppt_x</p:attrName>
                                        </p:attrNameLst>
                                      </p:cBhvr>
                                      <p:tavLst>
                                        <p:tav tm="0">
                                          <p:val>
                                            <p:strVal val="0-#ppt_w/2"/>
                                          </p:val>
                                        </p:tav>
                                        <p:tav tm="100000">
                                          <p:val>
                                            <p:strVal val="#ppt_x"/>
                                          </p:val>
                                        </p:tav>
                                      </p:tavLst>
                                    </p:anim>
                                    <p:anim calcmode="lin" valueType="num">
                                      <p:cBhvr additive="base">
                                        <p:cTn id="44" dur="500" fill="hold"/>
                                        <p:tgtEl>
                                          <p:spTgt spid="41"/>
                                        </p:tgtEl>
                                        <p:attrNameLst>
                                          <p:attrName>ppt_y</p:attrName>
                                        </p:attrNameLst>
                                      </p:cBhvr>
                                      <p:tavLst>
                                        <p:tav tm="0">
                                          <p:val>
                                            <p:strVal val="1+#ppt_h/2"/>
                                          </p:val>
                                        </p:tav>
                                        <p:tav tm="100000">
                                          <p:val>
                                            <p:strVal val="#ppt_y"/>
                                          </p:val>
                                        </p:tav>
                                      </p:tavLst>
                                    </p:anim>
                                  </p:childTnLst>
                                </p:cTn>
                              </p:par>
                              <p:par>
                                <p:cTn id="45" presetID="2" presetClass="entr" presetSubtype="12"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 calcmode="lin" valueType="num">
                                      <p:cBhvr additive="base">
                                        <p:cTn id="47" dur="500" fill="hold"/>
                                        <p:tgtEl>
                                          <p:spTgt spid="42"/>
                                        </p:tgtEl>
                                        <p:attrNameLst>
                                          <p:attrName>ppt_x</p:attrName>
                                        </p:attrNameLst>
                                      </p:cBhvr>
                                      <p:tavLst>
                                        <p:tav tm="0">
                                          <p:val>
                                            <p:strVal val="0-#ppt_w/2"/>
                                          </p:val>
                                        </p:tav>
                                        <p:tav tm="100000">
                                          <p:val>
                                            <p:strVal val="#ppt_x"/>
                                          </p:val>
                                        </p:tav>
                                      </p:tavLst>
                                    </p:anim>
                                    <p:anim calcmode="lin" valueType="num">
                                      <p:cBhvr additive="base">
                                        <p:cTn id="48" dur="500" fill="hold"/>
                                        <p:tgtEl>
                                          <p:spTgt spid="42"/>
                                        </p:tgtEl>
                                        <p:attrNameLst>
                                          <p:attrName>ppt_y</p:attrName>
                                        </p:attrNameLst>
                                      </p:cBhvr>
                                      <p:tavLst>
                                        <p:tav tm="0">
                                          <p:val>
                                            <p:strVal val="1+#ppt_h/2"/>
                                          </p:val>
                                        </p:tav>
                                        <p:tav tm="100000">
                                          <p:val>
                                            <p:strVal val="#ppt_y"/>
                                          </p:val>
                                        </p:tav>
                                      </p:tavLst>
                                    </p:anim>
                                  </p:childTnLst>
                                </p:cTn>
                              </p:par>
                              <p:par>
                                <p:cTn id="49" presetID="2" presetClass="entr" presetSubtype="12" fill="hold" grpId="0" nodeType="with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additive="base">
                                        <p:cTn id="51" dur="500" fill="hold"/>
                                        <p:tgtEl>
                                          <p:spTgt spid="43"/>
                                        </p:tgtEl>
                                        <p:attrNameLst>
                                          <p:attrName>ppt_x</p:attrName>
                                        </p:attrNameLst>
                                      </p:cBhvr>
                                      <p:tavLst>
                                        <p:tav tm="0">
                                          <p:val>
                                            <p:strVal val="0-#ppt_w/2"/>
                                          </p:val>
                                        </p:tav>
                                        <p:tav tm="100000">
                                          <p:val>
                                            <p:strVal val="#ppt_x"/>
                                          </p:val>
                                        </p:tav>
                                      </p:tavLst>
                                    </p:anim>
                                    <p:anim calcmode="lin" valueType="num">
                                      <p:cBhvr additive="base">
                                        <p:cTn id="5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40" grpId="0" animBg="1"/>
      <p:bldP spid="41" grpId="0" animBg="1"/>
      <p:bldP spid="42" grpId="0" animBg="1"/>
      <p:bldP spid="43"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pic>
        <p:nvPicPr>
          <p:cNvPr id="5" name="Chart Placeholder 4"/>
          <p:cNvPicPr>
            <a:picLocks noGrp="1" noChangeAspect="1"/>
          </p:cNvPicPr>
          <p:nvPr>
            <p:ph type="chart" sz="quarter" idx="13"/>
          </p:nvPr>
        </p:nvPicPr>
        <p:blipFill>
          <a:blip r:embed="rId2"/>
          <a:stretch>
            <a:fillRect/>
          </a:stretch>
        </p:blipFill>
        <p:spPr>
          <a:xfrm>
            <a:off x="2553377" y="1490663"/>
            <a:ext cx="3246672" cy="3240087"/>
          </a:xfrm>
          <a:prstGeom prst="rect">
            <a:avLst/>
          </a:prstGeom>
        </p:spPr>
      </p:pic>
      <p:sp>
        <p:nvSpPr>
          <p:cNvPr id="4" name="Title 3"/>
          <p:cNvSpPr>
            <a:spLocks noGrp="1"/>
          </p:cNvSpPr>
          <p:nvPr>
            <p:ph type="title"/>
          </p:nvPr>
        </p:nvSpPr>
        <p:spPr/>
        <p:txBody>
          <a:bodyPr/>
          <a:lstStyle/>
          <a:p>
            <a:r>
              <a:rPr lang="en-US" dirty="0"/>
              <a:t>Where does it work?</a:t>
            </a:r>
            <a:endParaRPr lang="fr-FR" dirty="0"/>
          </a:p>
        </p:txBody>
      </p:sp>
    </p:spTree>
    <p:extLst>
      <p:ext uri="{BB962C8B-B14F-4D97-AF65-F5344CB8AC3E}">
        <p14:creationId xmlns:p14="http://schemas.microsoft.com/office/powerpoint/2010/main" val="11917666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sp>
        <p:nvSpPr>
          <p:cNvPr id="3" name="Picture Placeholder 2"/>
          <p:cNvSpPr>
            <a:spLocks noGrp="1"/>
          </p:cNvSpPr>
          <p:nvPr>
            <p:ph type="pic" idx="10"/>
          </p:nvPr>
        </p:nvSpPr>
        <p:spPr/>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64718" y="1821020"/>
            <a:ext cx="1251474" cy="1016822"/>
          </a:xfrm>
          <a:prstGeom prst="rect">
            <a:avLst/>
          </a:prstGeom>
        </p:spPr>
      </p:pic>
      <p:sp>
        <p:nvSpPr>
          <p:cNvPr id="6" name="Right Arrow 5"/>
          <p:cNvSpPr/>
          <p:nvPr/>
        </p:nvSpPr>
        <p:spPr>
          <a:xfrm>
            <a:off x="3265081" y="1992686"/>
            <a:ext cx="1286891" cy="115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7" name="TextBox 6"/>
          <p:cNvSpPr txBox="1"/>
          <p:nvPr/>
        </p:nvSpPr>
        <p:spPr>
          <a:xfrm>
            <a:off x="2987824" y="2143093"/>
            <a:ext cx="1827579" cy="369332"/>
          </a:xfrm>
          <a:prstGeom prst="rect">
            <a:avLst/>
          </a:prstGeom>
        </p:spPr>
        <p:txBody>
          <a:bodyPr wrap="square">
            <a:spAutoFit/>
          </a:bodyPr>
          <a:lstStyle>
            <a:defPPr>
              <a:defRPr lang="fr-FR"/>
            </a:defPPr>
            <a:lvl1pPr>
              <a:defRPr sz="2100">
                <a:solidFill>
                  <a:schemeClr val="accent1">
                    <a:lumMod val="50000"/>
                  </a:schemeClr>
                </a:solidFill>
              </a:defRPr>
            </a:lvl1pPr>
          </a:lstStyle>
          <a:p>
            <a:r>
              <a:rPr lang="en-US" sz="1800" dirty="0"/>
              <a:t>WMI : *dump it!</a:t>
            </a:r>
            <a:endParaRPr lang="fr-BE" sz="1800" dirty="0"/>
          </a:p>
        </p:txBody>
      </p:sp>
      <p:pic>
        <p:nvPicPr>
          <p:cNvPr id="8" name="Picture 2" descr="http://www.nuance.com/ucmprod/groups/imaging/@web-enus/documents/multimedia/nc_027422.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5795" y="2108123"/>
            <a:ext cx="728149" cy="1012474"/>
          </a:xfrm>
          <a:prstGeom prst="rect">
            <a:avLst/>
          </a:prstGeom>
          <a:noFill/>
          <a:extLst>
            <a:ext uri="{909E8E84-426E-40DD-AFC4-6F175D3DCCD1}">
              <a14:hiddenFill xmlns:a14="http://schemas.microsoft.com/office/drawing/2010/main">
                <a:solidFill>
                  <a:srgbClr val="FFFFFF"/>
                </a:solidFill>
              </a14:hiddenFill>
            </a:ext>
          </a:extLst>
        </p:spPr>
      </p:pic>
      <p:sp>
        <p:nvSpPr>
          <p:cNvPr id="9" name="Right Arrow 8"/>
          <p:cNvSpPr/>
          <p:nvPr/>
        </p:nvSpPr>
        <p:spPr>
          <a:xfrm rot="10800000">
            <a:off x="3244858" y="2685149"/>
            <a:ext cx="1286891" cy="11543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BE"/>
          </a:p>
        </p:txBody>
      </p:sp>
      <p:sp>
        <p:nvSpPr>
          <p:cNvPr id="10" name="Rectangle 9"/>
          <p:cNvSpPr/>
          <p:nvPr/>
        </p:nvSpPr>
        <p:spPr>
          <a:xfrm>
            <a:off x="2439460" y="2820619"/>
            <a:ext cx="2886336" cy="369332"/>
          </a:xfrm>
          <a:prstGeom prst="rect">
            <a:avLst/>
          </a:prstGeom>
        </p:spPr>
        <p:txBody>
          <a:bodyPr wrap="square">
            <a:spAutoFit/>
          </a:bodyPr>
          <a:lstStyle/>
          <a:p>
            <a:r>
              <a:rPr lang="en-US" dirty="0">
                <a:solidFill>
                  <a:schemeClr val="accent1">
                    <a:lumMod val="50000"/>
                  </a:schemeClr>
                </a:solidFill>
              </a:rPr>
              <a:t>Here </a:t>
            </a:r>
            <a:r>
              <a:rPr lang="en-US" dirty="0" smtClean="0">
                <a:solidFill>
                  <a:schemeClr val="accent1">
                    <a:lumMod val="50000"/>
                  </a:schemeClr>
                </a:solidFill>
              </a:rPr>
              <a:t>is your </a:t>
            </a:r>
            <a:r>
              <a:rPr lang="en-US" dirty="0">
                <a:solidFill>
                  <a:schemeClr val="accent1">
                    <a:lumMod val="50000"/>
                  </a:schemeClr>
                </a:solidFill>
              </a:rPr>
              <a:t>lsass.exe dump</a:t>
            </a:r>
            <a:endParaRPr lang="fr-BE" dirty="0">
              <a:solidFill>
                <a:schemeClr val="accent1">
                  <a:lumMod val="50000"/>
                </a:schemeClr>
              </a:solidFill>
            </a:endParaRPr>
          </a:p>
        </p:txBody>
      </p:sp>
      <p:sp>
        <p:nvSpPr>
          <p:cNvPr id="11" name="Rectangle 10"/>
          <p:cNvSpPr/>
          <p:nvPr/>
        </p:nvSpPr>
        <p:spPr>
          <a:xfrm>
            <a:off x="391911" y="3162498"/>
            <a:ext cx="3509702" cy="369332"/>
          </a:xfrm>
          <a:prstGeom prst="rect">
            <a:avLst/>
          </a:prstGeom>
        </p:spPr>
        <p:txBody>
          <a:bodyPr wrap="square">
            <a:spAutoFit/>
          </a:bodyPr>
          <a:lstStyle/>
          <a:p>
            <a:r>
              <a:rPr lang="en-US" dirty="0"/>
              <a:t>*</a:t>
            </a:r>
            <a:r>
              <a:rPr lang="en-US" dirty="0" smtClean="0"/>
              <a:t>userdump.exe</a:t>
            </a:r>
            <a:endParaRPr lang="fr-BE" dirty="0"/>
          </a:p>
        </p:txBody>
      </p:sp>
      <p:pic>
        <p:nvPicPr>
          <p:cNvPr id="12" name="Picture 2" descr="https://pbs.twimg.com/media/CPnq4cgXAAAnKg2.png:larg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7570" y="3454035"/>
            <a:ext cx="2665770" cy="1165849"/>
          </a:xfrm>
          <a:prstGeom prst="rect">
            <a:avLst/>
          </a:prstGeom>
          <a:ln w="1905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sp>
        <p:nvSpPr>
          <p:cNvPr id="13" name="Rectangle 12"/>
          <p:cNvSpPr/>
          <p:nvPr/>
        </p:nvSpPr>
        <p:spPr>
          <a:xfrm>
            <a:off x="4951264" y="1738791"/>
            <a:ext cx="2501056" cy="369332"/>
          </a:xfrm>
          <a:prstGeom prst="rect">
            <a:avLst/>
          </a:prstGeom>
        </p:spPr>
        <p:txBody>
          <a:bodyPr wrap="square">
            <a:spAutoFit/>
          </a:bodyPr>
          <a:lstStyle/>
          <a:p>
            <a:r>
              <a:rPr lang="en-US" dirty="0">
                <a:solidFill>
                  <a:schemeClr val="accent1">
                    <a:lumMod val="50000"/>
                  </a:schemeClr>
                </a:solidFill>
              </a:rPr>
              <a:t>A server somewhere…</a:t>
            </a:r>
            <a:endParaRPr lang="fr-BE" dirty="0">
              <a:solidFill>
                <a:schemeClr val="accent1">
                  <a:lumMod val="50000"/>
                </a:schemeClr>
              </a:solidFill>
            </a:endParaRPr>
          </a:p>
        </p:txBody>
      </p:sp>
      <p:sp>
        <p:nvSpPr>
          <p:cNvPr id="14" name="Rectangle 13"/>
          <p:cNvSpPr/>
          <p:nvPr/>
        </p:nvSpPr>
        <p:spPr>
          <a:xfrm>
            <a:off x="727724" y="4626489"/>
            <a:ext cx="8582308" cy="338554"/>
          </a:xfrm>
          <a:prstGeom prst="rect">
            <a:avLst/>
          </a:prstGeom>
        </p:spPr>
        <p:txBody>
          <a:bodyPr wrap="square">
            <a:spAutoFit/>
          </a:bodyPr>
          <a:lstStyle/>
          <a:p>
            <a:r>
              <a:rPr lang="fr-FR" sz="1600" dirty="0">
                <a:hlinkClick r:id="rId5"/>
              </a:rPr>
              <a:t>http://</a:t>
            </a:r>
            <a:r>
              <a:rPr lang="fr-FR" sz="1600" dirty="0" smtClean="0">
                <a:hlinkClick r:id="rId5"/>
              </a:rPr>
              <a:t>blogs.msdn.com/b/pfedev/archive/2008/09/26/all-the-ways-to-capture-a-dump.aspx</a:t>
            </a:r>
            <a:r>
              <a:rPr lang="fr-FR" sz="1600" dirty="0" smtClean="0"/>
              <a:t> </a:t>
            </a:r>
            <a:endParaRPr lang="fr-FR" sz="1600" dirty="0"/>
          </a:p>
        </p:txBody>
      </p:sp>
      <p:pic>
        <p:nvPicPr>
          <p:cNvPr id="15" name="Content Placeholder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1964" y="2119658"/>
            <a:ext cx="2048672" cy="2534891"/>
          </a:xfrm>
          <a:prstGeom prst="rect">
            <a:avLst/>
          </a:prstGeom>
        </p:spPr>
      </p:pic>
      <p:sp>
        <p:nvSpPr>
          <p:cNvPr id="16" name="Title 8"/>
          <p:cNvSpPr>
            <a:spLocks noGrp="1"/>
          </p:cNvSpPr>
          <p:nvPr>
            <p:ph type="body" idx="13"/>
          </p:nvPr>
        </p:nvSpPr>
        <p:spPr>
          <a:xfrm>
            <a:off x="468304" y="1489348"/>
            <a:ext cx="4634089" cy="323165"/>
          </a:xfrm>
        </p:spPr>
        <p:txBody>
          <a:bodyPr wrap="none">
            <a:spAutoFit/>
          </a:bodyPr>
          <a:lstStyle/>
          <a:p>
            <a:r>
              <a:rPr lang="fr-CA" sz="1800" b="1" dirty="0">
                <a:solidFill>
                  <a:schemeClr val="accent1">
                    <a:lumMod val="50000"/>
                  </a:schemeClr>
                </a:solidFill>
              </a:rPr>
              <a:t>…and </a:t>
            </a:r>
            <a:r>
              <a:rPr lang="fr-CA" sz="1800" b="1" dirty="0" err="1">
                <a:solidFill>
                  <a:schemeClr val="accent1">
                    <a:lumMod val="50000"/>
                  </a:schemeClr>
                </a:solidFill>
              </a:rPr>
              <a:t>like</a:t>
            </a:r>
            <a:r>
              <a:rPr lang="fr-CA" sz="1800" b="1" dirty="0">
                <a:solidFill>
                  <a:schemeClr val="accent1">
                    <a:lumMod val="50000"/>
                  </a:schemeClr>
                </a:solidFill>
              </a:rPr>
              <a:t> Microsoft </a:t>
            </a:r>
            <a:r>
              <a:rPr lang="fr-CA" sz="1800" b="1" dirty="0" err="1">
                <a:solidFill>
                  <a:schemeClr val="accent1">
                    <a:lumMod val="50000"/>
                  </a:schemeClr>
                </a:solidFill>
              </a:rPr>
              <a:t>with</a:t>
            </a:r>
            <a:r>
              <a:rPr lang="fr-CA" sz="1800" b="1" dirty="0">
                <a:solidFill>
                  <a:schemeClr val="accent1">
                    <a:lumMod val="50000"/>
                  </a:schemeClr>
                </a:solidFill>
              </a:rPr>
              <a:t> </a:t>
            </a:r>
            <a:r>
              <a:rPr lang="fr-CA" sz="1800" b="1" dirty="0" err="1">
                <a:solidFill>
                  <a:schemeClr val="accent1">
                    <a:lumMod val="50000"/>
                  </a:schemeClr>
                </a:solidFill>
              </a:rPr>
              <a:t>valid</a:t>
            </a:r>
            <a:r>
              <a:rPr lang="fr-CA" sz="1800" b="1" dirty="0">
                <a:solidFill>
                  <a:schemeClr val="accent1">
                    <a:lumMod val="50000"/>
                  </a:schemeClr>
                </a:solidFill>
              </a:rPr>
              <a:t> digital signatures!</a:t>
            </a:r>
            <a:endParaRPr lang="fr-FR" sz="1800" b="1" dirty="0">
              <a:solidFill>
                <a:schemeClr val="accent1">
                  <a:lumMod val="50000"/>
                </a:schemeClr>
              </a:solidFill>
            </a:endParaRPr>
          </a:p>
        </p:txBody>
      </p:sp>
    </p:spTree>
    <p:extLst>
      <p:ext uri="{BB962C8B-B14F-4D97-AF65-F5344CB8AC3E}">
        <p14:creationId xmlns:p14="http://schemas.microsoft.com/office/powerpoint/2010/main" val="26417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9" grpId="0" animBg="1"/>
      <p:bldP spid="10" grpId="0"/>
      <p:bldP spid="11" grpId="0"/>
      <p:bldP spid="13" grpId="0"/>
      <p:bldP spid="1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sp>
        <p:nvSpPr>
          <p:cNvPr id="3" name="Picture Placeholder 2"/>
          <p:cNvSpPr>
            <a:spLocks noGrp="1"/>
          </p:cNvSpPr>
          <p:nvPr>
            <p:ph type="pic" idx="10"/>
          </p:nvPr>
        </p:nvSpPr>
        <p:spPr>
          <a:xfrm>
            <a:off x="457200" y="5325456"/>
            <a:ext cx="2759439" cy="389542"/>
          </a:xfrm>
        </p:spPr>
      </p:sp>
      <p:sp>
        <p:nvSpPr>
          <p:cNvPr id="4" name="Text Placeholder 3"/>
          <p:cNvSpPr>
            <a:spLocks noGrp="1"/>
          </p:cNvSpPr>
          <p:nvPr>
            <p:ph type="body" idx="13"/>
          </p:nvPr>
        </p:nvSpPr>
        <p:spPr/>
        <p:txBody>
          <a:bodyPr/>
          <a:lstStyle/>
          <a:p>
            <a:r>
              <a:rPr lang="fr-BE" b="1" dirty="0">
                <a:solidFill>
                  <a:schemeClr val="accent1">
                    <a:lumMod val="50000"/>
                  </a:schemeClr>
                </a:solidFill>
              </a:rPr>
              <a:t>No </a:t>
            </a:r>
            <a:r>
              <a:rPr lang="fr-BE" b="1" dirty="0" err="1">
                <a:solidFill>
                  <a:schemeClr val="accent1">
                    <a:lumMod val="50000"/>
                  </a:schemeClr>
                </a:solidFill>
              </a:rPr>
              <a:t>need</a:t>
            </a:r>
            <a:r>
              <a:rPr lang="fr-BE" b="1" dirty="0">
                <a:solidFill>
                  <a:schemeClr val="accent1">
                    <a:lumMod val="50000"/>
                  </a:schemeClr>
                </a:solidFill>
              </a:rPr>
              <a:t> to </a:t>
            </a:r>
            <a:r>
              <a:rPr lang="fr-BE" b="1" dirty="0" err="1">
                <a:solidFill>
                  <a:schemeClr val="accent1">
                    <a:lumMod val="50000"/>
                  </a:schemeClr>
                </a:solidFill>
              </a:rPr>
              <a:t>be</a:t>
            </a:r>
            <a:r>
              <a:rPr lang="fr-BE" b="1" dirty="0">
                <a:solidFill>
                  <a:schemeClr val="accent1">
                    <a:lumMod val="50000"/>
                  </a:schemeClr>
                </a:solidFill>
              </a:rPr>
              <a:t> an </a:t>
            </a:r>
            <a:r>
              <a:rPr lang="fr-BE" b="1" dirty="0" err="1">
                <a:solidFill>
                  <a:schemeClr val="accent1">
                    <a:lumMod val="50000"/>
                  </a:schemeClr>
                </a:solidFill>
              </a:rPr>
              <a:t>Administrator</a:t>
            </a:r>
            <a:endParaRPr lang="fr-FR"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03648" y="1960430"/>
            <a:ext cx="2279142" cy="737799"/>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1489348"/>
            <a:ext cx="3016940" cy="3360272"/>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5065" y="3433564"/>
            <a:ext cx="6713239" cy="1307584"/>
          </a:xfrm>
          <a:prstGeom prst="rect">
            <a:avLst/>
          </a:prstGeom>
        </p:spPr>
      </p:pic>
    </p:spTree>
    <p:extLst>
      <p:ext uri="{BB962C8B-B14F-4D97-AF65-F5344CB8AC3E}">
        <p14:creationId xmlns:p14="http://schemas.microsoft.com/office/powerpoint/2010/main" val="161026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6" presetClass="entr" presetSubtype="37"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barn(outVertical)">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smtClean="0"/>
              <a:t>I wanted to</a:t>
            </a:r>
          </a:p>
          <a:p>
            <a:pPr lvl="1"/>
            <a:r>
              <a:rPr lang="en-US" dirty="0"/>
              <a:t>u</a:t>
            </a:r>
            <a:r>
              <a:rPr lang="en-US" dirty="0" smtClean="0"/>
              <a:t>nderstand </a:t>
            </a:r>
            <a:r>
              <a:rPr lang="en-US" dirty="0"/>
              <a:t>what is Windows authentication</a:t>
            </a:r>
          </a:p>
          <a:p>
            <a:pPr lvl="1"/>
            <a:r>
              <a:rPr lang="en-US" dirty="0"/>
              <a:t>c</a:t>
            </a:r>
            <a:r>
              <a:rPr lang="en-US" dirty="0" smtClean="0"/>
              <a:t>reate a </a:t>
            </a:r>
            <a:r>
              <a:rPr lang="en-US" dirty="0"/>
              <a:t>not compiled tool but interpreted text</a:t>
            </a:r>
          </a:p>
          <a:p>
            <a:pPr lvl="1"/>
            <a:r>
              <a:rPr lang="en-US" dirty="0" smtClean="0"/>
              <a:t>play </a:t>
            </a:r>
            <a:r>
              <a:rPr lang="en-US" dirty="0"/>
              <a:t>with PowerShell</a:t>
            </a:r>
          </a:p>
          <a:p>
            <a:pPr lvl="1"/>
            <a:r>
              <a:rPr lang="en-US" dirty="0" smtClean="0"/>
              <a:t>only </a:t>
            </a:r>
            <a:r>
              <a:rPr lang="en-US" dirty="0"/>
              <a:t>use Microsoft </a:t>
            </a:r>
            <a:r>
              <a:rPr lang="en-US" dirty="0" smtClean="0"/>
              <a:t>tools</a:t>
            </a:r>
          </a:p>
          <a:p>
            <a:pPr lvl="1"/>
            <a:r>
              <a:rPr lang="en-US" dirty="0" smtClean="0"/>
              <a:t>have FUN!</a:t>
            </a:r>
            <a:endParaRPr lang="en-US" dirty="0"/>
          </a:p>
          <a:p>
            <a:endParaRPr lang="fr-FR" dirty="0"/>
          </a:p>
        </p:txBody>
      </p:sp>
      <p:sp>
        <p:nvSpPr>
          <p:cNvPr id="4" name="Title 3"/>
          <p:cNvSpPr>
            <a:spLocks noGrp="1"/>
          </p:cNvSpPr>
          <p:nvPr>
            <p:ph type="title"/>
          </p:nvPr>
        </p:nvSpPr>
        <p:spPr/>
        <p:txBody>
          <a:bodyPr/>
          <a:lstStyle/>
          <a:p>
            <a:r>
              <a:rPr lang="fr-FR" dirty="0" err="1" smtClean="0"/>
              <a:t>Why</a:t>
            </a:r>
            <a:r>
              <a:rPr lang="fr-FR" dirty="0" smtClean="0"/>
              <a:t> PowerMemory?</a:t>
            </a:r>
            <a:endParaRPr lang="fr-FR"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16016" y="1777380"/>
            <a:ext cx="3000000" cy="3085714"/>
          </a:xfrm>
          <a:prstGeom prst="rect">
            <a:avLst/>
          </a:prstGeom>
          <a:effectLst/>
        </p:spPr>
      </p:pic>
    </p:spTree>
    <p:extLst>
      <p:ext uri="{BB962C8B-B14F-4D97-AF65-F5344CB8AC3E}">
        <p14:creationId xmlns:p14="http://schemas.microsoft.com/office/powerpoint/2010/main" val="428600854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endParaRPr lang="fr-FR" dirty="0"/>
          </a:p>
        </p:txBody>
      </p:sp>
      <p:sp>
        <p:nvSpPr>
          <p:cNvPr id="5" name="Rectangle 4"/>
          <p:cNvSpPr/>
          <p:nvPr/>
        </p:nvSpPr>
        <p:spPr>
          <a:xfrm>
            <a:off x="6180870" y="2452450"/>
            <a:ext cx="3018775" cy="383182"/>
          </a:xfrm>
          <a:prstGeom prst="rect">
            <a:avLst/>
          </a:prstGeom>
        </p:spPr>
        <p:txBody>
          <a:bodyPr vert="horz" lIns="91440" tIns="45720" rIns="91440" bIns="45720" rtlCol="0">
            <a:normAutofit/>
          </a:bodyPr>
          <a:lstStyle/>
          <a:p>
            <a:pPr defTabSz="685800">
              <a:lnSpc>
                <a:spcPct val="90000"/>
              </a:lnSpc>
              <a:spcBef>
                <a:spcPts val="750"/>
              </a:spcBef>
              <a:buFont typeface="Arial" panose="020B0604020202020204" pitchFamily="34" charset="0"/>
              <a:buNone/>
            </a:pPr>
            <a:r>
              <a:rPr lang="en-US" dirty="0" smtClean="0">
                <a:solidFill>
                  <a:schemeClr val="accent1">
                    <a:lumMod val="50000"/>
                  </a:schemeClr>
                </a:solidFill>
              </a:rPr>
              <a:t>“sorry </a:t>
            </a:r>
            <a:r>
              <a:rPr lang="en-US" dirty="0">
                <a:solidFill>
                  <a:schemeClr val="accent1">
                    <a:lumMod val="50000"/>
                  </a:schemeClr>
                </a:solidFill>
              </a:rPr>
              <a:t>you guys don't get </a:t>
            </a:r>
            <a:r>
              <a:rPr lang="en-US" dirty="0" smtClean="0">
                <a:solidFill>
                  <a:schemeClr val="accent1">
                    <a:lumMod val="50000"/>
                  </a:schemeClr>
                </a:solidFill>
              </a:rPr>
              <a:t>it”</a:t>
            </a:r>
            <a:endParaRPr lang="fr-FR" dirty="0">
              <a:solidFill>
                <a:schemeClr val="accent1">
                  <a:lumMod val="50000"/>
                </a:schemeClr>
              </a:solidFill>
            </a:endParaRPr>
          </a:p>
        </p:txBody>
      </p:sp>
      <p:sp>
        <p:nvSpPr>
          <p:cNvPr id="6" name="Content Placeholder 5"/>
          <p:cNvSpPr txBox="1">
            <a:spLocks/>
          </p:cNvSpPr>
          <p:nvPr/>
        </p:nvSpPr>
        <p:spPr>
          <a:xfrm>
            <a:off x="517906" y="1173995"/>
            <a:ext cx="7886700" cy="4351338"/>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endParaRPr lang="en-US" smtClean="0">
              <a:solidFill>
                <a:schemeClr val="accent1">
                  <a:lumMod val="50000"/>
                </a:schemeClr>
              </a:solidFill>
            </a:endParaRPr>
          </a:p>
          <a:p>
            <a:pPr marL="0" indent="0">
              <a:buFont typeface="Arial"/>
              <a:buNone/>
            </a:pPr>
            <a:r>
              <a:rPr lang="en-US" smtClean="0">
                <a:solidFill>
                  <a:schemeClr val="accent1">
                    <a:lumMod val="50000"/>
                  </a:schemeClr>
                </a:solidFill>
              </a:rPr>
              <a:t>   </a:t>
            </a:r>
            <a:endParaRPr lang="fr-FR" dirty="0"/>
          </a:p>
        </p:txBody>
      </p:sp>
      <p:sp>
        <p:nvSpPr>
          <p:cNvPr id="11" name="Rectangle 10"/>
          <p:cNvSpPr/>
          <p:nvPr/>
        </p:nvSpPr>
        <p:spPr>
          <a:xfrm>
            <a:off x="996551" y="1201316"/>
            <a:ext cx="6955971" cy="369332"/>
          </a:xfrm>
          <a:prstGeom prst="rect">
            <a:avLst/>
          </a:prstGeom>
        </p:spPr>
        <p:txBody>
          <a:bodyPr wrap="square">
            <a:spAutoFit/>
          </a:bodyPr>
          <a:lstStyle/>
          <a:p>
            <a:r>
              <a:rPr lang="en-US" dirty="0" smtClean="0">
                <a:solidFill>
                  <a:schemeClr val="accent1">
                    <a:lumMod val="50000"/>
                  </a:schemeClr>
                </a:solidFill>
              </a:rPr>
              <a:t>Still not a </a:t>
            </a:r>
            <a:r>
              <a:rPr lang="en-US" dirty="0">
                <a:solidFill>
                  <a:schemeClr val="accent1">
                    <a:lumMod val="50000"/>
                  </a:schemeClr>
                </a:solidFill>
              </a:rPr>
              <a:t>domain admin and you are </a:t>
            </a:r>
            <a:r>
              <a:rPr lang="en-US" dirty="0" smtClean="0">
                <a:solidFill>
                  <a:schemeClr val="accent1">
                    <a:lumMod val="50000"/>
                  </a:schemeClr>
                </a:solidFill>
              </a:rPr>
              <a:t>a </a:t>
            </a:r>
            <a:r>
              <a:rPr lang="en-US" dirty="0" err="1">
                <a:solidFill>
                  <a:schemeClr val="accent1">
                    <a:lumMod val="50000"/>
                  </a:schemeClr>
                </a:solidFill>
              </a:rPr>
              <a:t>hyper-v</a:t>
            </a:r>
            <a:r>
              <a:rPr lang="en-US" dirty="0">
                <a:solidFill>
                  <a:schemeClr val="accent1">
                    <a:lumMod val="50000"/>
                  </a:schemeClr>
                </a:solidFill>
              </a:rPr>
              <a:t> operator? </a:t>
            </a:r>
            <a:r>
              <a:rPr lang="en-US" dirty="0" smtClean="0">
                <a:solidFill>
                  <a:schemeClr val="accent1">
                    <a:lumMod val="50000"/>
                  </a:schemeClr>
                </a:solidFill>
              </a:rPr>
              <a:t>Seriously?</a:t>
            </a:r>
            <a:endParaRPr lang="fr-FR" dirty="0">
              <a:solidFill>
                <a:schemeClr val="accent1">
                  <a:lumMod val="50000"/>
                </a:schemeClr>
              </a:solidFill>
            </a:endParaRPr>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63688" y="1582251"/>
            <a:ext cx="4392488" cy="1339174"/>
          </a:xfrm>
          <a:prstGeom prst="rect">
            <a:avLst/>
          </a:prstGeom>
        </p:spPr>
      </p:pic>
      <p:pic>
        <p:nvPicPr>
          <p:cNvPr id="10" name="Picture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11120" y="2740752"/>
            <a:ext cx="4631022" cy="1010058"/>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58040" y="3751815"/>
            <a:ext cx="4125993" cy="1210164"/>
          </a:xfrm>
          <a:prstGeom prst="rect">
            <a:avLst/>
          </a:prstGeom>
        </p:spPr>
      </p:pic>
      <p:pic>
        <p:nvPicPr>
          <p:cNvPr id="12" name="Picture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36844" y="2535711"/>
            <a:ext cx="5278984" cy="168660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65439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 calcmode="lin" valueType="num">
                                      <p:cBhvr>
                                        <p:cTn id="25" dur="1000" fill="hold"/>
                                        <p:tgtEl>
                                          <p:spTgt spid="12"/>
                                        </p:tgtEl>
                                        <p:attrNameLst>
                                          <p:attrName>ppt_w</p:attrName>
                                        </p:attrNameLst>
                                      </p:cBhvr>
                                      <p:tavLst>
                                        <p:tav tm="0">
                                          <p:val>
                                            <p:fltVal val="0"/>
                                          </p:val>
                                        </p:tav>
                                        <p:tav tm="100000">
                                          <p:val>
                                            <p:strVal val="#ppt_w"/>
                                          </p:val>
                                        </p:tav>
                                      </p:tavLst>
                                    </p:anim>
                                    <p:anim calcmode="lin" valueType="num">
                                      <p:cBhvr>
                                        <p:cTn id="26" dur="1000" fill="hold"/>
                                        <p:tgtEl>
                                          <p:spTgt spid="12"/>
                                        </p:tgtEl>
                                        <p:attrNameLst>
                                          <p:attrName>ppt_h</p:attrName>
                                        </p:attrNameLst>
                                      </p:cBhvr>
                                      <p:tavLst>
                                        <p:tav tm="0">
                                          <p:val>
                                            <p:fltVal val="0"/>
                                          </p:val>
                                        </p:tav>
                                        <p:tav tm="100000">
                                          <p:val>
                                            <p:strVal val="#ppt_h"/>
                                          </p:val>
                                        </p:tav>
                                      </p:tavLst>
                                    </p:anim>
                                    <p:anim calcmode="lin" valueType="num">
                                      <p:cBhvr>
                                        <p:cTn id="27" dur="1000" fill="hold"/>
                                        <p:tgtEl>
                                          <p:spTgt spid="12"/>
                                        </p:tgtEl>
                                        <p:attrNameLst>
                                          <p:attrName>style.rotation</p:attrName>
                                        </p:attrNameLst>
                                      </p:cBhvr>
                                      <p:tavLst>
                                        <p:tav tm="0">
                                          <p:val>
                                            <p:fltVal val="90"/>
                                          </p:val>
                                        </p:tav>
                                        <p:tav tm="100000">
                                          <p:val>
                                            <p:fltVal val="0"/>
                                          </p:val>
                                        </p:tav>
                                      </p:tavLst>
                                    </p:anim>
                                    <p:animEffect transition="in" filter="fade">
                                      <p:cBhvr>
                                        <p:cTn id="28"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fr-CA" b="1" dirty="0">
                <a:solidFill>
                  <a:schemeClr val="accent1">
                    <a:lumMod val="50000"/>
                  </a:schemeClr>
                </a:solidFill>
              </a:rPr>
              <a:t>…and </a:t>
            </a:r>
            <a:r>
              <a:rPr lang="fr-CA" b="1" dirty="0" err="1">
                <a:solidFill>
                  <a:schemeClr val="accent1">
                    <a:lumMod val="50000"/>
                  </a:schemeClr>
                </a:solidFill>
              </a:rPr>
              <a:t>with</a:t>
            </a:r>
            <a:r>
              <a:rPr lang="fr-CA" b="1" dirty="0">
                <a:solidFill>
                  <a:schemeClr val="accent1">
                    <a:lumMod val="50000"/>
                  </a:schemeClr>
                </a:solidFill>
              </a:rPr>
              <a:t> containers ;-)</a:t>
            </a:r>
            <a:endParaRPr lang="fr-FR" dirty="0"/>
          </a:p>
        </p:txBody>
      </p:sp>
      <p:pic>
        <p:nvPicPr>
          <p:cNvPr id="5" name="Picture 2" descr="https://pbs.twimg.com/media/CQB6hTZWwAEDe-Y.png:larg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81874" y="1771109"/>
            <a:ext cx="5484012" cy="147364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1874" y="2318198"/>
            <a:ext cx="3786278" cy="241663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65835" y="2072457"/>
            <a:ext cx="5124091" cy="2365644"/>
          </a:xfrm>
          <a:prstGeom prst="rect">
            <a:avLst/>
          </a:prstGeom>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777246" y="1345332"/>
            <a:ext cx="3231165" cy="3419185"/>
          </a:xfrm>
          <a:prstGeom prst="rect">
            <a:avLst/>
          </a:prstGeom>
          <a:solidFill>
            <a:srgbClr val="FFFFFF">
              <a:shade val="85000"/>
            </a:srgbClr>
          </a:solidFill>
          <a:ln w="1905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20533658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3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p:cTn id="19" dur="1000" fill="hold"/>
                                        <p:tgtEl>
                                          <p:spTgt spid="8"/>
                                        </p:tgtEl>
                                        <p:attrNameLst>
                                          <p:attrName>ppt_w</p:attrName>
                                        </p:attrNameLst>
                                      </p:cBhvr>
                                      <p:tavLst>
                                        <p:tav tm="0">
                                          <p:val>
                                            <p:fltVal val="0"/>
                                          </p:val>
                                        </p:tav>
                                        <p:tav tm="100000">
                                          <p:val>
                                            <p:strVal val="#ppt_w"/>
                                          </p:val>
                                        </p:tav>
                                      </p:tavLst>
                                    </p:anim>
                                    <p:anim calcmode="lin" valueType="num">
                                      <p:cBhvr>
                                        <p:cTn id="20" dur="1000" fill="hold"/>
                                        <p:tgtEl>
                                          <p:spTgt spid="8"/>
                                        </p:tgtEl>
                                        <p:attrNameLst>
                                          <p:attrName>ppt_h</p:attrName>
                                        </p:attrNameLst>
                                      </p:cBhvr>
                                      <p:tavLst>
                                        <p:tav tm="0">
                                          <p:val>
                                            <p:fltVal val="0"/>
                                          </p:val>
                                        </p:tav>
                                        <p:tav tm="100000">
                                          <p:val>
                                            <p:strVal val="#ppt_h"/>
                                          </p:val>
                                        </p:tav>
                                      </p:tavLst>
                                    </p:anim>
                                    <p:anim calcmode="lin" valueType="num">
                                      <p:cBhvr>
                                        <p:cTn id="21" dur="1000" fill="hold"/>
                                        <p:tgtEl>
                                          <p:spTgt spid="8"/>
                                        </p:tgtEl>
                                        <p:attrNameLst>
                                          <p:attrName>style.rotation</p:attrName>
                                        </p:attrNameLst>
                                      </p:cBhvr>
                                      <p:tavLst>
                                        <p:tav tm="0">
                                          <p:val>
                                            <p:fltVal val="90"/>
                                          </p:val>
                                        </p:tav>
                                        <p:tav tm="100000">
                                          <p:val>
                                            <p:fltVal val="0"/>
                                          </p:val>
                                        </p:tav>
                                      </p:tavLst>
                                    </p:anim>
                                    <p:animEffect transition="in" filter="fade">
                                      <p:cBhvr>
                                        <p:cTn id="22"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Where does it work?</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fr-CA" b="1" dirty="0" err="1" smtClean="0">
                <a:solidFill>
                  <a:schemeClr val="accent1">
                    <a:lumMod val="50000"/>
                  </a:schemeClr>
                </a:solidFill>
              </a:rPr>
              <a:t>Any</a:t>
            </a:r>
            <a:r>
              <a:rPr lang="fr-CA" b="1" dirty="0" smtClean="0">
                <a:solidFill>
                  <a:schemeClr val="accent1">
                    <a:lumMod val="50000"/>
                  </a:schemeClr>
                </a:solidFill>
              </a:rPr>
              <a:t> </a:t>
            </a:r>
            <a:r>
              <a:rPr lang="fr-CA" b="1" dirty="0" err="1" smtClean="0">
                <a:solidFill>
                  <a:schemeClr val="accent1">
                    <a:lumMod val="50000"/>
                  </a:schemeClr>
                </a:solidFill>
              </a:rPr>
              <a:t>targeted</a:t>
            </a:r>
            <a:r>
              <a:rPr lang="fr-CA" b="1" dirty="0" smtClean="0">
                <a:solidFill>
                  <a:schemeClr val="accent1">
                    <a:lumMod val="50000"/>
                  </a:schemeClr>
                </a:solidFill>
              </a:rPr>
              <a:t> </a:t>
            </a:r>
            <a:r>
              <a:rPr lang="fr-CA" b="1" dirty="0">
                <a:solidFill>
                  <a:schemeClr val="accent1">
                    <a:lumMod val="50000"/>
                  </a:schemeClr>
                </a:solidFill>
              </a:rPr>
              <a:t>architecture</a:t>
            </a:r>
            <a:endParaRPr lang="fr-FR" dirty="0"/>
          </a:p>
        </p:txBody>
      </p:sp>
      <p:pic>
        <p:nvPicPr>
          <p:cNvPr id="5" name="Content Placeholder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4344" y="3361556"/>
            <a:ext cx="1997907" cy="1584966"/>
          </a:xfrm>
          <a:prstGeom prst="rect">
            <a:avLst/>
          </a:prstGeom>
        </p:spPr>
      </p:pic>
      <p:pic>
        <p:nvPicPr>
          <p:cNvPr id="6" name="Picture 2" descr="http://cdn.meme.am/instances/500x/6151250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92080" y="1489348"/>
            <a:ext cx="1468595" cy="1097516"/>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p:spPr>
      </p:pic>
      <p:pic>
        <p:nvPicPr>
          <p:cNvPr id="7" name="Picture 6"/>
          <p:cNvPicPr>
            <a:picLocks noChangeAspect="1"/>
          </p:cNvPicPr>
          <p:nvPr/>
        </p:nvPicPr>
        <p:blipFill>
          <a:blip r:embed="rId4" cstate="print"/>
          <a:stretch>
            <a:fillRect/>
          </a:stretch>
        </p:blipFill>
        <p:spPr>
          <a:xfrm>
            <a:off x="4438047" y="2933863"/>
            <a:ext cx="2381286" cy="1900758"/>
          </a:xfrm>
          <a:prstGeom prst="rect">
            <a:avLst/>
          </a:prstGeom>
          <a:solidFill>
            <a:srgbClr val="FFFFFF">
              <a:shade val="85000"/>
            </a:srgbClr>
          </a:solidFill>
          <a:ln w="381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4344" y="1777380"/>
            <a:ext cx="1767146" cy="1597111"/>
          </a:xfrm>
          <a:prstGeom prst="rect">
            <a:avLst/>
          </a:prstGeom>
        </p:spPr>
      </p:pic>
    </p:spTree>
    <p:extLst>
      <p:ext uri="{BB962C8B-B14F-4D97-AF65-F5344CB8AC3E}">
        <p14:creationId xmlns:p14="http://schemas.microsoft.com/office/powerpoint/2010/main" val="2339479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smtClean="0">
                <a:solidFill>
                  <a:schemeClr val="tx1"/>
                </a:solidFill>
              </a:rPr>
              <a:t>High </a:t>
            </a:r>
            <a:r>
              <a:rPr lang="fr-FR" dirty="0" err="1" smtClean="0">
                <a:solidFill>
                  <a:schemeClr val="tx1"/>
                </a:solidFill>
              </a:rPr>
              <a:t>level</a:t>
            </a:r>
            <a:r>
              <a:rPr lang="fr-FR" dirty="0" smtClean="0">
                <a:solidFill>
                  <a:schemeClr val="tx1"/>
                </a:solidFill>
              </a:rPr>
              <a:t> Windows </a:t>
            </a:r>
            <a:r>
              <a:rPr lang="fr-FR" dirty="0" err="1" smtClean="0">
                <a:solidFill>
                  <a:schemeClr val="tx1"/>
                </a:solidFill>
              </a:rPr>
              <a:t>Authentication</a:t>
            </a:r>
            <a:r>
              <a:rPr lang="fr-FR" dirty="0" smtClean="0">
                <a:solidFill>
                  <a:schemeClr val="tx1"/>
                </a:solidFill>
              </a:rPr>
              <a:t> </a:t>
            </a:r>
            <a:r>
              <a:rPr lang="fr-FR" dirty="0" err="1" smtClean="0">
                <a:solidFill>
                  <a:schemeClr val="tx1"/>
                </a:solidFill>
              </a:rPr>
              <a:t>mechanism</a:t>
            </a:r>
            <a:endParaRPr lang="fr-FR" dirty="0" smtClean="0">
              <a:solidFill>
                <a:schemeClr val="tx1"/>
              </a:solidFill>
            </a:endParaRPr>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solidFill>
                  <a:schemeClr val="tx1"/>
                </a:solidFill>
              </a:rPr>
              <a:t>How </a:t>
            </a:r>
            <a:r>
              <a:rPr lang="fr-FR" dirty="0" err="1" smtClean="0">
                <a:solidFill>
                  <a:schemeClr val="tx1"/>
                </a:solidFill>
              </a:rPr>
              <a:t>does</a:t>
            </a:r>
            <a:r>
              <a:rPr lang="fr-FR" dirty="0" smtClean="0">
                <a:solidFill>
                  <a:schemeClr val="tx1"/>
                </a:solidFill>
              </a:rPr>
              <a:t> </a:t>
            </a:r>
            <a:r>
              <a:rPr lang="fr-FR" dirty="0" err="1" smtClean="0">
                <a:solidFill>
                  <a:schemeClr val="tx1"/>
                </a:solidFill>
              </a:rPr>
              <a:t>it</a:t>
            </a:r>
            <a:r>
              <a:rPr lang="fr-FR" dirty="0" smtClean="0">
                <a:solidFill>
                  <a:schemeClr val="tx1"/>
                </a:solidFill>
              </a:rPr>
              <a:t> </a:t>
            </a:r>
            <a:r>
              <a:rPr lang="fr-FR" dirty="0" err="1" smtClean="0">
                <a:solidFill>
                  <a:schemeClr val="tx1"/>
                </a:solidFill>
              </a:rPr>
              <a:t>work</a:t>
            </a:r>
            <a:r>
              <a:rPr lang="fr-FR" dirty="0" smtClean="0">
                <a:solidFill>
                  <a:schemeClr val="tx1"/>
                </a:solidFill>
              </a:rPr>
              <a:t>?</a:t>
            </a:r>
          </a:p>
          <a:p>
            <a:pPr marL="342900" indent="-342900">
              <a:buFont typeface="+mj-lt"/>
              <a:buAutoNum type="arabicPeriod"/>
            </a:pPr>
            <a:r>
              <a:rPr lang="fr-FR" dirty="0" err="1">
                <a:solidFill>
                  <a:schemeClr val="tx1"/>
                </a:solidFill>
              </a:rPr>
              <a:t>Where</a:t>
            </a:r>
            <a:r>
              <a:rPr lang="fr-FR" dirty="0">
                <a:solidFill>
                  <a:schemeClr val="tx1"/>
                </a:solidFill>
              </a:rPr>
              <a:t> </a:t>
            </a:r>
            <a:r>
              <a:rPr lang="fr-FR" dirty="0" err="1" smtClean="0">
                <a:solidFill>
                  <a:schemeClr val="tx1"/>
                </a:solidFill>
              </a:rPr>
              <a:t>does</a:t>
            </a:r>
            <a:r>
              <a:rPr lang="fr-FR" dirty="0" smtClean="0">
                <a:solidFill>
                  <a:schemeClr val="tx1"/>
                </a:solidFill>
              </a:rPr>
              <a:t> </a:t>
            </a:r>
            <a:r>
              <a:rPr lang="fr-FR" dirty="0" err="1" smtClean="0">
                <a:solidFill>
                  <a:schemeClr val="tx1"/>
                </a:solidFill>
              </a:rPr>
              <a:t>it</a:t>
            </a:r>
            <a:r>
              <a:rPr lang="fr-FR" dirty="0" smtClean="0">
                <a:solidFill>
                  <a:schemeClr val="tx1"/>
                </a:solidFill>
              </a:rPr>
              <a:t> </a:t>
            </a:r>
            <a:r>
              <a:rPr lang="fr-FR" dirty="0" err="1" smtClean="0">
                <a:solidFill>
                  <a:schemeClr val="tx1"/>
                </a:solidFill>
              </a:rPr>
              <a:t>work</a:t>
            </a:r>
            <a:r>
              <a:rPr lang="fr-FR" dirty="0" smtClean="0">
                <a:solidFill>
                  <a:schemeClr val="tx1"/>
                </a:solidFill>
              </a:rPr>
              <a:t>?</a:t>
            </a:r>
            <a:endParaRPr lang="fr-FR" dirty="0">
              <a:solidFill>
                <a:schemeClr val="tx1"/>
              </a:solidFill>
            </a:endParaRPr>
          </a:p>
          <a:p>
            <a:pPr marL="342900" indent="-342900">
              <a:buFont typeface="+mj-lt"/>
              <a:buAutoNum type="arabicPeriod"/>
            </a:pPr>
            <a:r>
              <a:rPr lang="fr-FR" b="1" dirty="0" err="1" smtClean="0">
                <a:solidFill>
                  <a:srgbClr val="CC3300"/>
                </a:solidFill>
              </a:rPr>
              <a:t>Demo</a:t>
            </a:r>
            <a:endParaRPr lang="fr-FR" b="1" dirty="0">
              <a:solidFill>
                <a:srgbClr val="CC3300"/>
              </a:solidFill>
            </a:endParaRPr>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20872466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4" name="Title 3"/>
          <p:cNvSpPr>
            <a:spLocks noGrp="1"/>
          </p:cNvSpPr>
          <p:nvPr>
            <p:ph type="title"/>
          </p:nvPr>
        </p:nvSpPr>
        <p:spPr/>
        <p:txBody>
          <a:bodyPr/>
          <a:lstStyle/>
          <a:p>
            <a:r>
              <a:rPr lang="en-US" dirty="0" smtClean="0"/>
              <a:t>Demo</a:t>
            </a:r>
            <a:endParaRPr lang="fr-FR" dirty="0"/>
          </a:p>
        </p:txBody>
      </p:sp>
      <p:pic>
        <p:nvPicPr>
          <p:cNvPr id="5" name="Chart Placeholder 4"/>
          <p:cNvPicPr>
            <a:picLocks noGrp="1" noChangeAspect="1"/>
          </p:cNvPicPr>
          <p:nvPr>
            <p:ph type="chart" sz="quarter" idx="13"/>
          </p:nvPr>
        </p:nvPicPr>
        <p:blipFill>
          <a:blip r:embed="rId2" cstate="print">
            <a:extLst>
              <a:ext uri="{28A0092B-C50C-407E-A947-70E740481C1C}">
                <a14:useLocalDpi xmlns:a14="http://schemas.microsoft.com/office/drawing/2010/main" val="0"/>
              </a:ext>
            </a:extLst>
          </a:blip>
          <a:stretch>
            <a:fillRect/>
          </a:stretch>
        </p:blipFill>
        <p:spPr>
          <a:xfrm>
            <a:off x="2171420" y="2000889"/>
            <a:ext cx="4010585" cy="2219635"/>
          </a:xfrm>
          <a:prstGeom prst="rect">
            <a:avLst/>
          </a:prstGeom>
        </p:spPr>
      </p:pic>
    </p:spTree>
    <p:extLst>
      <p:ext uri="{BB962C8B-B14F-4D97-AF65-F5344CB8AC3E}">
        <p14:creationId xmlns:p14="http://schemas.microsoft.com/office/powerpoint/2010/main" val="15005128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smtClean="0">
                <a:solidFill>
                  <a:schemeClr val="tx1"/>
                </a:solidFill>
              </a:rPr>
              <a:t>High </a:t>
            </a:r>
            <a:r>
              <a:rPr lang="fr-FR" dirty="0" err="1" smtClean="0">
                <a:solidFill>
                  <a:schemeClr val="tx1"/>
                </a:solidFill>
              </a:rPr>
              <a:t>level</a:t>
            </a:r>
            <a:r>
              <a:rPr lang="fr-FR" dirty="0" smtClean="0">
                <a:solidFill>
                  <a:schemeClr val="tx1"/>
                </a:solidFill>
              </a:rPr>
              <a:t> Windows </a:t>
            </a:r>
            <a:r>
              <a:rPr lang="fr-FR" dirty="0" err="1" smtClean="0">
                <a:solidFill>
                  <a:schemeClr val="tx1"/>
                </a:solidFill>
              </a:rPr>
              <a:t>Authentication</a:t>
            </a:r>
            <a:r>
              <a:rPr lang="fr-FR" dirty="0" smtClean="0">
                <a:solidFill>
                  <a:schemeClr val="tx1"/>
                </a:solidFill>
              </a:rPr>
              <a:t> </a:t>
            </a:r>
            <a:r>
              <a:rPr lang="fr-FR" dirty="0" err="1" smtClean="0">
                <a:solidFill>
                  <a:schemeClr val="tx1"/>
                </a:solidFill>
              </a:rPr>
              <a:t>mechanism</a:t>
            </a:r>
            <a:endParaRPr lang="fr-FR" dirty="0" smtClean="0">
              <a:solidFill>
                <a:schemeClr val="tx1"/>
              </a:solidFill>
            </a:endParaRPr>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solidFill>
                  <a:schemeClr val="tx1"/>
                </a:solidFill>
              </a:rPr>
              <a:t>How </a:t>
            </a:r>
            <a:r>
              <a:rPr lang="fr-FR" dirty="0" err="1" smtClean="0">
                <a:solidFill>
                  <a:schemeClr val="tx1"/>
                </a:solidFill>
              </a:rPr>
              <a:t>does</a:t>
            </a:r>
            <a:r>
              <a:rPr lang="fr-FR" dirty="0" smtClean="0">
                <a:solidFill>
                  <a:schemeClr val="tx1"/>
                </a:solidFill>
              </a:rPr>
              <a:t> </a:t>
            </a:r>
            <a:r>
              <a:rPr lang="fr-FR" dirty="0" err="1" smtClean="0">
                <a:solidFill>
                  <a:schemeClr val="tx1"/>
                </a:solidFill>
              </a:rPr>
              <a:t>it</a:t>
            </a:r>
            <a:r>
              <a:rPr lang="fr-FR" dirty="0" smtClean="0">
                <a:solidFill>
                  <a:schemeClr val="tx1"/>
                </a:solidFill>
              </a:rPr>
              <a:t> </a:t>
            </a:r>
            <a:r>
              <a:rPr lang="fr-FR" dirty="0" err="1" smtClean="0">
                <a:solidFill>
                  <a:schemeClr val="tx1"/>
                </a:solidFill>
              </a:rPr>
              <a:t>work</a:t>
            </a:r>
            <a:r>
              <a:rPr lang="fr-FR" dirty="0" smtClean="0">
                <a:solidFill>
                  <a:schemeClr val="tx1"/>
                </a:solidFill>
              </a:rPr>
              <a:t>?</a:t>
            </a:r>
          </a:p>
          <a:p>
            <a:pPr marL="342900" indent="-342900">
              <a:buFont typeface="+mj-lt"/>
              <a:buAutoNum type="arabicPeriod"/>
            </a:pPr>
            <a:r>
              <a:rPr lang="fr-FR" dirty="0" err="1">
                <a:solidFill>
                  <a:schemeClr val="tx1"/>
                </a:solidFill>
              </a:rPr>
              <a:t>Where</a:t>
            </a:r>
            <a:r>
              <a:rPr lang="fr-FR" dirty="0">
                <a:solidFill>
                  <a:schemeClr val="tx1"/>
                </a:solidFill>
              </a:rPr>
              <a:t> </a:t>
            </a:r>
            <a:r>
              <a:rPr lang="fr-FR" dirty="0" err="1" smtClean="0">
                <a:solidFill>
                  <a:schemeClr val="tx1"/>
                </a:solidFill>
              </a:rPr>
              <a:t>does</a:t>
            </a:r>
            <a:r>
              <a:rPr lang="fr-FR" dirty="0" smtClean="0">
                <a:solidFill>
                  <a:schemeClr val="tx1"/>
                </a:solidFill>
              </a:rPr>
              <a:t> </a:t>
            </a:r>
            <a:r>
              <a:rPr lang="fr-FR" dirty="0" err="1" smtClean="0">
                <a:solidFill>
                  <a:schemeClr val="tx1"/>
                </a:solidFill>
              </a:rPr>
              <a:t>it</a:t>
            </a:r>
            <a:r>
              <a:rPr lang="fr-FR" dirty="0" smtClean="0">
                <a:solidFill>
                  <a:schemeClr val="tx1"/>
                </a:solidFill>
              </a:rPr>
              <a:t> </a:t>
            </a:r>
            <a:r>
              <a:rPr lang="fr-FR" dirty="0" err="1" smtClean="0">
                <a:solidFill>
                  <a:schemeClr val="tx1"/>
                </a:solidFill>
              </a:rPr>
              <a:t>work</a:t>
            </a:r>
            <a:r>
              <a:rPr lang="fr-FR" dirty="0" smtClean="0">
                <a:solidFill>
                  <a:schemeClr val="tx1"/>
                </a:solidFill>
              </a:rPr>
              <a:t>?</a:t>
            </a:r>
            <a:endParaRPr lang="fr-FR" dirty="0">
              <a:solidFill>
                <a:schemeClr val="tx1"/>
              </a:solidFill>
            </a:endParaRPr>
          </a:p>
          <a:p>
            <a:pPr marL="342900" indent="-342900">
              <a:buFont typeface="+mj-lt"/>
              <a:buAutoNum type="arabicPeriod"/>
            </a:pPr>
            <a:r>
              <a:rPr lang="fr-FR" dirty="0" err="1"/>
              <a:t>Demo</a:t>
            </a:r>
            <a:endParaRPr lang="fr-FR" dirty="0"/>
          </a:p>
          <a:p>
            <a:pPr marL="342900" indent="-342900">
              <a:buFont typeface="+mj-lt"/>
              <a:buAutoNum type="arabicPeriod"/>
            </a:pPr>
            <a:r>
              <a:rPr lang="fr-FR" b="1" dirty="0">
                <a:solidFill>
                  <a:srgbClr val="CC3300"/>
                </a:solidFill>
              </a:rPr>
              <a:t>How to </a:t>
            </a:r>
            <a:r>
              <a:rPr lang="fr-FR" b="1" dirty="0" err="1">
                <a:solidFill>
                  <a:srgbClr val="CC3300"/>
                </a:solidFill>
              </a:rPr>
              <a:t>defend</a:t>
            </a:r>
            <a:r>
              <a:rPr lang="fr-FR" b="1" dirty="0">
                <a:solidFill>
                  <a:srgbClr val="CC3300"/>
                </a:solidFill>
              </a:rPr>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38332848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smtClean="0"/>
              <a:t>With strategies</a:t>
            </a:r>
          </a:p>
          <a:p>
            <a:pPr lvl="1"/>
            <a:r>
              <a:rPr lang="en-US" b="1" dirty="0" smtClean="0">
                <a:solidFill>
                  <a:srgbClr val="00B050"/>
                </a:solidFill>
              </a:rPr>
              <a:t>Secure</a:t>
            </a:r>
            <a:r>
              <a:rPr lang="en-US" dirty="0" smtClean="0">
                <a:solidFill>
                  <a:srgbClr val="00B050"/>
                </a:solidFill>
              </a:rPr>
              <a:t> </a:t>
            </a:r>
            <a:r>
              <a:rPr lang="en-US" dirty="0" smtClean="0"/>
              <a:t>(patch, </a:t>
            </a:r>
            <a:r>
              <a:rPr lang="en-US" dirty="0"/>
              <a:t>crown-jewels, Multi-layered </a:t>
            </a:r>
            <a:r>
              <a:rPr lang="en-US" dirty="0" smtClean="0"/>
              <a:t>defense), </a:t>
            </a:r>
            <a:r>
              <a:rPr lang="en-US" b="1" dirty="0" smtClean="0">
                <a:solidFill>
                  <a:srgbClr val="00B050"/>
                </a:solidFill>
              </a:rPr>
              <a:t>vigilant</a:t>
            </a:r>
            <a:r>
              <a:rPr lang="en-US" dirty="0" smtClean="0">
                <a:solidFill>
                  <a:srgbClr val="00B050"/>
                </a:solidFill>
              </a:rPr>
              <a:t> </a:t>
            </a:r>
            <a:r>
              <a:rPr lang="en-US" dirty="0" smtClean="0"/>
              <a:t>(knowing the landscape within your industry, monitor the threats, compliance violation, real time situational awareness), </a:t>
            </a:r>
            <a:r>
              <a:rPr lang="en-US" b="1" dirty="0" smtClean="0">
                <a:solidFill>
                  <a:srgbClr val="00B050"/>
                </a:solidFill>
              </a:rPr>
              <a:t>resilient</a:t>
            </a:r>
            <a:r>
              <a:rPr lang="en-US" dirty="0" smtClean="0">
                <a:solidFill>
                  <a:srgbClr val="00B050"/>
                </a:solidFill>
              </a:rPr>
              <a:t> </a:t>
            </a:r>
            <a:r>
              <a:rPr lang="en-US" dirty="0" smtClean="0"/>
              <a:t>(you WILL be attacked, how to recover?)</a:t>
            </a:r>
            <a:endParaRPr lang="en-US" dirty="0"/>
          </a:p>
          <a:p>
            <a:pPr lvl="1"/>
            <a:r>
              <a:rPr lang="en-US" dirty="0" smtClean="0"/>
              <a:t>Specifically for Active Directory with 3-tiers model</a:t>
            </a:r>
          </a:p>
          <a:p>
            <a:endParaRPr lang="en-US" dirty="0" smtClean="0"/>
          </a:p>
          <a:p>
            <a:r>
              <a:rPr lang="en-US" dirty="0" smtClean="0"/>
              <a:t>With tools</a:t>
            </a:r>
          </a:p>
          <a:p>
            <a:pPr lvl="1"/>
            <a:r>
              <a:rPr lang="en-US" dirty="0" smtClean="0"/>
              <a:t>Analysis tools based on behavior</a:t>
            </a:r>
          </a:p>
          <a:p>
            <a:pPr lvl="1"/>
            <a:r>
              <a:rPr lang="en-US" dirty="0" smtClean="0"/>
              <a:t>Technically, you could detect the stealing attempt… </a:t>
            </a:r>
            <a:r>
              <a:rPr lang="en-US" dirty="0"/>
              <a:t>H</a:t>
            </a:r>
            <a:r>
              <a:rPr lang="en-US" dirty="0" smtClean="0"/>
              <a:t>ow ?</a:t>
            </a:r>
            <a:endParaRPr lang="fr-FR" dirty="0" smtClean="0"/>
          </a:p>
        </p:txBody>
      </p:sp>
      <p:sp>
        <p:nvSpPr>
          <p:cNvPr id="4" name="Title 3"/>
          <p:cNvSpPr>
            <a:spLocks noGrp="1"/>
          </p:cNvSpPr>
          <p:nvPr>
            <p:ph type="title"/>
          </p:nvPr>
        </p:nvSpPr>
        <p:spPr/>
        <p:txBody>
          <a:bodyPr/>
          <a:lstStyle/>
          <a:p>
            <a:r>
              <a:rPr lang="en-US" dirty="0" smtClean="0"/>
              <a:t>How to defend?</a:t>
            </a:r>
            <a:endParaRPr lang="fr-FR" dirty="0"/>
          </a:p>
        </p:txBody>
      </p:sp>
    </p:spTree>
    <p:extLst>
      <p:ext uri="{BB962C8B-B14F-4D97-AF65-F5344CB8AC3E}">
        <p14:creationId xmlns:p14="http://schemas.microsoft.com/office/powerpoint/2010/main" val="24553164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defend?</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r>
              <a:rPr lang="en-US" b="1" dirty="0" smtClean="0">
                <a:solidFill>
                  <a:schemeClr val="accent1">
                    <a:lumMod val="50000"/>
                  </a:schemeClr>
                </a:solidFill>
              </a:rPr>
              <a:t>Technically, you should create a protected service to monitor the </a:t>
            </a:r>
            <a:r>
              <a:rPr lang="en-US" b="1" dirty="0" err="1" smtClean="0">
                <a:solidFill>
                  <a:schemeClr val="accent1">
                    <a:lumMod val="50000"/>
                  </a:schemeClr>
                </a:solidFill>
              </a:rPr>
              <a:t>lsass</a:t>
            </a:r>
            <a:r>
              <a:rPr lang="en-US" b="1" dirty="0" smtClean="0">
                <a:solidFill>
                  <a:schemeClr val="accent1">
                    <a:lumMod val="50000"/>
                  </a:schemeClr>
                </a:solidFill>
              </a:rPr>
              <a:t> status changes</a:t>
            </a:r>
            <a:endParaRPr lang="fr-FR" dirty="0"/>
          </a:p>
          <a:p>
            <a:endParaRPr lang="fr-FR" dirty="0"/>
          </a:p>
        </p:txBody>
      </p:sp>
      <p:pic>
        <p:nvPicPr>
          <p:cNvPr id="6" name="Picture 5"/>
          <p:cNvPicPr>
            <a:picLocks noChangeAspect="1"/>
          </p:cNvPicPr>
          <p:nvPr/>
        </p:nvPicPr>
        <p:blipFill>
          <a:blip r:embed="rId2"/>
          <a:stretch>
            <a:fillRect/>
          </a:stretch>
        </p:blipFill>
        <p:spPr>
          <a:xfrm>
            <a:off x="962025" y="2021167"/>
            <a:ext cx="7219950" cy="2409825"/>
          </a:xfrm>
          <a:prstGeom prst="rect">
            <a:avLst/>
          </a:prstGeom>
        </p:spPr>
      </p:pic>
    </p:spTree>
    <p:extLst>
      <p:ext uri="{BB962C8B-B14F-4D97-AF65-F5344CB8AC3E}">
        <p14:creationId xmlns:p14="http://schemas.microsoft.com/office/powerpoint/2010/main" val="122980261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to defend?</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endParaRPr lang="fr-FR" dirty="0"/>
          </a:p>
        </p:txBody>
      </p:sp>
      <p:pic>
        <p:nvPicPr>
          <p:cNvPr id="6"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0256" y="1352758"/>
            <a:ext cx="4923880" cy="2127369"/>
          </a:xfrm>
          <a:prstGeom prst="rect">
            <a:avLst/>
          </a:prstGeom>
        </p:spPr>
      </p:pic>
      <p:pic>
        <p:nvPicPr>
          <p:cNvPr id="7" name="Picture 8" descr="Embedded image permalink"/>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86174" y="1758209"/>
            <a:ext cx="1437059" cy="1916079"/>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825" y="2959177"/>
            <a:ext cx="1957444" cy="1799586"/>
          </a:xfrm>
          <a:prstGeom prst="rect">
            <a:avLst/>
          </a:prstGeom>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23329" y="3674288"/>
            <a:ext cx="3327657" cy="1136581"/>
          </a:xfrm>
          <a:prstGeom prst="rect">
            <a:avLst/>
          </a:prstGeom>
        </p:spPr>
      </p:pic>
    </p:spTree>
    <p:extLst>
      <p:ext uri="{BB962C8B-B14F-4D97-AF65-F5344CB8AC3E}">
        <p14:creationId xmlns:p14="http://schemas.microsoft.com/office/powerpoint/2010/main" val="3901985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3"/>
          <a:stretch>
            <a:fillRect/>
          </a:stretch>
        </p:blipFill>
        <p:spPr>
          <a:xfrm>
            <a:off x="1835696" y="1417340"/>
            <a:ext cx="4876800" cy="3486150"/>
          </a:xfrm>
          <a:prstGeom prst="rect">
            <a:avLst/>
          </a:prstGeom>
        </p:spPr>
      </p:pic>
      <p:sp>
        <p:nvSpPr>
          <p:cNvPr id="2" name="Title 1"/>
          <p:cNvSpPr>
            <a:spLocks noGrp="1"/>
          </p:cNvSpPr>
          <p:nvPr>
            <p:ph type="title"/>
          </p:nvPr>
        </p:nvSpPr>
        <p:spPr/>
        <p:txBody>
          <a:bodyPr/>
          <a:lstStyle/>
          <a:p>
            <a:r>
              <a:rPr lang="en-US" dirty="0"/>
              <a:t>How to defend?</a:t>
            </a:r>
            <a:endParaRPr lang="fr-FR" dirty="0"/>
          </a:p>
        </p:txBody>
      </p:sp>
      <p:sp>
        <p:nvSpPr>
          <p:cNvPr id="3" name="Picture Placeholder 2"/>
          <p:cNvSpPr>
            <a:spLocks noGrp="1"/>
          </p:cNvSpPr>
          <p:nvPr>
            <p:ph type="pic" idx="10"/>
          </p:nvPr>
        </p:nvSpPr>
        <p:spPr/>
      </p:sp>
      <p:sp>
        <p:nvSpPr>
          <p:cNvPr id="4" name="Text Placeholder 3"/>
          <p:cNvSpPr>
            <a:spLocks noGrp="1"/>
          </p:cNvSpPr>
          <p:nvPr>
            <p:ph type="body" idx="13"/>
          </p:nvPr>
        </p:nvSpPr>
        <p:spPr/>
        <p:txBody>
          <a:bodyPr/>
          <a:lstStyle/>
          <a:p>
            <a:endParaRPr lang="fr-FR" dirty="0"/>
          </a:p>
        </p:txBody>
      </p:sp>
      <p:pic>
        <p:nvPicPr>
          <p:cNvPr id="6" name="Image 4" descr="images.jpg"/>
          <p:cNvPicPr>
            <a:picLocks noChangeAspect="1"/>
          </p:cNvPicPr>
          <p:nvPr/>
        </p:nvPicPr>
        <p:blipFill>
          <a:blip r:embed="rId4" cstate="print"/>
          <a:stretch>
            <a:fillRect/>
          </a:stretch>
        </p:blipFill>
        <p:spPr>
          <a:xfrm>
            <a:off x="5724128" y="4002334"/>
            <a:ext cx="727374" cy="727374"/>
          </a:xfrm>
          <a:prstGeom prst="rect">
            <a:avLst/>
          </a:prstGeom>
        </p:spPr>
      </p:pic>
      <p:pic>
        <p:nvPicPr>
          <p:cNvPr id="7" name="Image 5" descr="images.jpg"/>
          <p:cNvPicPr>
            <a:picLocks noChangeAspect="1"/>
          </p:cNvPicPr>
          <p:nvPr/>
        </p:nvPicPr>
        <p:blipFill>
          <a:blip r:embed="rId4" cstate="print"/>
          <a:stretch>
            <a:fillRect/>
          </a:stretch>
        </p:blipFill>
        <p:spPr>
          <a:xfrm>
            <a:off x="3988642" y="4002334"/>
            <a:ext cx="727374" cy="727374"/>
          </a:xfrm>
          <a:prstGeom prst="rect">
            <a:avLst/>
          </a:prstGeom>
        </p:spPr>
      </p:pic>
      <p:pic>
        <p:nvPicPr>
          <p:cNvPr id="8" name="Image 6" descr="images.jpg"/>
          <p:cNvPicPr>
            <a:picLocks noChangeAspect="1"/>
          </p:cNvPicPr>
          <p:nvPr/>
        </p:nvPicPr>
        <p:blipFill>
          <a:blip r:embed="rId4" cstate="print"/>
          <a:stretch>
            <a:fillRect/>
          </a:stretch>
        </p:blipFill>
        <p:spPr>
          <a:xfrm>
            <a:off x="3707904" y="2778198"/>
            <a:ext cx="727374" cy="727374"/>
          </a:xfrm>
          <a:prstGeom prst="rect">
            <a:avLst/>
          </a:prstGeom>
        </p:spPr>
      </p:pic>
      <p:pic>
        <p:nvPicPr>
          <p:cNvPr id="9" name="Image 7" descr="images.jpg"/>
          <p:cNvPicPr>
            <a:picLocks noChangeAspect="1"/>
          </p:cNvPicPr>
          <p:nvPr/>
        </p:nvPicPr>
        <p:blipFill>
          <a:blip r:embed="rId4" cstate="print"/>
          <a:stretch>
            <a:fillRect/>
          </a:stretch>
        </p:blipFill>
        <p:spPr>
          <a:xfrm>
            <a:off x="5356794" y="2778198"/>
            <a:ext cx="727374" cy="727374"/>
          </a:xfrm>
          <a:prstGeom prst="rect">
            <a:avLst/>
          </a:prstGeom>
        </p:spPr>
      </p:pic>
      <p:pic>
        <p:nvPicPr>
          <p:cNvPr id="10" name="Image 8" descr="images.jpg"/>
          <p:cNvPicPr>
            <a:picLocks noChangeAspect="1"/>
          </p:cNvPicPr>
          <p:nvPr/>
        </p:nvPicPr>
        <p:blipFill>
          <a:blip r:embed="rId4" cstate="print"/>
          <a:stretch>
            <a:fillRect/>
          </a:stretch>
        </p:blipFill>
        <p:spPr>
          <a:xfrm>
            <a:off x="3278734" y="1633364"/>
            <a:ext cx="727374" cy="727374"/>
          </a:xfrm>
          <a:prstGeom prst="rect">
            <a:avLst/>
          </a:prstGeom>
        </p:spPr>
      </p:pic>
      <p:pic>
        <p:nvPicPr>
          <p:cNvPr id="11" name="Image 9" descr="images.jpg"/>
          <p:cNvPicPr>
            <a:picLocks noChangeAspect="1"/>
          </p:cNvPicPr>
          <p:nvPr/>
        </p:nvPicPr>
        <p:blipFill>
          <a:blip r:embed="rId4" cstate="print"/>
          <a:stretch>
            <a:fillRect/>
          </a:stretch>
        </p:blipFill>
        <p:spPr>
          <a:xfrm>
            <a:off x="4852738" y="4002334"/>
            <a:ext cx="727374" cy="727374"/>
          </a:xfrm>
          <a:prstGeom prst="rect">
            <a:avLst/>
          </a:prstGeom>
        </p:spPr>
      </p:pic>
      <p:pic>
        <p:nvPicPr>
          <p:cNvPr id="12" name="Image 10" descr="images.jpg"/>
          <p:cNvPicPr>
            <a:picLocks noChangeAspect="1"/>
          </p:cNvPicPr>
          <p:nvPr/>
        </p:nvPicPr>
        <p:blipFill>
          <a:blip r:embed="rId4" cstate="print"/>
          <a:stretch>
            <a:fillRect/>
          </a:stretch>
        </p:blipFill>
        <p:spPr>
          <a:xfrm>
            <a:off x="4499992" y="2778198"/>
            <a:ext cx="727374" cy="727374"/>
          </a:xfrm>
          <a:prstGeom prst="rect">
            <a:avLst/>
          </a:prstGeom>
        </p:spPr>
      </p:pic>
      <p:pic>
        <p:nvPicPr>
          <p:cNvPr id="13" name="Image 11" descr="images.jpg"/>
          <p:cNvPicPr>
            <a:picLocks noChangeAspect="1"/>
          </p:cNvPicPr>
          <p:nvPr/>
        </p:nvPicPr>
        <p:blipFill>
          <a:blip r:embed="rId4" cstate="print"/>
          <a:stretch>
            <a:fillRect/>
          </a:stretch>
        </p:blipFill>
        <p:spPr>
          <a:xfrm>
            <a:off x="2915816" y="2778198"/>
            <a:ext cx="727374" cy="727374"/>
          </a:xfrm>
          <a:prstGeom prst="rect">
            <a:avLst/>
          </a:prstGeom>
        </p:spPr>
      </p:pic>
      <p:pic>
        <p:nvPicPr>
          <p:cNvPr id="14" name="Image 12" descr="images.jpg"/>
          <p:cNvPicPr>
            <a:picLocks noChangeAspect="1"/>
          </p:cNvPicPr>
          <p:nvPr/>
        </p:nvPicPr>
        <p:blipFill>
          <a:blip r:embed="rId4" cstate="print"/>
          <a:stretch>
            <a:fillRect/>
          </a:stretch>
        </p:blipFill>
        <p:spPr>
          <a:xfrm>
            <a:off x="2121064" y="2778198"/>
            <a:ext cx="727374" cy="727374"/>
          </a:xfrm>
          <a:prstGeom prst="rect">
            <a:avLst/>
          </a:prstGeom>
        </p:spPr>
      </p:pic>
      <p:pic>
        <p:nvPicPr>
          <p:cNvPr id="15" name="Image 13" descr="images.jpg"/>
          <p:cNvPicPr>
            <a:picLocks noChangeAspect="1"/>
          </p:cNvPicPr>
          <p:nvPr/>
        </p:nvPicPr>
        <p:blipFill>
          <a:blip r:embed="rId4" cstate="print"/>
          <a:stretch>
            <a:fillRect/>
          </a:stretch>
        </p:blipFill>
        <p:spPr>
          <a:xfrm>
            <a:off x="3052538" y="4002334"/>
            <a:ext cx="727374" cy="727374"/>
          </a:xfrm>
          <a:prstGeom prst="rect">
            <a:avLst/>
          </a:prstGeom>
        </p:spPr>
      </p:pic>
      <p:pic>
        <p:nvPicPr>
          <p:cNvPr id="16" name="Image 14" descr="images.jpg"/>
          <p:cNvPicPr>
            <a:picLocks noChangeAspect="1"/>
          </p:cNvPicPr>
          <p:nvPr/>
        </p:nvPicPr>
        <p:blipFill>
          <a:blip r:embed="rId4" cstate="print"/>
          <a:stretch>
            <a:fillRect/>
          </a:stretch>
        </p:blipFill>
        <p:spPr>
          <a:xfrm>
            <a:off x="2123728" y="4002334"/>
            <a:ext cx="727374" cy="727374"/>
          </a:xfrm>
          <a:prstGeom prst="rect">
            <a:avLst/>
          </a:prstGeom>
        </p:spPr>
      </p:pic>
      <p:pic>
        <p:nvPicPr>
          <p:cNvPr id="17" name="Image 15" descr="images.jpg"/>
          <p:cNvPicPr>
            <a:picLocks noChangeAspect="1"/>
          </p:cNvPicPr>
          <p:nvPr/>
        </p:nvPicPr>
        <p:blipFill>
          <a:blip r:embed="rId4" cstate="print"/>
          <a:stretch>
            <a:fillRect/>
          </a:stretch>
        </p:blipFill>
        <p:spPr>
          <a:xfrm>
            <a:off x="4139952" y="1633364"/>
            <a:ext cx="727374" cy="727374"/>
          </a:xfrm>
          <a:prstGeom prst="rect">
            <a:avLst/>
          </a:prstGeom>
        </p:spPr>
      </p:pic>
      <p:pic>
        <p:nvPicPr>
          <p:cNvPr id="18" name="Image 16" descr="images.jpg"/>
          <p:cNvPicPr>
            <a:picLocks noChangeAspect="1"/>
          </p:cNvPicPr>
          <p:nvPr/>
        </p:nvPicPr>
        <p:blipFill>
          <a:blip r:embed="rId4" cstate="print"/>
          <a:stretch>
            <a:fillRect/>
          </a:stretch>
        </p:blipFill>
        <p:spPr>
          <a:xfrm>
            <a:off x="5004048" y="1633364"/>
            <a:ext cx="727374" cy="727374"/>
          </a:xfrm>
          <a:prstGeom prst="rect">
            <a:avLst/>
          </a:prstGeom>
        </p:spPr>
      </p:pic>
      <p:pic>
        <p:nvPicPr>
          <p:cNvPr id="19" name="Image 17" descr="images.jpg"/>
          <p:cNvPicPr>
            <a:picLocks noChangeAspect="1"/>
          </p:cNvPicPr>
          <p:nvPr/>
        </p:nvPicPr>
        <p:blipFill>
          <a:blip r:embed="rId4" cstate="print"/>
          <a:stretch>
            <a:fillRect/>
          </a:stretch>
        </p:blipFill>
        <p:spPr>
          <a:xfrm>
            <a:off x="2390028" y="1626070"/>
            <a:ext cx="727374" cy="727374"/>
          </a:xfrm>
          <a:prstGeom prst="rect">
            <a:avLst/>
          </a:prstGeom>
        </p:spPr>
      </p:pic>
      <p:sp>
        <p:nvSpPr>
          <p:cNvPr id="21" name="TextBox 20"/>
          <p:cNvSpPr txBox="1"/>
          <p:nvPr/>
        </p:nvSpPr>
        <p:spPr>
          <a:xfrm>
            <a:off x="1835696" y="1387153"/>
            <a:ext cx="2808312" cy="276999"/>
          </a:xfrm>
          <a:prstGeom prst="rect">
            <a:avLst/>
          </a:prstGeom>
          <a:noFill/>
        </p:spPr>
        <p:txBody>
          <a:bodyPr wrap="square" rtlCol="0">
            <a:spAutoFit/>
          </a:bodyPr>
          <a:lstStyle/>
          <a:p>
            <a:r>
              <a:rPr lang="en-US" sz="1200" b="1" dirty="0" smtClean="0">
                <a:solidFill>
                  <a:srgbClr val="C00000"/>
                </a:solidFill>
              </a:rPr>
              <a:t>Domain controllers - POWER</a:t>
            </a:r>
            <a:endParaRPr lang="fr-FR" sz="1200" b="1" dirty="0">
              <a:solidFill>
                <a:srgbClr val="C00000"/>
              </a:solidFill>
            </a:endParaRPr>
          </a:p>
        </p:txBody>
      </p:sp>
      <p:sp>
        <p:nvSpPr>
          <p:cNvPr id="22" name="TextBox 21"/>
          <p:cNvSpPr txBox="1"/>
          <p:nvPr/>
        </p:nvSpPr>
        <p:spPr>
          <a:xfrm>
            <a:off x="1842868" y="2561901"/>
            <a:ext cx="2808312" cy="276999"/>
          </a:xfrm>
          <a:prstGeom prst="rect">
            <a:avLst/>
          </a:prstGeom>
          <a:noFill/>
        </p:spPr>
        <p:txBody>
          <a:bodyPr wrap="square" rtlCol="0">
            <a:spAutoFit/>
          </a:bodyPr>
          <a:lstStyle/>
          <a:p>
            <a:r>
              <a:rPr lang="en-US" sz="1200" b="1" dirty="0" smtClean="0">
                <a:solidFill>
                  <a:srgbClr val="C00000"/>
                </a:solidFill>
              </a:rPr>
              <a:t>Applications and servers - DATA</a:t>
            </a:r>
            <a:endParaRPr lang="fr-FR" sz="1200" b="1" dirty="0">
              <a:solidFill>
                <a:srgbClr val="C00000"/>
              </a:solidFill>
            </a:endParaRPr>
          </a:p>
        </p:txBody>
      </p:sp>
      <p:sp>
        <p:nvSpPr>
          <p:cNvPr id="23" name="TextBox 22"/>
          <p:cNvSpPr txBox="1"/>
          <p:nvPr/>
        </p:nvSpPr>
        <p:spPr>
          <a:xfrm>
            <a:off x="1842868" y="3758795"/>
            <a:ext cx="2808312" cy="276999"/>
          </a:xfrm>
          <a:prstGeom prst="rect">
            <a:avLst/>
          </a:prstGeom>
          <a:noFill/>
        </p:spPr>
        <p:txBody>
          <a:bodyPr wrap="square" rtlCol="0">
            <a:spAutoFit/>
          </a:bodyPr>
          <a:lstStyle/>
          <a:p>
            <a:endParaRPr lang="fr-FR" sz="1200" b="1" dirty="0">
              <a:solidFill>
                <a:srgbClr val="C00000"/>
              </a:solidFill>
            </a:endParaRPr>
          </a:p>
        </p:txBody>
      </p:sp>
      <p:sp>
        <p:nvSpPr>
          <p:cNvPr id="24" name="TextBox 23"/>
          <p:cNvSpPr txBox="1"/>
          <p:nvPr/>
        </p:nvSpPr>
        <p:spPr>
          <a:xfrm>
            <a:off x="1860817" y="3765488"/>
            <a:ext cx="2808312" cy="276999"/>
          </a:xfrm>
          <a:prstGeom prst="rect">
            <a:avLst/>
          </a:prstGeom>
          <a:noFill/>
        </p:spPr>
        <p:txBody>
          <a:bodyPr wrap="square" rtlCol="0">
            <a:spAutoFit/>
          </a:bodyPr>
          <a:lstStyle/>
          <a:p>
            <a:r>
              <a:rPr lang="en-US" sz="1200" b="1" dirty="0" smtClean="0">
                <a:solidFill>
                  <a:srgbClr val="C00000"/>
                </a:solidFill>
              </a:rPr>
              <a:t>Workstations and users - ACCESS</a:t>
            </a:r>
            <a:endParaRPr lang="fr-FR" sz="1200" b="1" dirty="0">
              <a:solidFill>
                <a:srgbClr val="C00000"/>
              </a:solidFill>
            </a:endParaRPr>
          </a:p>
        </p:txBody>
      </p:sp>
    </p:spTree>
    <p:extLst>
      <p:ext uri="{BB962C8B-B14F-4D97-AF65-F5344CB8AC3E}">
        <p14:creationId xmlns:p14="http://schemas.microsoft.com/office/powerpoint/2010/main" val="248253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wipe(left)">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wipe(left)">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2"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2"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 calcmode="lin" valueType="num">
                                      <p:cBhvr additive="base">
                                        <p:cTn id="28" dur="500" fill="hold"/>
                                        <p:tgtEl>
                                          <p:spTgt spid="7"/>
                                        </p:tgtEl>
                                        <p:attrNameLst>
                                          <p:attrName>ppt_x</p:attrName>
                                        </p:attrNameLst>
                                      </p:cBhvr>
                                      <p:tavLst>
                                        <p:tav tm="0">
                                          <p:val>
                                            <p:strVal val="1+#ppt_w/2"/>
                                          </p:val>
                                        </p:tav>
                                        <p:tav tm="100000">
                                          <p:val>
                                            <p:strVal val="#ppt_x"/>
                                          </p:val>
                                        </p:tav>
                                      </p:tavLst>
                                    </p:anim>
                                    <p:anim calcmode="lin" valueType="num">
                                      <p:cBhvr additive="base">
                                        <p:cTn id="29" dur="500" fill="hold"/>
                                        <p:tgtEl>
                                          <p:spTgt spid="7"/>
                                        </p:tgtEl>
                                        <p:attrNameLst>
                                          <p:attrName>ppt_y</p:attrName>
                                        </p:attrNameLst>
                                      </p:cBhvr>
                                      <p:tavLst>
                                        <p:tav tm="0">
                                          <p:val>
                                            <p:strVal val="#ppt_y"/>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8"/>
                                        </p:tgtEl>
                                        <p:attrNameLst>
                                          <p:attrName>style.visibility</p:attrName>
                                        </p:attrNameLst>
                                      </p:cBhvr>
                                      <p:to>
                                        <p:strVal val="visible"/>
                                      </p:to>
                                    </p:set>
                                    <p:anim calcmode="lin" valueType="num">
                                      <p:cBhvr additive="base">
                                        <p:cTn id="34" dur="500" fill="hold"/>
                                        <p:tgtEl>
                                          <p:spTgt spid="8"/>
                                        </p:tgtEl>
                                        <p:attrNameLst>
                                          <p:attrName>ppt_x</p:attrName>
                                        </p:attrNameLst>
                                      </p:cBhvr>
                                      <p:tavLst>
                                        <p:tav tm="0">
                                          <p:val>
                                            <p:strVal val="#ppt_x"/>
                                          </p:val>
                                        </p:tav>
                                        <p:tav tm="100000">
                                          <p:val>
                                            <p:strVal val="#ppt_x"/>
                                          </p:val>
                                        </p:tav>
                                      </p:tavLst>
                                    </p:anim>
                                    <p:anim calcmode="lin" valueType="num">
                                      <p:cBhvr additive="base">
                                        <p:cTn id="35"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2" presetClass="entr" presetSubtype="8" fill="hold" nodeType="click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0-#ppt_w/2"/>
                                          </p:val>
                                        </p:tav>
                                        <p:tav tm="100000">
                                          <p:val>
                                            <p:strVal val="#ppt_x"/>
                                          </p:val>
                                        </p:tav>
                                      </p:tavLst>
                                    </p:anim>
                                    <p:anim calcmode="lin" valueType="num">
                                      <p:cBhvr additive="base">
                                        <p:cTn id="41"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additive="base">
                                        <p:cTn id="46" dur="500" fill="hold"/>
                                        <p:tgtEl>
                                          <p:spTgt spid="17"/>
                                        </p:tgtEl>
                                        <p:attrNameLst>
                                          <p:attrName>ppt_x</p:attrName>
                                        </p:attrNameLst>
                                      </p:cBhvr>
                                      <p:tavLst>
                                        <p:tav tm="0">
                                          <p:val>
                                            <p:strVal val="#ppt_x"/>
                                          </p:val>
                                        </p:tav>
                                        <p:tav tm="100000">
                                          <p:val>
                                            <p:strVal val="#ppt_x"/>
                                          </p:val>
                                        </p:tav>
                                      </p:tavLst>
                                    </p:anim>
                                    <p:anim calcmode="lin" valueType="num">
                                      <p:cBhvr additive="base">
                                        <p:cTn id="47"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22" presetClass="entr" presetSubtype="4" fill="hold" nodeType="clickEffect">
                                  <p:stCondLst>
                                    <p:cond delay="0"/>
                                  </p:stCondLst>
                                  <p:childTnLst>
                                    <p:set>
                                      <p:cBhvr>
                                        <p:cTn id="51" dur="1" fill="hold">
                                          <p:stCondLst>
                                            <p:cond delay="0"/>
                                          </p:stCondLst>
                                        </p:cTn>
                                        <p:tgtEl>
                                          <p:spTgt spid="10"/>
                                        </p:tgtEl>
                                        <p:attrNameLst>
                                          <p:attrName>style.visibility</p:attrName>
                                        </p:attrNameLst>
                                      </p:cBhvr>
                                      <p:to>
                                        <p:strVal val="visible"/>
                                      </p:to>
                                    </p:set>
                                    <p:animEffect transition="in" filter="wipe(down)">
                                      <p:cBhvr>
                                        <p:cTn id="52" dur="500"/>
                                        <p:tgtEl>
                                          <p:spTgt spid="10"/>
                                        </p:tgtEl>
                                      </p:cBhvr>
                                    </p:animEffect>
                                  </p:childTnLst>
                                </p:cTn>
                              </p:par>
                              <p:par>
                                <p:cTn id="53" presetID="22" presetClass="entr" presetSubtype="4" fill="hold" nodeType="withEffect">
                                  <p:stCondLst>
                                    <p:cond delay="0"/>
                                  </p:stCondLst>
                                  <p:childTnLst>
                                    <p:set>
                                      <p:cBhvr>
                                        <p:cTn id="54" dur="1" fill="hold">
                                          <p:stCondLst>
                                            <p:cond delay="0"/>
                                          </p:stCondLst>
                                        </p:cTn>
                                        <p:tgtEl>
                                          <p:spTgt spid="19"/>
                                        </p:tgtEl>
                                        <p:attrNameLst>
                                          <p:attrName>style.visibility</p:attrName>
                                        </p:attrNameLst>
                                      </p:cBhvr>
                                      <p:to>
                                        <p:strVal val="visible"/>
                                      </p:to>
                                    </p:set>
                                    <p:animEffect transition="in" filter="wipe(down)">
                                      <p:cBhvr>
                                        <p:cTn id="55" dur="500"/>
                                        <p:tgtEl>
                                          <p:spTgt spid="19"/>
                                        </p:tgtEl>
                                      </p:cBhvr>
                                    </p:animEffect>
                                  </p:childTnLst>
                                </p:cTn>
                              </p:par>
                              <p:par>
                                <p:cTn id="56" presetID="22" presetClass="entr" presetSubtype="4" fill="hold"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down)">
                                      <p:cBhvr>
                                        <p:cTn id="58" dur="500"/>
                                        <p:tgtEl>
                                          <p:spTgt spid="18"/>
                                        </p:tgtEl>
                                      </p:cBhvr>
                                    </p:animEffect>
                                  </p:childTnLst>
                                </p:cTn>
                              </p:par>
                              <p:par>
                                <p:cTn id="59" presetID="22" presetClass="entr" presetSubtype="4" fill="hold" nodeType="with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wipe(down)">
                                      <p:cBhvr>
                                        <p:cTn id="61" dur="500"/>
                                        <p:tgtEl>
                                          <p:spTgt spid="12"/>
                                        </p:tgtEl>
                                      </p:cBhvr>
                                    </p:animEffect>
                                  </p:childTnLst>
                                </p:cTn>
                              </p:par>
                              <p:par>
                                <p:cTn id="62" presetID="22" presetClass="entr" presetSubtype="4" fill="hold" nodeType="withEffect">
                                  <p:stCondLst>
                                    <p:cond delay="0"/>
                                  </p:stCondLst>
                                  <p:childTnLst>
                                    <p:set>
                                      <p:cBhvr>
                                        <p:cTn id="63" dur="1" fill="hold">
                                          <p:stCondLst>
                                            <p:cond delay="0"/>
                                          </p:stCondLst>
                                        </p:cTn>
                                        <p:tgtEl>
                                          <p:spTgt spid="13"/>
                                        </p:tgtEl>
                                        <p:attrNameLst>
                                          <p:attrName>style.visibility</p:attrName>
                                        </p:attrNameLst>
                                      </p:cBhvr>
                                      <p:to>
                                        <p:strVal val="visible"/>
                                      </p:to>
                                    </p:set>
                                    <p:animEffect transition="in" filter="wipe(down)">
                                      <p:cBhvr>
                                        <p:cTn id="64" dur="500"/>
                                        <p:tgtEl>
                                          <p:spTgt spid="13"/>
                                        </p:tgtEl>
                                      </p:cBhvr>
                                    </p:animEffect>
                                  </p:childTnLst>
                                </p:cTn>
                              </p:par>
                              <p:par>
                                <p:cTn id="65" presetID="22" presetClass="entr" presetSubtype="4" fill="hold" nodeType="with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wipe(down)">
                                      <p:cBhvr>
                                        <p:cTn id="67" dur="500"/>
                                        <p:tgtEl>
                                          <p:spTgt spid="14"/>
                                        </p:tgtEl>
                                      </p:cBhvr>
                                    </p:animEffect>
                                  </p:childTnLst>
                                </p:cTn>
                              </p:par>
                              <p:par>
                                <p:cTn id="68" presetID="22" presetClass="entr" presetSubtype="4" fill="hold"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wipe(down)">
                                      <p:cBhvr>
                                        <p:cTn id="70" dur="500"/>
                                        <p:tgtEl>
                                          <p:spTgt spid="16"/>
                                        </p:tgtEl>
                                      </p:cBhvr>
                                    </p:animEffect>
                                  </p:childTnLst>
                                </p:cTn>
                              </p:par>
                              <p:par>
                                <p:cTn id="71" presetID="22" presetClass="entr" presetSubtype="4" fill="hold" nodeType="withEffect">
                                  <p:stCondLst>
                                    <p:cond delay="0"/>
                                  </p:stCondLst>
                                  <p:childTnLst>
                                    <p:set>
                                      <p:cBhvr>
                                        <p:cTn id="72" dur="1" fill="hold">
                                          <p:stCondLst>
                                            <p:cond delay="0"/>
                                          </p:stCondLst>
                                        </p:cTn>
                                        <p:tgtEl>
                                          <p:spTgt spid="15"/>
                                        </p:tgtEl>
                                        <p:attrNameLst>
                                          <p:attrName>style.visibility</p:attrName>
                                        </p:attrNameLst>
                                      </p:cBhvr>
                                      <p:to>
                                        <p:strVal val="visible"/>
                                      </p:to>
                                    </p:set>
                                    <p:animEffect transition="in" filter="wipe(down)">
                                      <p:cBhvr>
                                        <p:cTn id="73" dur="500"/>
                                        <p:tgtEl>
                                          <p:spTgt spid="15"/>
                                        </p:tgtEl>
                                      </p:cBhvr>
                                    </p:animEffect>
                                  </p:childTnLst>
                                </p:cTn>
                              </p:par>
                              <p:par>
                                <p:cTn id="74" presetID="22" presetClass="entr" presetSubtype="4" fill="hold" nodeType="withEffect">
                                  <p:stCondLst>
                                    <p:cond delay="0"/>
                                  </p:stCondLst>
                                  <p:childTnLst>
                                    <p:set>
                                      <p:cBhvr>
                                        <p:cTn id="75" dur="1" fill="hold">
                                          <p:stCondLst>
                                            <p:cond delay="0"/>
                                          </p:stCondLst>
                                        </p:cTn>
                                        <p:tgtEl>
                                          <p:spTgt spid="11"/>
                                        </p:tgtEl>
                                        <p:attrNameLst>
                                          <p:attrName>style.visibility</p:attrName>
                                        </p:attrNameLst>
                                      </p:cBhvr>
                                      <p:to>
                                        <p:strVal val="visible"/>
                                      </p:to>
                                    </p:set>
                                    <p:animEffect transition="in" filter="wipe(down)">
                                      <p:cBhvr>
                                        <p:cTn id="7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a:t>This talk </a:t>
            </a:r>
            <a:r>
              <a:rPr lang="en-US" b="1" dirty="0"/>
              <a:t>is related to Computer Security </a:t>
            </a:r>
            <a:r>
              <a:rPr lang="en-US" dirty="0"/>
              <a:t>and </a:t>
            </a:r>
            <a:r>
              <a:rPr lang="en-US" b="1" dirty="0"/>
              <a:t>I am not promote</a:t>
            </a:r>
            <a:r>
              <a:rPr lang="en-US" dirty="0"/>
              <a:t> hacking / cracking / software piracy.</a:t>
            </a:r>
          </a:p>
          <a:p>
            <a:r>
              <a:rPr lang="en-US" dirty="0"/>
              <a:t>This talk </a:t>
            </a:r>
            <a:r>
              <a:rPr lang="en-US" b="1" dirty="0"/>
              <a:t>is not </a:t>
            </a:r>
            <a:r>
              <a:rPr lang="en-US" dirty="0"/>
              <a:t>a GUIDE of Hacking. It is only provide information about the legal ways of retrieving the passwords. You shall not misuse the information to gain </a:t>
            </a:r>
            <a:r>
              <a:rPr lang="en-US" dirty="0" err="1"/>
              <a:t>unauthorised</a:t>
            </a:r>
            <a:r>
              <a:rPr lang="en-US" dirty="0"/>
              <a:t> access. However you may try out these hacks on your own computer at your own risk. </a:t>
            </a:r>
          </a:p>
          <a:p>
            <a:r>
              <a:rPr lang="en-US" dirty="0"/>
              <a:t>Performing hack attempts (without permission) on computers that </a:t>
            </a:r>
            <a:r>
              <a:rPr lang="en-US" b="1" dirty="0"/>
              <a:t>you do not own is illegal</a:t>
            </a:r>
            <a:r>
              <a:rPr lang="en-US" dirty="0"/>
              <a:t>.</a:t>
            </a:r>
          </a:p>
          <a:p>
            <a:r>
              <a:rPr lang="en-US" dirty="0"/>
              <a:t>The scripts are published for </a:t>
            </a:r>
            <a:r>
              <a:rPr lang="en-US" b="1" dirty="0"/>
              <a:t>educational use only</a:t>
            </a:r>
            <a:r>
              <a:rPr lang="en-US" dirty="0"/>
              <a:t>. I am no way responsible for any misuse of the information.</a:t>
            </a:r>
          </a:p>
          <a:p>
            <a:endParaRPr lang="fr-FR" dirty="0"/>
          </a:p>
        </p:txBody>
      </p:sp>
      <p:sp>
        <p:nvSpPr>
          <p:cNvPr id="4" name="Title 3"/>
          <p:cNvSpPr>
            <a:spLocks noGrp="1"/>
          </p:cNvSpPr>
          <p:nvPr>
            <p:ph type="title"/>
          </p:nvPr>
        </p:nvSpPr>
        <p:spPr/>
        <p:txBody>
          <a:bodyPr/>
          <a:lstStyle/>
          <a:p>
            <a:r>
              <a:rPr lang="fr-FR" dirty="0" err="1" smtClean="0"/>
              <a:t>Disclaimer</a:t>
            </a:r>
            <a:endParaRPr lang="fr-FR" dirty="0"/>
          </a:p>
        </p:txBody>
      </p:sp>
    </p:spTree>
    <p:extLst>
      <p:ext uri="{BB962C8B-B14F-4D97-AF65-F5344CB8AC3E}">
        <p14:creationId xmlns:p14="http://schemas.microsoft.com/office/powerpoint/2010/main" val="230196341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4" name="Title 3"/>
          <p:cNvSpPr>
            <a:spLocks noGrp="1"/>
          </p:cNvSpPr>
          <p:nvPr>
            <p:ph type="title"/>
          </p:nvPr>
        </p:nvSpPr>
        <p:spPr/>
        <p:txBody>
          <a:bodyPr/>
          <a:lstStyle/>
          <a:p>
            <a:r>
              <a:rPr lang="en-US" dirty="0"/>
              <a:t>How to defend?</a:t>
            </a:r>
            <a:endParaRPr lang="fr-FR" dirty="0"/>
          </a:p>
        </p:txBody>
      </p:sp>
      <p:pic>
        <p:nvPicPr>
          <p:cNvPr id="3074" name="Picture 2" descr="https://i-technet.sec.s-msft.com/dynimg/IC840027.jpeg"/>
          <p:cNvPicPr>
            <a:picLocks noGrp="1" noChangeAspect="1" noChangeArrowheads="1"/>
          </p:cNvPicPr>
          <p:nvPr>
            <p:ph type="chart" sz="quarter" idx="13"/>
          </p:nvPr>
        </p:nvPicPr>
        <p:blipFill>
          <a:blip r:embed="rId2">
            <a:extLst>
              <a:ext uri="{28A0092B-C50C-407E-A947-70E740481C1C}">
                <a14:useLocalDpi xmlns:a14="http://schemas.microsoft.com/office/drawing/2010/main" val="0"/>
              </a:ext>
            </a:extLst>
          </a:blip>
          <a:srcRect/>
          <a:stretch>
            <a:fillRect/>
          </a:stretch>
        </p:blipFill>
        <p:spPr bwMode="auto">
          <a:xfrm>
            <a:off x="1940243" y="1861026"/>
            <a:ext cx="4472940" cy="2499360"/>
          </a:xfrm>
          <a:prstGeom prst="rect">
            <a:avLst/>
          </a:prstGeom>
          <a:noFill/>
          <a:extLst>
            <a:ext uri="{909E8E84-426E-40DD-AFC4-6F175D3DCCD1}">
              <a14:hiddenFill xmlns:a14="http://schemas.microsoft.com/office/drawing/2010/main">
                <a:solidFill>
                  <a:srgbClr val="FFFFFF"/>
                </a:solidFill>
              </a14:hiddenFill>
            </a:ext>
          </a:extLst>
        </p:spPr>
      </p:pic>
      <p:sp>
        <p:nvSpPr>
          <p:cNvPr id="5" name="Rounded Rectangle 4"/>
          <p:cNvSpPr/>
          <p:nvPr/>
        </p:nvSpPr>
        <p:spPr>
          <a:xfrm>
            <a:off x="5796136" y="2189387"/>
            <a:ext cx="216024" cy="1008112"/>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400" dirty="0" smtClean="0"/>
              <a:t>No logon!</a:t>
            </a:r>
            <a:endParaRPr lang="fr-FR" sz="1400" dirty="0"/>
          </a:p>
        </p:txBody>
      </p:sp>
      <p:sp>
        <p:nvSpPr>
          <p:cNvPr id="7" name="Rounded Rectangle 6"/>
          <p:cNvSpPr/>
          <p:nvPr/>
        </p:nvSpPr>
        <p:spPr>
          <a:xfrm>
            <a:off x="6084168" y="2179917"/>
            <a:ext cx="216024" cy="1557728"/>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400" dirty="0"/>
              <a:t>No logon!</a:t>
            </a:r>
            <a:endParaRPr lang="fr-FR" sz="1400" dirty="0"/>
          </a:p>
        </p:txBody>
      </p:sp>
      <p:sp>
        <p:nvSpPr>
          <p:cNvPr id="9" name="Rounded Rectangle 8"/>
          <p:cNvSpPr/>
          <p:nvPr/>
        </p:nvSpPr>
        <p:spPr>
          <a:xfrm>
            <a:off x="2627784" y="2919677"/>
            <a:ext cx="216024" cy="1008112"/>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en-US" sz="1400" dirty="0" smtClean="0"/>
              <a:t>No logon!</a:t>
            </a:r>
            <a:endParaRPr lang="fr-FR" sz="1400" dirty="0"/>
          </a:p>
        </p:txBody>
      </p:sp>
    </p:spTree>
    <p:extLst>
      <p:ext uri="{BB962C8B-B14F-4D97-AF65-F5344CB8AC3E}">
        <p14:creationId xmlns:p14="http://schemas.microsoft.com/office/powerpoint/2010/main" val="2557400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1000"/>
                                        <p:tgtEl>
                                          <p:spTgt spid="9"/>
                                        </p:tgtEl>
                                      </p:cBhvr>
                                    </p:animEffect>
                                    <p:anim calcmode="lin" valueType="num">
                                      <p:cBhvr>
                                        <p:cTn id="22" dur="1000" fill="hold"/>
                                        <p:tgtEl>
                                          <p:spTgt spid="9"/>
                                        </p:tgtEl>
                                        <p:attrNameLst>
                                          <p:attrName>ppt_x</p:attrName>
                                        </p:attrNameLst>
                                      </p:cBhvr>
                                      <p:tavLst>
                                        <p:tav tm="0">
                                          <p:val>
                                            <p:strVal val="#ppt_x"/>
                                          </p:val>
                                        </p:tav>
                                        <p:tav tm="100000">
                                          <p:val>
                                            <p:strVal val="#ppt_x"/>
                                          </p:val>
                                        </p:tav>
                                      </p:tavLst>
                                    </p:anim>
                                    <p:anim calcmode="lin" valueType="num">
                                      <p:cBhvr>
                                        <p:cTn id="23"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4" name="Title 3"/>
          <p:cNvSpPr>
            <a:spLocks noGrp="1"/>
          </p:cNvSpPr>
          <p:nvPr>
            <p:ph type="title"/>
          </p:nvPr>
        </p:nvSpPr>
        <p:spPr/>
        <p:txBody>
          <a:bodyPr/>
          <a:lstStyle/>
          <a:p>
            <a:r>
              <a:rPr lang="en-US" dirty="0"/>
              <a:t>How to defend?</a:t>
            </a:r>
            <a:endParaRPr lang="fr-FR" dirty="0"/>
          </a:p>
        </p:txBody>
      </p:sp>
      <p:pic>
        <p:nvPicPr>
          <p:cNvPr id="2050" name="Picture 2" descr="https://i-technet.sec.s-msft.com/dynimg/IC840039.jpeg"/>
          <p:cNvPicPr>
            <a:picLocks noGrp="1" noChangeAspect="1" noChangeArrowheads="1"/>
          </p:cNvPicPr>
          <p:nvPr>
            <p:ph type="chart" sz="quarter" idx="13"/>
          </p:nvPr>
        </p:nvPicPr>
        <p:blipFill>
          <a:blip r:embed="rId2">
            <a:extLst>
              <a:ext uri="{28A0092B-C50C-407E-A947-70E740481C1C}">
                <a14:useLocalDpi xmlns:a14="http://schemas.microsoft.com/office/drawing/2010/main" val="0"/>
              </a:ext>
            </a:extLst>
          </a:blip>
          <a:srcRect/>
          <a:stretch>
            <a:fillRect/>
          </a:stretch>
        </p:blipFill>
        <p:spPr bwMode="auto">
          <a:xfrm>
            <a:off x="1664246" y="1490663"/>
            <a:ext cx="5024933" cy="3240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66078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normAutofit/>
          </a:bodyPr>
          <a:lstStyle/>
          <a:p>
            <a:r>
              <a:rPr lang="en-US" dirty="0" smtClean="0"/>
              <a:t>PowerMemory is an audit and assessment </a:t>
            </a:r>
            <a:r>
              <a:rPr lang="en-US" dirty="0"/>
              <a:t>set of tools</a:t>
            </a:r>
            <a:r>
              <a:rPr lang="en-US" dirty="0" smtClean="0"/>
              <a:t> for a Windows system/domain</a:t>
            </a:r>
          </a:p>
          <a:p>
            <a:pPr lvl="1"/>
            <a:r>
              <a:rPr lang="en-US" dirty="0">
                <a:solidFill>
                  <a:schemeClr val="tx1"/>
                </a:solidFill>
              </a:rPr>
              <a:t>it’s </a:t>
            </a:r>
            <a:r>
              <a:rPr lang="en-US" dirty="0" smtClean="0">
                <a:solidFill>
                  <a:schemeClr val="tx1"/>
                </a:solidFill>
              </a:rPr>
              <a:t>fully written in PowerShell</a:t>
            </a:r>
            <a:endParaRPr lang="en-US" dirty="0">
              <a:solidFill>
                <a:schemeClr val="tx1"/>
              </a:solidFill>
            </a:endParaRPr>
          </a:p>
          <a:p>
            <a:pPr lvl="1"/>
            <a:r>
              <a:rPr lang="en-US" dirty="0" smtClean="0">
                <a:solidFill>
                  <a:schemeClr val="tx1"/>
                </a:solidFill>
              </a:rPr>
              <a:t>it works </a:t>
            </a:r>
            <a:r>
              <a:rPr lang="en-US" dirty="0">
                <a:solidFill>
                  <a:schemeClr val="tx1"/>
                </a:solidFill>
              </a:rPr>
              <a:t>locally, </a:t>
            </a:r>
            <a:r>
              <a:rPr lang="en-US" dirty="0" smtClean="0">
                <a:solidFill>
                  <a:schemeClr val="tx1"/>
                </a:solidFill>
              </a:rPr>
              <a:t>remotely, from </a:t>
            </a:r>
            <a:r>
              <a:rPr lang="en-US" dirty="0">
                <a:solidFill>
                  <a:schemeClr val="tx1"/>
                </a:solidFill>
              </a:rPr>
              <a:t>a </a:t>
            </a:r>
            <a:r>
              <a:rPr lang="en-US" dirty="0" smtClean="0">
                <a:solidFill>
                  <a:schemeClr val="tx1"/>
                </a:solidFill>
              </a:rPr>
              <a:t>dump/crash-dump, live VM, kernel mode (without dumping)</a:t>
            </a:r>
            <a:endParaRPr lang="en-US" dirty="0">
              <a:solidFill>
                <a:schemeClr val="tx1"/>
              </a:solidFill>
            </a:endParaRPr>
          </a:p>
          <a:p>
            <a:pPr lvl="1"/>
            <a:r>
              <a:rPr lang="en-US" dirty="0" smtClean="0">
                <a:solidFill>
                  <a:schemeClr val="tx1"/>
                </a:solidFill>
              </a:rPr>
              <a:t>it </a:t>
            </a:r>
            <a:r>
              <a:rPr lang="en-US" dirty="0">
                <a:solidFill>
                  <a:schemeClr val="tx1"/>
                </a:solidFill>
              </a:rPr>
              <a:t>does not use the operating system .</a:t>
            </a:r>
            <a:r>
              <a:rPr lang="en-US" dirty="0" err="1" smtClean="0">
                <a:solidFill>
                  <a:schemeClr val="tx1"/>
                </a:solidFill>
              </a:rPr>
              <a:t>dll</a:t>
            </a:r>
            <a:r>
              <a:rPr lang="en-US" dirty="0" smtClean="0">
                <a:solidFill>
                  <a:schemeClr val="tx1"/>
                </a:solidFill>
              </a:rPr>
              <a:t> or Windows API to:</a:t>
            </a:r>
          </a:p>
          <a:p>
            <a:pPr lvl="2"/>
            <a:r>
              <a:rPr lang="en-US" sz="1300" dirty="0" smtClean="0">
                <a:solidFill>
                  <a:schemeClr val="tx1"/>
                </a:solidFill>
              </a:rPr>
              <a:t>locate </a:t>
            </a:r>
            <a:r>
              <a:rPr lang="en-US" sz="1300" dirty="0">
                <a:solidFill>
                  <a:schemeClr val="tx1"/>
                </a:solidFill>
              </a:rPr>
              <a:t>credentials address in </a:t>
            </a:r>
            <a:r>
              <a:rPr lang="en-US" sz="1300" dirty="0" smtClean="0">
                <a:solidFill>
                  <a:schemeClr val="tx1"/>
                </a:solidFill>
              </a:rPr>
              <a:t>memory, it uses a </a:t>
            </a:r>
            <a:r>
              <a:rPr lang="en-US" sz="1300" dirty="0">
                <a:solidFill>
                  <a:schemeClr val="tx1"/>
                </a:solidFill>
              </a:rPr>
              <a:t>simple Microsoft </a:t>
            </a:r>
            <a:r>
              <a:rPr lang="en-US" sz="1300" dirty="0" smtClean="0">
                <a:solidFill>
                  <a:schemeClr val="tx1"/>
                </a:solidFill>
              </a:rPr>
              <a:t>debugger</a:t>
            </a:r>
          </a:p>
          <a:p>
            <a:pPr lvl="2"/>
            <a:r>
              <a:rPr lang="en-US" sz="1300" dirty="0" smtClean="0">
                <a:solidFill>
                  <a:schemeClr val="tx1"/>
                </a:solidFill>
              </a:rPr>
              <a:t>decipher </a:t>
            </a:r>
            <a:r>
              <a:rPr lang="en-US" sz="1300" dirty="0">
                <a:solidFill>
                  <a:schemeClr val="tx1"/>
                </a:solidFill>
              </a:rPr>
              <a:t>passwords collected </a:t>
            </a:r>
            <a:r>
              <a:rPr lang="en-US" sz="1300" dirty="0" smtClean="0">
                <a:solidFill>
                  <a:schemeClr val="tx1"/>
                </a:solidFill>
              </a:rPr>
              <a:t>(done with </a:t>
            </a:r>
            <a:r>
              <a:rPr lang="en-US" sz="1300" dirty="0">
                <a:solidFill>
                  <a:schemeClr val="tx1"/>
                </a:solidFill>
              </a:rPr>
              <a:t>PowerShell (AES, </a:t>
            </a:r>
            <a:r>
              <a:rPr lang="en-US" sz="1300" dirty="0" err="1">
                <a:solidFill>
                  <a:schemeClr val="tx1"/>
                </a:solidFill>
              </a:rPr>
              <a:t>TripleDES</a:t>
            </a:r>
            <a:r>
              <a:rPr lang="en-US" sz="1300" dirty="0">
                <a:solidFill>
                  <a:schemeClr val="tx1"/>
                </a:solidFill>
              </a:rPr>
              <a:t>, DES-X</a:t>
            </a:r>
            <a:r>
              <a:rPr lang="en-US" sz="1300" dirty="0" smtClean="0">
                <a:solidFill>
                  <a:schemeClr val="tx1"/>
                </a:solidFill>
              </a:rPr>
              <a:t>))</a:t>
            </a:r>
            <a:endParaRPr lang="en-US" sz="1300" dirty="0">
              <a:solidFill>
                <a:schemeClr val="tx1"/>
              </a:solidFill>
            </a:endParaRPr>
          </a:p>
          <a:p>
            <a:pPr lvl="1"/>
            <a:r>
              <a:rPr lang="en-US" dirty="0" smtClean="0">
                <a:solidFill>
                  <a:schemeClr val="tx1"/>
                </a:solidFill>
              </a:rPr>
              <a:t>it </a:t>
            </a:r>
            <a:r>
              <a:rPr lang="en-US" dirty="0">
                <a:solidFill>
                  <a:schemeClr val="tx1"/>
                </a:solidFill>
              </a:rPr>
              <a:t>breaks undocumented Microsoft DES-X</a:t>
            </a:r>
          </a:p>
          <a:p>
            <a:pPr lvl="1"/>
            <a:r>
              <a:rPr lang="en-US" dirty="0" smtClean="0">
                <a:solidFill>
                  <a:schemeClr val="tx1"/>
                </a:solidFill>
              </a:rPr>
              <a:t>it </a:t>
            </a:r>
            <a:r>
              <a:rPr lang="en-US" dirty="0">
                <a:solidFill>
                  <a:schemeClr val="tx1"/>
                </a:solidFill>
              </a:rPr>
              <a:t>works even if you are on a different architecture than the target</a:t>
            </a:r>
          </a:p>
          <a:p>
            <a:pPr lvl="1"/>
            <a:r>
              <a:rPr lang="en-US" dirty="0" smtClean="0">
                <a:solidFill>
                  <a:schemeClr val="tx1"/>
                </a:solidFill>
              </a:rPr>
              <a:t>It can act as a rootkit at kernel level</a:t>
            </a:r>
            <a:endParaRPr lang="fr-FR" dirty="0" smtClean="0">
              <a:solidFill>
                <a:schemeClr val="tx1"/>
              </a:solidFill>
            </a:endParaRPr>
          </a:p>
          <a:p>
            <a:r>
              <a:rPr lang="en-US" dirty="0" smtClean="0"/>
              <a:t>You. Will. Be. Attacked/Hacked. </a:t>
            </a:r>
          </a:p>
          <a:p>
            <a:pPr lvl="1"/>
            <a:r>
              <a:rPr lang="en-US" dirty="0" smtClean="0"/>
              <a:t>Prepare yourself by being secure, vigilant and resilient </a:t>
            </a:r>
          </a:p>
        </p:txBody>
      </p:sp>
      <p:sp>
        <p:nvSpPr>
          <p:cNvPr id="4" name="Title 3"/>
          <p:cNvSpPr>
            <a:spLocks noGrp="1"/>
          </p:cNvSpPr>
          <p:nvPr>
            <p:ph type="title"/>
          </p:nvPr>
        </p:nvSpPr>
        <p:spPr/>
        <p:txBody>
          <a:bodyPr/>
          <a:lstStyle/>
          <a:p>
            <a:r>
              <a:rPr lang="en-US" dirty="0" smtClean="0"/>
              <a:t>Conclusion</a:t>
            </a:r>
            <a:endParaRPr lang="fr-FR" dirty="0"/>
          </a:p>
        </p:txBody>
      </p:sp>
    </p:spTree>
    <p:extLst>
      <p:ext uri="{BB962C8B-B14F-4D97-AF65-F5344CB8AC3E}">
        <p14:creationId xmlns:p14="http://schemas.microsoft.com/office/powerpoint/2010/main" val="1034402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left)">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left)">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left)">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left)">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left)">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left)">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wipe(left)">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wipe(left)">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wipe(left)">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wipe(left)">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5"/>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Thank you!</a:t>
            </a:r>
            <a:endParaRPr lang="fr-FR" dirty="0"/>
          </a:p>
        </p:txBody>
      </p:sp>
      <p:sp>
        <p:nvSpPr>
          <p:cNvPr id="3" name="Text Placeholder 2"/>
          <p:cNvSpPr>
            <a:spLocks noGrp="1"/>
          </p:cNvSpPr>
          <p:nvPr>
            <p:ph type="body" sz="quarter" idx="10"/>
          </p:nvPr>
        </p:nvSpPr>
        <p:spPr/>
        <p:txBody>
          <a:bodyPr/>
          <a:lstStyle/>
          <a:p>
            <a:r>
              <a:rPr lang="fr-FR" dirty="0" smtClean="0"/>
              <a:t>Pierre-Alexandre </a:t>
            </a:r>
            <a:r>
              <a:rPr lang="fr-FR" dirty="0" err="1" smtClean="0"/>
              <a:t>Braeken</a:t>
            </a:r>
            <a:endParaRPr lang="fr-FR" dirty="0" smtClean="0"/>
          </a:p>
          <a:p>
            <a:r>
              <a:rPr lang="fr-FR" dirty="0" smtClean="0"/>
              <a:t>https</a:t>
            </a:r>
            <a:r>
              <a:rPr lang="fr-FR" dirty="0"/>
              <a:t>://github.com/giMini/PowerMemory </a:t>
            </a:r>
          </a:p>
          <a:p>
            <a:r>
              <a:rPr lang="fr-FR" dirty="0"/>
              <a:t>@</a:t>
            </a:r>
            <a:r>
              <a:rPr lang="fr-FR" dirty="0" err="1"/>
              <a:t>pabraeken</a:t>
            </a:r>
            <a:r>
              <a:rPr lang="fr-FR" dirty="0"/>
              <a:t> </a:t>
            </a:r>
          </a:p>
          <a:p>
            <a:endParaRPr lang="fr-FR" dirty="0"/>
          </a:p>
        </p:txBody>
      </p:sp>
      <p:pic>
        <p:nvPicPr>
          <p:cNvPr id="4" name="Content Placeholder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2209428"/>
            <a:ext cx="1652706" cy="876946"/>
          </a:xfrm>
          <a:prstGeom prst="rect">
            <a:avLst/>
          </a:prstGeom>
        </p:spPr>
      </p:pic>
    </p:spTree>
    <p:extLst>
      <p:ext uri="{BB962C8B-B14F-4D97-AF65-F5344CB8AC3E}">
        <p14:creationId xmlns:p14="http://schemas.microsoft.com/office/powerpoint/2010/main" val="217419060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dirty="0" err="1" smtClean="0"/>
              <a:t>What</a:t>
            </a:r>
            <a:r>
              <a:rPr lang="fr-FR" dirty="0" smtClean="0"/>
              <a:t> </a:t>
            </a:r>
            <a:r>
              <a:rPr lang="fr-FR" dirty="0" err="1" smtClean="0"/>
              <a:t>is</a:t>
            </a:r>
            <a:r>
              <a:rPr lang="fr-FR" dirty="0" smtClean="0"/>
              <a:t> PowerMemory?</a:t>
            </a:r>
          </a:p>
          <a:p>
            <a:pPr marL="342900" indent="-342900">
              <a:buFont typeface="+mj-lt"/>
              <a:buAutoNum type="arabicPeriod"/>
            </a:pPr>
            <a:r>
              <a:rPr lang="fr-FR" dirty="0" smtClean="0"/>
              <a:t>High </a:t>
            </a:r>
            <a:r>
              <a:rPr lang="fr-FR" dirty="0" err="1" smtClean="0"/>
              <a:t>level</a:t>
            </a:r>
            <a:r>
              <a:rPr lang="fr-FR" dirty="0" smtClean="0"/>
              <a:t> Windows </a:t>
            </a:r>
            <a:r>
              <a:rPr lang="fr-FR" dirty="0" err="1" smtClean="0"/>
              <a:t>Authentication</a:t>
            </a:r>
            <a:r>
              <a:rPr lang="fr-FR" dirty="0" smtClean="0"/>
              <a:t> </a:t>
            </a:r>
            <a:r>
              <a:rPr lang="fr-FR" dirty="0" err="1" smtClean="0"/>
              <a:t>mechanism</a:t>
            </a:r>
            <a:endParaRPr lang="fr-FR" dirty="0" smtClean="0"/>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t>How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err="1" smtClean="0"/>
              <a:t>Where</a:t>
            </a:r>
            <a:r>
              <a:rPr lang="fr-FR" dirty="0" smtClean="0"/>
              <a:t>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249867077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pPr marL="342900" indent="-342900">
              <a:buFont typeface="+mj-lt"/>
              <a:buAutoNum type="arabicPeriod"/>
            </a:pPr>
            <a:r>
              <a:rPr lang="fr-FR" b="1" dirty="0" err="1" smtClean="0">
                <a:solidFill>
                  <a:schemeClr val="accent1">
                    <a:lumMod val="75000"/>
                  </a:schemeClr>
                </a:solidFill>
              </a:rPr>
              <a:t>What</a:t>
            </a:r>
            <a:r>
              <a:rPr lang="fr-FR" b="1" dirty="0" smtClean="0">
                <a:solidFill>
                  <a:schemeClr val="accent1">
                    <a:lumMod val="75000"/>
                  </a:schemeClr>
                </a:solidFill>
              </a:rPr>
              <a:t> </a:t>
            </a:r>
            <a:r>
              <a:rPr lang="fr-FR" b="1" dirty="0" err="1" smtClean="0">
                <a:solidFill>
                  <a:schemeClr val="accent1">
                    <a:lumMod val="75000"/>
                  </a:schemeClr>
                </a:solidFill>
              </a:rPr>
              <a:t>is</a:t>
            </a:r>
            <a:r>
              <a:rPr lang="fr-FR" b="1" dirty="0" smtClean="0">
                <a:solidFill>
                  <a:schemeClr val="accent1">
                    <a:lumMod val="75000"/>
                  </a:schemeClr>
                </a:solidFill>
              </a:rPr>
              <a:t> PowerMemory?</a:t>
            </a:r>
          </a:p>
          <a:p>
            <a:pPr marL="342900" indent="-342900">
              <a:buFont typeface="+mj-lt"/>
              <a:buAutoNum type="arabicPeriod"/>
            </a:pPr>
            <a:r>
              <a:rPr lang="fr-FR" dirty="0" smtClean="0"/>
              <a:t>High </a:t>
            </a:r>
            <a:r>
              <a:rPr lang="fr-FR" dirty="0" err="1" smtClean="0"/>
              <a:t>level</a:t>
            </a:r>
            <a:r>
              <a:rPr lang="fr-FR" dirty="0" smtClean="0"/>
              <a:t> Windows </a:t>
            </a:r>
            <a:r>
              <a:rPr lang="fr-FR" dirty="0" err="1" smtClean="0"/>
              <a:t>Authentication</a:t>
            </a:r>
            <a:r>
              <a:rPr lang="fr-FR" dirty="0" smtClean="0"/>
              <a:t> </a:t>
            </a:r>
            <a:r>
              <a:rPr lang="fr-FR" dirty="0" err="1" smtClean="0"/>
              <a:t>mechanism</a:t>
            </a:r>
            <a:endParaRPr lang="fr-FR" dirty="0" smtClean="0"/>
          </a:p>
          <a:p>
            <a:pPr marL="342900" indent="-342900">
              <a:buFont typeface="+mj-lt"/>
              <a:buAutoNum type="arabicPeriod"/>
            </a:pPr>
            <a:r>
              <a:rPr lang="fr-FR" dirty="0" smtClean="0"/>
              <a:t>Debugger, debugger, debugger! </a:t>
            </a:r>
            <a:r>
              <a:rPr lang="fr-FR" dirty="0" err="1" smtClean="0"/>
              <a:t>Inspecting</a:t>
            </a:r>
            <a:r>
              <a:rPr lang="fr-FR" dirty="0" smtClean="0"/>
              <a:t> the memory…</a:t>
            </a:r>
          </a:p>
          <a:p>
            <a:pPr marL="342900" indent="-342900">
              <a:buFont typeface="+mj-lt"/>
              <a:buAutoNum type="arabicPeriod"/>
            </a:pPr>
            <a:r>
              <a:rPr lang="fr-FR" dirty="0" smtClean="0"/>
              <a:t>How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err="1" smtClean="0"/>
              <a:t>Where</a:t>
            </a:r>
            <a:r>
              <a:rPr lang="fr-FR" dirty="0" smtClean="0"/>
              <a:t> </a:t>
            </a:r>
            <a:r>
              <a:rPr lang="fr-FR" dirty="0" err="1" smtClean="0"/>
              <a:t>does</a:t>
            </a:r>
            <a:r>
              <a:rPr lang="fr-FR" dirty="0" smtClean="0"/>
              <a:t> </a:t>
            </a:r>
            <a:r>
              <a:rPr lang="fr-FR" dirty="0" err="1" smtClean="0"/>
              <a:t>it</a:t>
            </a:r>
            <a:r>
              <a:rPr lang="fr-FR" dirty="0" smtClean="0"/>
              <a:t> </a:t>
            </a:r>
            <a:r>
              <a:rPr lang="fr-FR" dirty="0" err="1" smtClean="0"/>
              <a:t>work</a:t>
            </a:r>
            <a:r>
              <a:rPr lang="fr-FR" dirty="0" smtClean="0"/>
              <a:t>?</a:t>
            </a:r>
          </a:p>
          <a:p>
            <a:pPr marL="342900" indent="-342900">
              <a:buFont typeface="+mj-lt"/>
              <a:buAutoNum type="arabicPeriod"/>
            </a:pPr>
            <a:r>
              <a:rPr lang="fr-FR" dirty="0" smtClean="0"/>
              <a:t>Live </a:t>
            </a:r>
            <a:r>
              <a:rPr lang="fr-FR" dirty="0" err="1" smtClean="0"/>
              <a:t>demo</a:t>
            </a:r>
            <a:endParaRPr lang="fr-FR" dirty="0" smtClean="0"/>
          </a:p>
          <a:p>
            <a:pPr marL="342900" indent="-342900">
              <a:buFont typeface="+mj-lt"/>
              <a:buAutoNum type="arabicPeriod"/>
            </a:pPr>
            <a:r>
              <a:rPr lang="fr-FR" dirty="0" smtClean="0"/>
              <a:t>How to </a:t>
            </a:r>
            <a:r>
              <a:rPr lang="fr-FR" dirty="0" err="1" smtClean="0"/>
              <a:t>defend</a:t>
            </a:r>
            <a:r>
              <a:rPr lang="fr-FR" dirty="0" smtClean="0"/>
              <a:t>?</a:t>
            </a:r>
          </a:p>
          <a:p>
            <a:pPr marL="342900" indent="-342900">
              <a:buFont typeface="+mj-lt"/>
              <a:buAutoNum type="arabicPeriod"/>
            </a:pPr>
            <a:endParaRPr lang="fr-FR" dirty="0"/>
          </a:p>
        </p:txBody>
      </p:sp>
      <p:sp>
        <p:nvSpPr>
          <p:cNvPr id="4" name="Title 3"/>
          <p:cNvSpPr>
            <a:spLocks noGrp="1"/>
          </p:cNvSpPr>
          <p:nvPr>
            <p:ph type="title"/>
          </p:nvPr>
        </p:nvSpPr>
        <p:spPr/>
        <p:txBody>
          <a:bodyPr/>
          <a:lstStyle/>
          <a:p>
            <a:r>
              <a:rPr lang="fr-FR" dirty="0" smtClean="0"/>
              <a:t>TOC</a:t>
            </a:r>
            <a:endParaRPr lang="fr-FR" dirty="0"/>
          </a:p>
        </p:txBody>
      </p:sp>
    </p:spTree>
    <p:extLst>
      <p:ext uri="{BB962C8B-B14F-4D97-AF65-F5344CB8AC3E}">
        <p14:creationId xmlns:p14="http://schemas.microsoft.com/office/powerpoint/2010/main" val="21850537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Chart Placeholder 2"/>
          <p:cNvSpPr>
            <a:spLocks noGrp="1"/>
          </p:cNvSpPr>
          <p:nvPr>
            <p:ph type="chart" sz="quarter" idx="13"/>
          </p:nvPr>
        </p:nvSpPr>
        <p:spPr/>
      </p:sp>
      <p:sp>
        <p:nvSpPr>
          <p:cNvPr id="4" name="Title 3"/>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br>
              <a:rPr lang="fr-FR" dirty="0" smtClean="0"/>
            </a:br>
            <a:r>
              <a:rPr lang="fr-FR" dirty="0" err="1" smtClean="0"/>
              <a:t>Why</a:t>
            </a:r>
            <a:r>
              <a:rPr lang="fr-FR" dirty="0" smtClean="0"/>
              <a:t> a PowerShell </a:t>
            </a:r>
            <a:r>
              <a:rPr lang="fr-FR" dirty="0" err="1" smtClean="0"/>
              <a:t>tool</a:t>
            </a:r>
            <a:r>
              <a:rPr lang="fr-FR" dirty="0" smtClean="0"/>
              <a:t>?</a:t>
            </a:r>
            <a:endParaRPr lang="fr-FR" dirty="0"/>
          </a:p>
        </p:txBody>
      </p:sp>
      <p:pic>
        <p:nvPicPr>
          <p:cNvPr id="5" name="Picture 2" descr="http://cdn.meme.am/instances/57266896.jpg"/>
          <p:cNvPicPr>
            <a:picLocks noChangeAspect="1" noChangeArrowheads="1"/>
          </p:cNvPicPr>
          <p:nvPr/>
        </p:nvPicPr>
        <p:blipFill>
          <a:blip r:embed="rId2" cstate="print"/>
          <a:srcRect/>
          <a:stretch>
            <a:fillRect/>
          </a:stretch>
        </p:blipFill>
        <p:spPr bwMode="auto">
          <a:xfrm>
            <a:off x="5940152" y="1992710"/>
            <a:ext cx="2304256" cy="2304256"/>
          </a:xfrm>
          <a:prstGeom prst="rect">
            <a:avLst/>
          </a:prstGeom>
          <a:noFill/>
        </p:spPr>
      </p:pic>
      <p:pic>
        <p:nvPicPr>
          <p:cNvPr id="6" name="Espace réservé du contenu 8" descr="PowerShell.png"/>
          <p:cNvPicPr>
            <a:picLocks noChangeAspect="1"/>
          </p:cNvPicPr>
          <p:nvPr/>
        </p:nvPicPr>
        <p:blipFill>
          <a:blip r:embed="rId3" cstate="print"/>
          <a:stretch>
            <a:fillRect/>
          </a:stretch>
        </p:blipFill>
        <p:spPr>
          <a:xfrm>
            <a:off x="953576" y="1633364"/>
            <a:ext cx="4338504" cy="3070207"/>
          </a:xfrm>
          <a:prstGeom prst="rect">
            <a:avLst/>
          </a:prstGeom>
        </p:spPr>
      </p:pic>
    </p:spTree>
    <p:extLst>
      <p:ext uri="{BB962C8B-B14F-4D97-AF65-F5344CB8AC3E}">
        <p14:creationId xmlns:p14="http://schemas.microsoft.com/office/powerpoint/2010/main" val="15302531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idx="10"/>
          </p:nvPr>
        </p:nvSpPr>
        <p:spPr/>
      </p:sp>
      <p:sp>
        <p:nvSpPr>
          <p:cNvPr id="3" name="Text Placeholder 2"/>
          <p:cNvSpPr>
            <a:spLocks noGrp="1"/>
          </p:cNvSpPr>
          <p:nvPr>
            <p:ph type="body" idx="1"/>
          </p:nvPr>
        </p:nvSpPr>
        <p:spPr/>
        <p:txBody>
          <a:bodyPr/>
          <a:lstStyle/>
          <a:p>
            <a:r>
              <a:rPr lang="en-US" dirty="0" smtClean="0"/>
              <a:t>From </a:t>
            </a:r>
            <a:r>
              <a:rPr lang="en-US" dirty="0"/>
              <a:t>memory (logon and logout </a:t>
            </a:r>
            <a:r>
              <a:rPr lang="en-US" dirty="0" smtClean="0"/>
              <a:t>but no </a:t>
            </a:r>
            <a:r>
              <a:rPr lang="en-US" dirty="0"/>
              <a:t>shutdown </a:t>
            </a:r>
            <a:r>
              <a:rPr lang="en-US" dirty="0" smtClean="0"/>
              <a:t>occurs)</a:t>
            </a:r>
          </a:p>
          <a:p>
            <a:r>
              <a:rPr lang="en-US" dirty="0" smtClean="0"/>
              <a:t>For </a:t>
            </a:r>
            <a:r>
              <a:rPr lang="en-US" dirty="0"/>
              <a:t>these operating </a:t>
            </a:r>
            <a:r>
              <a:rPr lang="en-US" dirty="0" smtClean="0"/>
              <a:t>systems:</a:t>
            </a:r>
          </a:p>
          <a:p>
            <a:pPr lvl="1"/>
            <a:r>
              <a:rPr lang="en-US" dirty="0" smtClean="0"/>
              <a:t>Windows </a:t>
            </a:r>
            <a:r>
              <a:rPr lang="en-US" dirty="0"/>
              <a:t>XP to </a:t>
            </a:r>
            <a:r>
              <a:rPr lang="en-US" dirty="0" smtClean="0"/>
              <a:t>10</a:t>
            </a:r>
          </a:p>
          <a:p>
            <a:pPr lvl="1"/>
            <a:r>
              <a:rPr lang="en-US" dirty="0" smtClean="0"/>
              <a:t>Windows Server 2003 to 2016</a:t>
            </a:r>
          </a:p>
          <a:p>
            <a:r>
              <a:rPr lang="en-US" dirty="0" smtClean="0"/>
              <a:t>For these accounts:</a:t>
            </a:r>
          </a:p>
          <a:p>
            <a:pPr lvl="1"/>
            <a:r>
              <a:rPr lang="en-US" dirty="0" smtClean="0"/>
              <a:t>Local accounts</a:t>
            </a:r>
          </a:p>
          <a:p>
            <a:pPr lvl="1"/>
            <a:r>
              <a:rPr lang="en-US" dirty="0" smtClean="0"/>
              <a:t>Local </a:t>
            </a:r>
            <a:r>
              <a:rPr lang="en-US" b="1" dirty="0"/>
              <a:t>live</a:t>
            </a:r>
            <a:r>
              <a:rPr lang="en-US" dirty="0"/>
              <a:t> </a:t>
            </a:r>
            <a:r>
              <a:rPr lang="en-US" dirty="0" smtClean="0"/>
              <a:t>accounts</a:t>
            </a:r>
          </a:p>
          <a:p>
            <a:pPr lvl="1"/>
            <a:r>
              <a:rPr lang="en-US" dirty="0" smtClean="0"/>
              <a:t>Domain </a:t>
            </a:r>
            <a:r>
              <a:rPr lang="en-US" dirty="0"/>
              <a:t>accounts</a:t>
            </a:r>
            <a:endParaRPr lang="fr-FR" dirty="0"/>
          </a:p>
        </p:txBody>
      </p:sp>
      <p:sp>
        <p:nvSpPr>
          <p:cNvPr id="4" name="Title 3"/>
          <p:cNvSpPr>
            <a:spLocks noGrp="1"/>
          </p:cNvSpPr>
          <p:nvPr>
            <p:ph type="title"/>
          </p:nvPr>
        </p:nvSpPr>
        <p:spPr/>
        <p:txBody>
          <a:bodyPr/>
          <a:lstStyle/>
          <a:p>
            <a:r>
              <a:rPr lang="fr-FR" dirty="0" err="1"/>
              <a:t>What</a:t>
            </a:r>
            <a:r>
              <a:rPr lang="fr-FR" dirty="0"/>
              <a:t> </a:t>
            </a:r>
            <a:r>
              <a:rPr lang="fr-FR" dirty="0" err="1"/>
              <a:t>is</a:t>
            </a:r>
            <a:r>
              <a:rPr lang="fr-FR" dirty="0"/>
              <a:t> PowerMemory</a:t>
            </a:r>
            <a:r>
              <a:rPr lang="fr-FR" dirty="0" smtClean="0"/>
              <a:t>?</a:t>
            </a:r>
            <a:endParaRPr lang="fr-FR" dirty="0"/>
          </a:p>
        </p:txBody>
      </p:sp>
      <p:pic>
        <p:nvPicPr>
          <p:cNvPr id="5" name="Picture 4"/>
          <p:cNvPicPr>
            <a:picLocks noChangeAspect="1"/>
          </p:cNvPicPr>
          <p:nvPr/>
        </p:nvPicPr>
        <p:blipFill>
          <a:blip r:embed="rId2"/>
          <a:stretch>
            <a:fillRect/>
          </a:stretch>
        </p:blipFill>
        <p:spPr>
          <a:xfrm>
            <a:off x="4516885" y="1921396"/>
            <a:ext cx="4176730" cy="2735758"/>
          </a:xfrm>
          <a:prstGeom prst="rect">
            <a:avLst/>
          </a:prstGeom>
        </p:spPr>
      </p:pic>
    </p:spTree>
    <p:extLst>
      <p:ext uri="{BB962C8B-B14F-4D97-AF65-F5344CB8AC3E}">
        <p14:creationId xmlns:p14="http://schemas.microsoft.com/office/powerpoint/2010/main" val="1160732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INTRO SLIDES">
  <a:themeElements>
    <a:clrScheme name="Reed Infosecurity 16">
      <a:dk1>
        <a:sysClr val="windowText" lastClr="000000"/>
      </a:dk1>
      <a:lt1>
        <a:sysClr val="window" lastClr="FFFFFF"/>
      </a:lt1>
      <a:dk2>
        <a:srgbClr val="5F605F"/>
      </a:dk2>
      <a:lt2>
        <a:srgbClr val="C0C1BF"/>
      </a:lt2>
      <a:accent1>
        <a:srgbClr val="CD0920"/>
      </a:accent1>
      <a:accent2>
        <a:srgbClr val="D9D2CB"/>
      </a:accent2>
      <a:accent3>
        <a:srgbClr val="928C86"/>
      </a:accent3>
      <a:accent4>
        <a:srgbClr val="6C6762"/>
      </a:accent4>
      <a:accent5>
        <a:srgbClr val="4E4A45"/>
      </a:accent5>
      <a:accent6>
        <a:srgbClr val="365840"/>
      </a:accent6>
      <a:hlink>
        <a:srgbClr val="CD0920"/>
      </a:hlink>
      <a:folHlink>
        <a:srgbClr val="FFFFF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ivider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CONTENT slides">
  <a:themeElements>
    <a:clrScheme name="Reed Infosecurity 16">
      <a:dk1>
        <a:sysClr val="windowText" lastClr="000000"/>
      </a:dk1>
      <a:lt1>
        <a:sysClr val="window" lastClr="FFFFFF"/>
      </a:lt1>
      <a:dk2>
        <a:srgbClr val="5F605F"/>
      </a:dk2>
      <a:lt2>
        <a:srgbClr val="C0C1BF"/>
      </a:lt2>
      <a:accent1>
        <a:srgbClr val="CD0920"/>
      </a:accent1>
      <a:accent2>
        <a:srgbClr val="D9D2CB"/>
      </a:accent2>
      <a:accent3>
        <a:srgbClr val="928C86"/>
      </a:accent3>
      <a:accent4>
        <a:srgbClr val="6C6762"/>
      </a:accent4>
      <a:accent5>
        <a:srgbClr val="4E4A45"/>
      </a:accent5>
      <a:accent6>
        <a:srgbClr val="365840"/>
      </a:accent6>
      <a:hlink>
        <a:srgbClr val="CD0920"/>
      </a:hlink>
      <a:folHlink>
        <a:srgbClr val="FFFFF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11932</TotalTime>
  <Words>2288</Words>
  <Application>Microsoft Office PowerPoint</Application>
  <PresentationFormat>On-screen Show (16:10)</PresentationFormat>
  <Paragraphs>467</Paragraphs>
  <Slides>53</Slides>
  <Notes>17</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53</vt:i4>
      </vt:variant>
    </vt:vector>
  </HeadingPairs>
  <TitlesOfParts>
    <vt:vector size="61" baseType="lpstr">
      <vt:lpstr>Arial</vt:lpstr>
      <vt:lpstr>Calibri</vt:lpstr>
      <vt:lpstr>Lucida Grande</vt:lpstr>
      <vt:lpstr>Open Sans Semibold</vt:lpstr>
      <vt:lpstr>Wingdings</vt:lpstr>
      <vt:lpstr>INTRO SLIDES</vt:lpstr>
      <vt:lpstr>Dividers</vt:lpstr>
      <vt:lpstr>CONTENT slides</vt:lpstr>
      <vt:lpstr>Next Presentation begins at 15.30</vt:lpstr>
      <vt:lpstr>PowerPoint Presentation</vt:lpstr>
      <vt:lpstr>Who am I?</vt:lpstr>
      <vt:lpstr>Why PowerMemory?</vt:lpstr>
      <vt:lpstr>Disclaimer</vt:lpstr>
      <vt:lpstr>TOC</vt:lpstr>
      <vt:lpstr>TOC</vt:lpstr>
      <vt:lpstr>What is PowerMemory? Why a PowerShell tool?</vt:lpstr>
      <vt:lpstr>What is PowerMemory?</vt:lpstr>
      <vt:lpstr>What is PowerMemory?</vt:lpstr>
      <vt:lpstr>What is PowerMemory?</vt:lpstr>
      <vt:lpstr>What is PowerMemory?</vt:lpstr>
      <vt:lpstr>What is PowerMemory?</vt:lpstr>
      <vt:lpstr>What is PowerMemory?</vt:lpstr>
      <vt:lpstr>TOC</vt:lpstr>
      <vt:lpstr>High level Windows Authentication mechanism</vt:lpstr>
      <vt:lpstr>High level Windows Authentication mechanism</vt:lpstr>
      <vt:lpstr>High level Windows Authentication mechanism</vt:lpstr>
      <vt:lpstr>High level Windows Authentication mechanism &gt; Providers working analysis</vt:lpstr>
      <vt:lpstr>TOC</vt:lpstr>
      <vt:lpstr>Debugger, debugger, debugger! Inspecting the memory…</vt:lpstr>
      <vt:lpstr>Debugger, debugger, debugger! Inspecting the memory…</vt:lpstr>
      <vt:lpstr>Debugger, debugger, debugger! Inspecting the memory…</vt:lpstr>
      <vt:lpstr>Debugger, debugger, debugger! Inspecting the memory…</vt:lpstr>
      <vt:lpstr>TOC</vt:lpstr>
      <vt:lpstr>How does it work?</vt:lpstr>
      <vt:lpstr>How does it work?</vt:lpstr>
      <vt:lpstr>How does it work?</vt:lpstr>
      <vt:lpstr>How does it work?</vt:lpstr>
      <vt:lpstr>How does it work?</vt:lpstr>
      <vt:lpstr>How does it work?</vt:lpstr>
      <vt:lpstr>How does it work?</vt:lpstr>
      <vt:lpstr>TOC</vt:lpstr>
      <vt:lpstr>Where does it work?</vt:lpstr>
      <vt:lpstr>Where does it work?</vt:lpstr>
      <vt:lpstr>Where does it work?</vt:lpstr>
      <vt:lpstr>Where does it work?</vt:lpstr>
      <vt:lpstr>Where does it work?</vt:lpstr>
      <vt:lpstr>Where does it work?</vt:lpstr>
      <vt:lpstr>Where does it work?</vt:lpstr>
      <vt:lpstr>Where does it work?</vt:lpstr>
      <vt:lpstr>Where does it work?</vt:lpstr>
      <vt:lpstr>TOC</vt:lpstr>
      <vt:lpstr>Demo</vt:lpstr>
      <vt:lpstr>TOC</vt:lpstr>
      <vt:lpstr>How to defend?</vt:lpstr>
      <vt:lpstr>How to defend?</vt:lpstr>
      <vt:lpstr>How to defend?</vt:lpstr>
      <vt:lpstr>How to defend?</vt:lpstr>
      <vt:lpstr>How to defend?</vt:lpstr>
      <vt:lpstr>How to defend?</vt:lpstr>
      <vt:lpstr>Conclusion</vt:lpstr>
      <vt:lpstr>Thank you!</vt:lpstr>
    </vt:vector>
  </TitlesOfParts>
  <Manager/>
  <Company>PBD</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subject/>
  <dc:creator>Nick Carter</dc:creator>
  <cp:keywords/>
  <dc:description/>
  <cp:lastModifiedBy>Pierre-Alexandre Braeken</cp:lastModifiedBy>
  <cp:revision>404</cp:revision>
  <cp:lastPrinted>2016-02-03T09:36:59Z</cp:lastPrinted>
  <dcterms:created xsi:type="dcterms:W3CDTF">2015-02-08T18:51:03Z</dcterms:created>
  <dcterms:modified xsi:type="dcterms:W3CDTF">2016-06-07T09:29:19Z</dcterms:modified>
  <cp:category/>
</cp:coreProperties>
</file>