
<file path=[Content_Types].xml><?xml version="1.0" encoding="utf-8"?>
<Types xmlns="http://schemas.openxmlformats.org/package/2006/content-types">
  <Override PartName="/ppt/slides/slide17.xml" ContentType="application/vnd.openxmlformats-officedocument.presentationml.slide+xml"/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8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slideLayouts/slideLayout3.xml" ContentType="application/vnd.openxmlformats-officedocument.presentationml.slideLayout+xml"/>
  <Override PartName="/ppt/slides/slide21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5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slides/slide15.xml" ContentType="application/vnd.openxmlformats-officedocument.presentationml.slide+xml"/>
  <Override PartName="/ppt/viewProps.xml" ContentType="application/vnd.openxmlformats-officedocument.presentationml.viewProps+xml"/>
  <Default Extension="bin" ContentType="application/vnd.openxmlformats-officedocument.presentationml.printerSettings"/>
  <Override PartName="/docProps/core.xml" ContentType="application/vnd.openxmlformats-package.core-properties+xml"/>
  <Default Extension="rels" ContentType="application/vnd.openxmlformats-package.relationships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6.xml" ContentType="application/vnd.openxmlformats-officedocument.presentationml.slide+xml"/>
  <Override PartName="/ppt/slides/slide16.xml" ContentType="application/vnd.openxmlformats-officedocument.presentationml.slide+xml"/>
  <Override PartName="/ppt/slides/slide19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726" r:id="rId1"/>
  </p:sldMasterIdLst>
  <p:notesMasterIdLst>
    <p:notesMasterId r:id="rId23"/>
  </p:notesMasterIdLst>
  <p:handoutMasterIdLst>
    <p:handoutMasterId r:id="rId24"/>
  </p:handoutMasterIdLst>
  <p:sldIdLst>
    <p:sldId id="420" r:id="rId2"/>
    <p:sldId id="421" r:id="rId3"/>
    <p:sldId id="485" r:id="rId4"/>
    <p:sldId id="423" r:id="rId5"/>
    <p:sldId id="509" r:id="rId6"/>
    <p:sldId id="424" r:id="rId7"/>
    <p:sldId id="425" r:id="rId8"/>
    <p:sldId id="427" r:id="rId9"/>
    <p:sldId id="507" r:id="rId10"/>
    <p:sldId id="506" r:id="rId11"/>
    <p:sldId id="428" r:id="rId12"/>
    <p:sldId id="429" r:id="rId13"/>
    <p:sldId id="430" r:id="rId14"/>
    <p:sldId id="431" r:id="rId15"/>
    <p:sldId id="432" r:id="rId16"/>
    <p:sldId id="433" r:id="rId17"/>
    <p:sldId id="482" r:id="rId18"/>
    <p:sldId id="484" r:id="rId19"/>
    <p:sldId id="488" r:id="rId20"/>
    <p:sldId id="489" r:id="rId21"/>
    <p:sldId id="490" r:id="rId22"/>
  </p:sldIdLst>
  <p:sldSz cx="9144000" cy="6858000" type="screen4x3"/>
  <p:notesSz cx="6858000" cy="91440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-112" charset="0"/>
        <a:ea typeface="ＭＳ Ｐゴシック" pitchFamily="-112" charset="-128"/>
        <a:cs typeface="ＭＳ Ｐゴシック" pitchFamily="-112" charset="-128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-112" charset="0"/>
        <a:ea typeface="ＭＳ Ｐゴシック" pitchFamily="-112" charset="-128"/>
        <a:cs typeface="ＭＳ Ｐゴシック" pitchFamily="-112" charset="-128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-112" charset="0"/>
        <a:ea typeface="ＭＳ Ｐゴシック" pitchFamily="-112" charset="-128"/>
        <a:cs typeface="ＭＳ Ｐゴシック" pitchFamily="-112" charset="-128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-112" charset="0"/>
        <a:ea typeface="ＭＳ Ｐゴシック" pitchFamily="-112" charset="-128"/>
        <a:cs typeface="ＭＳ Ｐゴシック" pitchFamily="-112" charset="-128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-112" charset="0"/>
        <a:ea typeface="ＭＳ Ｐゴシック" pitchFamily="-112" charset="-128"/>
        <a:cs typeface="ＭＳ Ｐゴシック" pitchFamily="-112" charset="-128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Arial" pitchFamily="-112" charset="0"/>
        <a:ea typeface="ＭＳ Ｐゴシック" pitchFamily="-112" charset="-128"/>
        <a:cs typeface="ＭＳ Ｐゴシック" pitchFamily="-112" charset="-128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Arial" pitchFamily="-112" charset="0"/>
        <a:ea typeface="ＭＳ Ｐゴシック" pitchFamily="-112" charset="-128"/>
        <a:cs typeface="ＭＳ Ｐゴシック" pitchFamily="-112" charset="-128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Arial" pitchFamily="-112" charset="0"/>
        <a:ea typeface="ＭＳ Ｐゴシック" pitchFamily="-112" charset="-128"/>
        <a:cs typeface="ＭＳ Ｐゴシック" pitchFamily="-112" charset="-128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Arial" pitchFamily="-112" charset="0"/>
        <a:ea typeface="ＭＳ Ｐゴシック" pitchFamily="-112" charset="-128"/>
        <a:cs typeface="ＭＳ Ｐゴシック" pitchFamily="-112" charset="-128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prnPr/>
  <p:clrMru>
    <a:srgbClr val="5F9FFF"/>
    <a:srgbClr val="A4FE0D"/>
    <a:srgbClr val="C45FCF"/>
    <a:srgbClr val="C1E7FF"/>
    <a:srgbClr val="0F08FF"/>
    <a:srgbClr val="FF07D5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D083AE6-46FA-4A59-8FB0-9F97EB10719F}" styleName="Light Style 3 - Accent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616DA210-FB5B-4158-B5E0-FEB733F419BA}" styleName="Light Styl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D7AC3CCA-C797-4891-BE02-D94E43425B78}" styleName="Medium Style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16D9F66E-5EB9-4882-86FB-DCBF35E3C3E4}" styleName="Medium Style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0660B408-B3CF-4A94-85FC-2B1E0A45F4A2}" styleName="Dark Style 2 - Accent 1/Accent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  <a:tblStyle styleId="{125E5076-3810-47DD-B79F-674D7AD40C01}" styleName="Dark Style 1 - Acc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SorterView">
  <p:normalViewPr showOutlineIcons="0">
    <p:restoredLeft sz="16296" autoAdjust="0"/>
    <p:restoredTop sz="94660"/>
  </p:normalViewPr>
  <p:slideViewPr>
    <p:cSldViewPr snapToGrid="0">
      <p:cViewPr>
        <p:scale>
          <a:sx n="100" d="100"/>
          <a:sy n="100" d="100"/>
        </p:scale>
        <p:origin x="-376" y="-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7" Type="http://schemas.openxmlformats.org/officeDocument/2006/relationships/slide" Target="slides/slide6.xml"/><Relationship Id="rId1" Type="http://schemas.openxmlformats.org/officeDocument/2006/relationships/slideMaster" Target="slideMasters/slideMaster1.xml"/><Relationship Id="rId24" Type="http://schemas.openxmlformats.org/officeDocument/2006/relationships/handoutMaster" Target="handoutMasters/handoutMaster1.xml"/><Relationship Id="rId25" Type="http://schemas.openxmlformats.org/officeDocument/2006/relationships/printerSettings" Target="printerSettings/printerSettings1.bin"/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0" Type="http://schemas.openxmlformats.org/officeDocument/2006/relationships/slide" Target="slides/slide9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9" Type="http://schemas.openxmlformats.org/officeDocument/2006/relationships/slide" Target="slides/slide8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7" Type="http://schemas.openxmlformats.org/officeDocument/2006/relationships/viewProps" Target="viewProps.xml"/><Relationship Id="rId14" Type="http://schemas.openxmlformats.org/officeDocument/2006/relationships/slide" Target="slides/slide13.xml"/><Relationship Id="rId23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28" Type="http://schemas.openxmlformats.org/officeDocument/2006/relationships/theme" Target="theme/theme1.xml"/><Relationship Id="rId26" Type="http://schemas.openxmlformats.org/officeDocument/2006/relationships/presProps" Target="presProps.xml"/><Relationship Id="rId11" Type="http://schemas.openxmlformats.org/officeDocument/2006/relationships/slide" Target="slides/slide10.xml"/><Relationship Id="rId29" Type="http://schemas.openxmlformats.org/officeDocument/2006/relationships/tableStyles" Target="tableStyles.xml"/><Relationship Id="rId6" Type="http://schemas.openxmlformats.org/officeDocument/2006/relationships/slide" Target="slides/slide5.xml"/><Relationship Id="rId16" Type="http://schemas.openxmlformats.org/officeDocument/2006/relationships/slide" Target="slides/slide15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9" Type="http://schemas.openxmlformats.org/officeDocument/2006/relationships/slide" Target="slides/slide18.xml"/><Relationship Id="rId20" Type="http://schemas.openxmlformats.org/officeDocument/2006/relationships/slide" Target="slides/slide19.xml"/><Relationship Id="rId22" Type="http://schemas.openxmlformats.org/officeDocument/2006/relationships/slide" Target="slides/slide21.xml"/><Relationship Id="rId21" Type="http://schemas.openxmlformats.org/officeDocument/2006/relationships/slide" Target="slides/slide20.xml"/><Relationship Id="rId2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545964C7-4890-014C-B805-F57A0619622B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97A0E3C2-5058-8847-9E8D-23CB1BC2E70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96C7FAC6-5743-5040-85BE-58869FAE186D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538865C2-B439-DC47-9325-95BA31C3343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1" charset="-128"/>
        <a:cs typeface="ＭＳ Ｐゴシック" pitchFamily="-111" charset="-128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1" charset="-128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1" charset="-128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1" charset="-128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1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538865C2-B439-DC47-9325-95BA31C33430}" type="slidenum">
              <a:rPr lang="en-US" smtClean="0"/>
              <a:pPr>
                <a:defRPr/>
              </a:pPr>
              <a:t>18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DE6448E-75ED-A348-B4D6-554E40B068C1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9A0F89-3029-7C47-A410-24190796EE2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719659-75E9-E741-A5CE-5E04AB57C575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6E8F03-0FCD-5548-915C-AE076E4F022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000AD8-EDE9-1447-8EFD-B96197D481D2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4A5EB4-9F87-0341-84D7-E9B23A33A75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FB3A9D-8187-A04E-B3F7-D37FD27E0F29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5498A58-CC48-F04A-B793-0DEF4A7E55E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E7C512-BFAB-D144-A3FF-26D02A0DF2C0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88C21B-3C37-BD41-A918-5E1ED18C9E9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D8D7C79-ADD6-384C-8CE7-F20FC484A54F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04B50D-2907-8B4F-A5DE-44B301084C1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7194BC-E590-6D40-A8A5-7827C3C0197D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2FACF2F-DD53-254F-8D44-8D2D23EE1E5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EF5B84-D054-5542-B681-FD34AD63D839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33D40B-5BE5-1C44-92BE-7324C0EC13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4C282D-748A-4C47-9FDA-77EC09D282AE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E7C1D74-DE97-C04F-9020-ED6B62C0BFD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3FCBE5-BF0C-0A4D-B68C-8A325202E7A2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67DA50-241F-6B4D-A166-17C5A7A753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62723-DB57-DB43-8D20-B046B27B8D98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9D5A76-516E-4E43-8D33-8DD07B6F7BA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F855D8D8-5F94-974F-AC71-E3B7ADD9A145}" type="datetime1">
              <a:rPr lang="en-US"/>
              <a:pPr>
                <a:defRPr/>
              </a:pPr>
              <a:t>8/5/09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50507A17-4DDE-F64C-BDAB-9919A84C760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27" r:id="rId1"/>
    <p:sldLayoutId id="2147483728" r:id="rId2"/>
    <p:sldLayoutId id="2147483729" r:id="rId3"/>
    <p:sldLayoutId id="2147483730" r:id="rId4"/>
    <p:sldLayoutId id="2147483731" r:id="rId5"/>
    <p:sldLayoutId id="2147483732" r:id="rId6"/>
    <p:sldLayoutId id="2147483733" r:id="rId7"/>
    <p:sldLayoutId id="2147483734" r:id="rId8"/>
    <p:sldLayoutId id="2147483735" r:id="rId9"/>
    <p:sldLayoutId id="2147483736" r:id="rId10"/>
    <p:sldLayoutId id="2147483737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ＭＳ Ｐゴシック" pitchFamily="-111" charset="-128"/>
          <a:cs typeface="ＭＳ Ｐゴシック" pitchFamily="-111" charset="-128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sto MT" pitchFamily="-111" charset="0"/>
          <a:ea typeface="ＭＳ Ｐゴシック" pitchFamily="-111" charset="-128"/>
          <a:cs typeface="ＭＳ Ｐゴシック" pitchFamily="-111" charset="-128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sto MT" pitchFamily="-111" charset="0"/>
          <a:ea typeface="ＭＳ Ｐゴシック" pitchFamily="-111" charset="-128"/>
          <a:cs typeface="ＭＳ Ｐゴシック" pitchFamily="-111" charset="-128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sto MT" pitchFamily="-111" charset="0"/>
          <a:ea typeface="ＭＳ Ｐゴシック" pitchFamily="-111" charset="-128"/>
          <a:cs typeface="ＭＳ Ｐゴシック" pitchFamily="-111" charset="-128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sto MT" pitchFamily="-111" charset="0"/>
          <a:ea typeface="ＭＳ Ｐゴシック" pitchFamily="-111" charset="-128"/>
          <a:cs typeface="ＭＳ Ｐゴシック" pitchFamily="-111" charset="-128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sto MT" pitchFamily="-111" charset="0"/>
          <a:ea typeface="ＭＳ Ｐゴシック" pitchFamily="-111" charset="-128"/>
          <a:cs typeface="ＭＳ Ｐゴシック" pitchFamily="-111" charset="-128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sto MT" pitchFamily="-111" charset="0"/>
          <a:ea typeface="ＭＳ Ｐゴシック" pitchFamily="-111" charset="-128"/>
          <a:cs typeface="ＭＳ Ｐゴシック" pitchFamily="-111" charset="-128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sto MT" pitchFamily="-111" charset="0"/>
          <a:ea typeface="ＭＳ Ｐゴシック" pitchFamily="-111" charset="-128"/>
          <a:cs typeface="ＭＳ Ｐゴシック" pitchFamily="-111" charset="-128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sto MT" pitchFamily="-111" charset="0"/>
          <a:ea typeface="ＭＳ Ｐゴシック" pitchFamily="-111" charset="-128"/>
          <a:cs typeface="ＭＳ Ｐゴシック" pitchFamily="-111" charset="-128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pitchFamily="-112" charset="0"/>
        <a:buChar char="•"/>
        <a:defRPr sz="3200" kern="1200">
          <a:solidFill>
            <a:schemeClr val="tx1"/>
          </a:solidFill>
          <a:latin typeface="+mn-lt"/>
          <a:ea typeface="ＭＳ Ｐゴシック" pitchFamily="-111" charset="-128"/>
          <a:cs typeface="ＭＳ Ｐゴシック" pitchFamily="-111" charset="-128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pitchFamily="-112" charset="0"/>
        <a:buChar char="–"/>
        <a:defRPr sz="2800" kern="1200">
          <a:solidFill>
            <a:schemeClr val="tx1"/>
          </a:solidFill>
          <a:latin typeface="+mn-lt"/>
          <a:ea typeface="ＭＳ Ｐゴシック" pitchFamily="-111" charset="-128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12" charset="0"/>
        <a:buChar char="•"/>
        <a:defRPr sz="2400" kern="1200">
          <a:solidFill>
            <a:schemeClr val="tx1"/>
          </a:solidFill>
          <a:latin typeface="+mn-lt"/>
          <a:ea typeface="ＭＳ Ｐゴシック" pitchFamily="-111" charset="-128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12" charset="0"/>
        <a:buChar char="–"/>
        <a:defRPr sz="2000" kern="1200">
          <a:solidFill>
            <a:schemeClr val="tx1"/>
          </a:solidFill>
          <a:latin typeface="+mn-lt"/>
          <a:ea typeface="ＭＳ Ｐゴシック" pitchFamily="-111" charset="-128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pitchFamily="-112" charset="0"/>
        <a:buChar char="»"/>
        <a:defRPr sz="2000" kern="1200">
          <a:solidFill>
            <a:schemeClr val="tx1"/>
          </a:solidFill>
          <a:latin typeface="+mn-lt"/>
          <a:ea typeface="ＭＳ Ｐゴシック" pitchFamily="-111" charset="-128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Cufflinks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876301" y="1612900"/>
            <a:ext cx="762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latin typeface="+mn-lt"/>
              </a:rPr>
              <a:t>Assemble as many reads into as few (highly probable) transcripts as possible, </a:t>
            </a:r>
            <a:r>
              <a:rPr lang="en-US" b="1" dirty="0" err="1" smtClean="0">
                <a:solidFill>
                  <a:srgbClr val="C70F0C"/>
                </a:solidFill>
                <a:latin typeface="+mn-lt"/>
              </a:rPr>
              <a:t>ab</a:t>
            </a:r>
            <a:r>
              <a:rPr lang="en-US" b="1" dirty="0" smtClean="0">
                <a:solidFill>
                  <a:srgbClr val="C70F0C"/>
                </a:solidFill>
                <a:latin typeface="+mn-lt"/>
              </a:rPr>
              <a:t> initio</a:t>
            </a:r>
            <a:endParaRPr lang="en-US" b="1" dirty="0">
              <a:solidFill>
                <a:srgbClr val="C70F0C"/>
              </a:solidFill>
              <a:latin typeface="+mn-lt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533400" y="4457700"/>
            <a:ext cx="8077200" cy="25400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952500" y="4305300"/>
            <a:ext cx="1422400" cy="3683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3644900" y="4305300"/>
            <a:ext cx="1422400" cy="3683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6731000" y="4305300"/>
            <a:ext cx="1422400" cy="3683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1409700" y="400685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3746500" y="400685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4038600" y="373380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6896100" y="373380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1600200" y="346075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/>
          <p:cNvSpPr/>
          <p:nvPr/>
        </p:nvSpPr>
        <p:spPr>
          <a:xfrm>
            <a:off x="6794500" y="346075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7" name="Straight Connector 16"/>
          <p:cNvCxnSpPr>
            <a:stCxn id="10" idx="3"/>
            <a:endCxn id="11" idx="1"/>
          </p:cNvCxnSpPr>
          <p:nvPr/>
        </p:nvCxnSpPr>
        <p:spPr>
          <a:xfrm>
            <a:off x="2070100" y="4064000"/>
            <a:ext cx="1676400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18" name="Straight Connector 17"/>
          <p:cNvCxnSpPr>
            <a:stCxn id="14" idx="3"/>
            <a:endCxn id="15" idx="1"/>
          </p:cNvCxnSpPr>
          <p:nvPr/>
        </p:nvCxnSpPr>
        <p:spPr>
          <a:xfrm>
            <a:off x="2260600" y="3517900"/>
            <a:ext cx="4533900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stCxn id="12" idx="3"/>
            <a:endCxn id="13" idx="1"/>
          </p:cNvCxnSpPr>
          <p:nvPr/>
        </p:nvCxnSpPr>
        <p:spPr>
          <a:xfrm>
            <a:off x="4699000" y="3790950"/>
            <a:ext cx="2197100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3111500" y="5092700"/>
            <a:ext cx="2936797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00" dirty="0" smtClean="0">
                <a:latin typeface="+mn-lt"/>
              </a:rPr>
              <a:t>How many transcripts?</a:t>
            </a:r>
            <a:endParaRPr lang="en-US" sz="2200" dirty="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Bipartite matching</a:t>
            </a:r>
            <a:endParaRPr lang="en-US" dirty="0"/>
          </a:p>
        </p:txBody>
      </p:sp>
      <p:sp>
        <p:nvSpPr>
          <p:cNvPr id="3" name="Oval 2"/>
          <p:cNvSpPr/>
          <p:nvPr/>
        </p:nvSpPr>
        <p:spPr>
          <a:xfrm>
            <a:off x="5549900" y="17526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Oval 3"/>
          <p:cNvSpPr/>
          <p:nvPr/>
        </p:nvSpPr>
        <p:spPr>
          <a:xfrm>
            <a:off x="5549900" y="26035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5549900" y="3530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5537200" y="4419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5562600" y="5397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7962900" y="17145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7962900" y="25654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7962900" y="3492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7950200" y="4381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7975600" y="5359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3" name="Straight Connector 22"/>
          <p:cNvCxnSpPr/>
          <p:nvPr/>
        </p:nvCxnSpPr>
        <p:spPr>
          <a:xfrm flipV="1">
            <a:off x="601141" y="4385625"/>
            <a:ext cx="3530600" cy="24915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24" name="Rectangle 23"/>
          <p:cNvSpPr/>
          <p:nvPr/>
        </p:nvSpPr>
        <p:spPr>
          <a:xfrm>
            <a:off x="801267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1978133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3327089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1076054" y="3688015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2411131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1128791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/>
          <p:cNvSpPr/>
          <p:nvPr/>
        </p:nvSpPr>
        <p:spPr>
          <a:xfrm>
            <a:off x="3321538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Connector 30"/>
          <p:cNvCxnSpPr>
            <a:stCxn id="29" idx="3"/>
            <a:endCxn id="30" idx="1"/>
          </p:cNvCxnSpPr>
          <p:nvPr/>
        </p:nvCxnSpPr>
        <p:spPr>
          <a:xfrm>
            <a:off x="1417456" y="3463783"/>
            <a:ext cx="1904081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2" name="Straight Connector 31"/>
          <p:cNvCxnSpPr>
            <a:stCxn id="27" idx="3"/>
            <a:endCxn id="28" idx="1"/>
          </p:cNvCxnSpPr>
          <p:nvPr/>
        </p:nvCxnSpPr>
        <p:spPr>
          <a:xfrm>
            <a:off x="1364719" y="3744073"/>
            <a:ext cx="1046412" cy="1558"/>
          </a:xfrm>
          <a:prstGeom prst="line">
            <a:avLst/>
          </a:prstGeom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33" name="Rectangle 32"/>
          <p:cNvSpPr/>
          <p:nvPr/>
        </p:nvSpPr>
        <p:spPr>
          <a:xfrm>
            <a:off x="3327089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4" name="Straight Connector 33"/>
          <p:cNvCxnSpPr>
            <a:stCxn id="28" idx="3"/>
            <a:endCxn id="33" idx="1"/>
          </p:cNvCxnSpPr>
          <p:nvPr/>
        </p:nvCxnSpPr>
        <p:spPr>
          <a:xfrm>
            <a:off x="2599874" y="3744073"/>
            <a:ext cx="727215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792940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Rectangle 35"/>
          <p:cNvSpPr/>
          <p:nvPr/>
        </p:nvSpPr>
        <p:spPr>
          <a:xfrm>
            <a:off x="1953153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1081605" y="28795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Rectangle 38"/>
          <p:cNvSpPr/>
          <p:nvPr/>
        </p:nvSpPr>
        <p:spPr>
          <a:xfrm>
            <a:off x="2325087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1" name="Straight Connector 40"/>
          <p:cNvCxnSpPr>
            <a:stCxn id="35" idx="3"/>
            <a:endCxn id="36" idx="1"/>
          </p:cNvCxnSpPr>
          <p:nvPr/>
        </p:nvCxnSpPr>
        <p:spPr>
          <a:xfrm>
            <a:off x="1081605" y="3183494"/>
            <a:ext cx="871547" cy="155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42" name="Straight Connector 41"/>
          <p:cNvCxnSpPr>
            <a:stCxn id="37" idx="3"/>
            <a:endCxn id="69" idx="1"/>
          </p:cNvCxnSpPr>
          <p:nvPr/>
        </p:nvCxnSpPr>
        <p:spPr>
          <a:xfrm flipV="1">
            <a:off x="1370270" y="2922913"/>
            <a:ext cx="2029245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43" name="Straight Connector 42"/>
          <p:cNvCxnSpPr>
            <a:stCxn id="39" idx="3"/>
            <a:endCxn id="70" idx="1"/>
          </p:cNvCxnSpPr>
          <p:nvPr/>
        </p:nvCxnSpPr>
        <p:spPr>
          <a:xfrm>
            <a:off x="2613752" y="2697658"/>
            <a:ext cx="921589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44" name="Straight Connector 43"/>
          <p:cNvCxnSpPr>
            <a:stCxn id="6" idx="6"/>
            <a:endCxn id="10" idx="2"/>
          </p:cNvCxnSpPr>
          <p:nvPr/>
        </p:nvCxnSpPr>
        <p:spPr>
          <a:xfrm flipV="1">
            <a:off x="5715000" y="3581400"/>
            <a:ext cx="2247900" cy="92710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/>
          <p:cNvCxnSpPr>
            <a:stCxn id="7" idx="6"/>
            <a:endCxn id="10" idx="3"/>
          </p:cNvCxnSpPr>
          <p:nvPr/>
        </p:nvCxnSpPr>
        <p:spPr>
          <a:xfrm flipV="1">
            <a:off x="5740400" y="3644262"/>
            <a:ext cx="2248538" cy="1842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/>
          <p:cNvCxnSpPr>
            <a:stCxn id="7" idx="7"/>
            <a:endCxn id="8" idx="3"/>
          </p:cNvCxnSpPr>
          <p:nvPr/>
        </p:nvCxnSpPr>
        <p:spPr>
          <a:xfrm rot="5400000" flipH="1" flipV="1">
            <a:off x="5073012" y="2507612"/>
            <a:ext cx="3557276" cy="2274576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9" name="Straight Connector 58"/>
          <p:cNvCxnSpPr>
            <a:stCxn id="6" idx="6"/>
            <a:endCxn id="9" idx="3"/>
          </p:cNvCxnSpPr>
          <p:nvPr/>
        </p:nvCxnSpPr>
        <p:spPr>
          <a:xfrm flipV="1">
            <a:off x="5715000" y="2717162"/>
            <a:ext cx="2273938" cy="17913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/>
          <p:cNvCxnSpPr>
            <a:stCxn id="5" idx="6"/>
            <a:endCxn id="8" idx="3"/>
          </p:cNvCxnSpPr>
          <p:nvPr/>
        </p:nvCxnSpPr>
        <p:spPr>
          <a:xfrm flipV="1">
            <a:off x="5727700" y="1866262"/>
            <a:ext cx="2261238" cy="17532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3" name="Right Arrow 72"/>
          <p:cNvSpPr/>
          <p:nvPr/>
        </p:nvSpPr>
        <p:spPr>
          <a:xfrm>
            <a:off x="4368800" y="3581400"/>
            <a:ext cx="520700" cy="317500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TextBox 46"/>
          <p:cNvSpPr txBox="1"/>
          <p:nvPr/>
        </p:nvSpPr>
        <p:spPr>
          <a:xfrm>
            <a:off x="643483" y="3539063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48" name="TextBox 47"/>
          <p:cNvSpPr txBox="1"/>
          <p:nvPr/>
        </p:nvSpPr>
        <p:spPr>
          <a:xfrm>
            <a:off x="745083" y="3251196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49" name="TextBox 48"/>
          <p:cNvSpPr txBox="1"/>
          <p:nvPr/>
        </p:nvSpPr>
        <p:spPr>
          <a:xfrm>
            <a:off x="406416" y="2980264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51" name="TextBox 50"/>
          <p:cNvSpPr txBox="1"/>
          <p:nvPr/>
        </p:nvSpPr>
        <p:spPr>
          <a:xfrm>
            <a:off x="702751" y="2709330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2" name="TextBox 51"/>
          <p:cNvSpPr txBox="1"/>
          <p:nvPr/>
        </p:nvSpPr>
        <p:spPr>
          <a:xfrm>
            <a:off x="1964279" y="24807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4" name="TextBox 53"/>
          <p:cNvSpPr txBox="1"/>
          <p:nvPr/>
        </p:nvSpPr>
        <p:spPr>
          <a:xfrm>
            <a:off x="51011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82380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51011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7" name="TextBox 56"/>
          <p:cNvSpPr txBox="1"/>
          <p:nvPr/>
        </p:nvSpPr>
        <p:spPr>
          <a:xfrm>
            <a:off x="82380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8" name="TextBox 57"/>
          <p:cNvSpPr txBox="1"/>
          <p:nvPr/>
        </p:nvSpPr>
        <p:spPr>
          <a:xfrm>
            <a:off x="51011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82380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51011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3" name="TextBox 62"/>
          <p:cNvSpPr txBox="1"/>
          <p:nvPr/>
        </p:nvSpPr>
        <p:spPr>
          <a:xfrm>
            <a:off x="82380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4" name="TextBox 63"/>
          <p:cNvSpPr txBox="1"/>
          <p:nvPr/>
        </p:nvSpPr>
        <p:spPr>
          <a:xfrm>
            <a:off x="51011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6" name="TextBox 65"/>
          <p:cNvSpPr txBox="1"/>
          <p:nvPr/>
        </p:nvSpPr>
        <p:spPr>
          <a:xfrm>
            <a:off x="82380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9" name="Rectangle 68"/>
          <p:cNvSpPr/>
          <p:nvPr/>
        </p:nvSpPr>
        <p:spPr>
          <a:xfrm>
            <a:off x="3399515" y="28668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Rectangle 69"/>
          <p:cNvSpPr/>
          <p:nvPr/>
        </p:nvSpPr>
        <p:spPr>
          <a:xfrm>
            <a:off x="3535341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6" name="Straight Connector 75"/>
          <p:cNvCxnSpPr>
            <a:stCxn id="7" idx="6"/>
            <a:endCxn id="11" idx="3"/>
          </p:cNvCxnSpPr>
          <p:nvPr/>
        </p:nvCxnSpPr>
        <p:spPr>
          <a:xfrm flipV="1">
            <a:off x="5740400" y="4533262"/>
            <a:ext cx="2235838" cy="953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Bipartite matching</a:t>
            </a:r>
            <a:endParaRPr lang="en-US" dirty="0"/>
          </a:p>
        </p:txBody>
      </p:sp>
      <p:sp>
        <p:nvSpPr>
          <p:cNvPr id="3" name="Oval 2"/>
          <p:cNvSpPr/>
          <p:nvPr/>
        </p:nvSpPr>
        <p:spPr>
          <a:xfrm>
            <a:off x="5549900" y="17526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Oval 3"/>
          <p:cNvSpPr/>
          <p:nvPr/>
        </p:nvSpPr>
        <p:spPr>
          <a:xfrm>
            <a:off x="5549900" y="26035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5549900" y="3530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5537200" y="4419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5562600" y="5397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7962900" y="17145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7962900" y="25654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7962900" y="3492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7950200" y="4381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7975600" y="5359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4" name="Straight Connector 43"/>
          <p:cNvCxnSpPr>
            <a:stCxn id="6" idx="6"/>
            <a:endCxn id="10" idx="2"/>
          </p:cNvCxnSpPr>
          <p:nvPr/>
        </p:nvCxnSpPr>
        <p:spPr>
          <a:xfrm flipV="1">
            <a:off x="5715000" y="3581400"/>
            <a:ext cx="2247900" cy="92710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/>
          <p:cNvCxnSpPr>
            <a:stCxn id="7" idx="6"/>
            <a:endCxn id="10" idx="3"/>
          </p:cNvCxnSpPr>
          <p:nvPr/>
        </p:nvCxnSpPr>
        <p:spPr>
          <a:xfrm flipV="1">
            <a:off x="5740400" y="3644262"/>
            <a:ext cx="2248538" cy="1842138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/>
          <p:cNvCxnSpPr>
            <a:stCxn id="7" idx="7"/>
            <a:endCxn id="8" idx="3"/>
          </p:cNvCxnSpPr>
          <p:nvPr/>
        </p:nvCxnSpPr>
        <p:spPr>
          <a:xfrm rot="5400000" flipH="1" flipV="1">
            <a:off x="5073012" y="2507612"/>
            <a:ext cx="3557276" cy="2274576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9" name="Straight Connector 58"/>
          <p:cNvCxnSpPr>
            <a:stCxn id="6" idx="6"/>
            <a:endCxn id="9" idx="3"/>
          </p:cNvCxnSpPr>
          <p:nvPr/>
        </p:nvCxnSpPr>
        <p:spPr>
          <a:xfrm flipV="1">
            <a:off x="5715000" y="2717162"/>
            <a:ext cx="2273938" cy="1791338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/>
          <p:cNvCxnSpPr>
            <a:stCxn id="5" idx="6"/>
            <a:endCxn id="8" idx="3"/>
          </p:cNvCxnSpPr>
          <p:nvPr/>
        </p:nvCxnSpPr>
        <p:spPr>
          <a:xfrm flipV="1">
            <a:off x="5727700" y="1866262"/>
            <a:ext cx="2261238" cy="1753238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7" name="TextBox 46"/>
          <p:cNvSpPr txBox="1"/>
          <p:nvPr/>
        </p:nvSpPr>
        <p:spPr>
          <a:xfrm>
            <a:off x="1206500" y="6070600"/>
            <a:ext cx="71501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Now find a maximum matching in the graph to decompose the mates into </a:t>
            </a:r>
            <a:r>
              <a:rPr lang="en-US" i="1" dirty="0" smtClean="0">
                <a:latin typeface="+mn-lt"/>
              </a:rPr>
              <a:t>chains</a:t>
            </a:r>
            <a:endParaRPr lang="en-US" i="1" dirty="0">
              <a:latin typeface="+mn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51011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82380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51011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7" name="TextBox 56"/>
          <p:cNvSpPr txBox="1"/>
          <p:nvPr/>
        </p:nvSpPr>
        <p:spPr>
          <a:xfrm>
            <a:off x="82380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8" name="TextBox 57"/>
          <p:cNvSpPr txBox="1"/>
          <p:nvPr/>
        </p:nvSpPr>
        <p:spPr>
          <a:xfrm>
            <a:off x="51011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82380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51011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3" name="TextBox 62"/>
          <p:cNvSpPr txBox="1"/>
          <p:nvPr/>
        </p:nvSpPr>
        <p:spPr>
          <a:xfrm>
            <a:off x="82380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4" name="TextBox 63"/>
          <p:cNvSpPr txBox="1"/>
          <p:nvPr/>
        </p:nvSpPr>
        <p:spPr>
          <a:xfrm>
            <a:off x="51011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6" name="TextBox 65"/>
          <p:cNvSpPr txBox="1"/>
          <p:nvPr/>
        </p:nvSpPr>
        <p:spPr>
          <a:xfrm>
            <a:off x="82380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cxnSp>
        <p:nvCxnSpPr>
          <p:cNvPr id="71" name="Straight Connector 70"/>
          <p:cNvCxnSpPr/>
          <p:nvPr/>
        </p:nvCxnSpPr>
        <p:spPr>
          <a:xfrm flipV="1">
            <a:off x="601141" y="4385625"/>
            <a:ext cx="3530600" cy="24915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72" name="Rectangle 71"/>
          <p:cNvSpPr/>
          <p:nvPr/>
        </p:nvSpPr>
        <p:spPr>
          <a:xfrm>
            <a:off x="801267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Rectangle 72"/>
          <p:cNvSpPr/>
          <p:nvPr/>
        </p:nvSpPr>
        <p:spPr>
          <a:xfrm>
            <a:off x="1978133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Rectangle 73"/>
          <p:cNvSpPr/>
          <p:nvPr/>
        </p:nvSpPr>
        <p:spPr>
          <a:xfrm>
            <a:off x="3327089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Rectangle 74"/>
          <p:cNvSpPr/>
          <p:nvPr/>
        </p:nvSpPr>
        <p:spPr>
          <a:xfrm>
            <a:off x="1076054" y="3688015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Rectangle 75"/>
          <p:cNvSpPr/>
          <p:nvPr/>
        </p:nvSpPr>
        <p:spPr>
          <a:xfrm>
            <a:off x="2411131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Rectangle 76"/>
          <p:cNvSpPr/>
          <p:nvPr/>
        </p:nvSpPr>
        <p:spPr>
          <a:xfrm>
            <a:off x="1128791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Rectangle 77"/>
          <p:cNvSpPr/>
          <p:nvPr/>
        </p:nvSpPr>
        <p:spPr>
          <a:xfrm>
            <a:off x="3321538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9" name="Straight Connector 78"/>
          <p:cNvCxnSpPr>
            <a:stCxn id="77" idx="3"/>
            <a:endCxn id="78" idx="1"/>
          </p:cNvCxnSpPr>
          <p:nvPr/>
        </p:nvCxnSpPr>
        <p:spPr>
          <a:xfrm>
            <a:off x="1417456" y="3463783"/>
            <a:ext cx="1904081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80" name="Straight Connector 79"/>
          <p:cNvCxnSpPr>
            <a:stCxn id="75" idx="3"/>
            <a:endCxn id="76" idx="1"/>
          </p:cNvCxnSpPr>
          <p:nvPr/>
        </p:nvCxnSpPr>
        <p:spPr>
          <a:xfrm>
            <a:off x="1364719" y="3744073"/>
            <a:ext cx="1046412" cy="1558"/>
          </a:xfrm>
          <a:prstGeom prst="line">
            <a:avLst/>
          </a:prstGeom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81" name="Rectangle 80"/>
          <p:cNvSpPr/>
          <p:nvPr/>
        </p:nvSpPr>
        <p:spPr>
          <a:xfrm>
            <a:off x="3327089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2" name="Straight Connector 81"/>
          <p:cNvCxnSpPr>
            <a:stCxn id="76" idx="3"/>
            <a:endCxn id="81" idx="1"/>
          </p:cNvCxnSpPr>
          <p:nvPr/>
        </p:nvCxnSpPr>
        <p:spPr>
          <a:xfrm>
            <a:off x="2599874" y="3744073"/>
            <a:ext cx="727215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83" name="Rectangle 82"/>
          <p:cNvSpPr/>
          <p:nvPr/>
        </p:nvSpPr>
        <p:spPr>
          <a:xfrm>
            <a:off x="792940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Rectangle 83"/>
          <p:cNvSpPr/>
          <p:nvPr/>
        </p:nvSpPr>
        <p:spPr>
          <a:xfrm>
            <a:off x="1953153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Rectangle 84"/>
          <p:cNvSpPr/>
          <p:nvPr/>
        </p:nvSpPr>
        <p:spPr>
          <a:xfrm>
            <a:off x="1081605" y="28795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Rectangle 85"/>
          <p:cNvSpPr/>
          <p:nvPr/>
        </p:nvSpPr>
        <p:spPr>
          <a:xfrm>
            <a:off x="2325087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7" name="Straight Connector 86"/>
          <p:cNvCxnSpPr>
            <a:stCxn id="83" idx="3"/>
            <a:endCxn id="84" idx="1"/>
          </p:cNvCxnSpPr>
          <p:nvPr/>
        </p:nvCxnSpPr>
        <p:spPr>
          <a:xfrm>
            <a:off x="1081605" y="3183494"/>
            <a:ext cx="871547" cy="155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88" name="Straight Connector 87"/>
          <p:cNvCxnSpPr>
            <a:stCxn id="85" idx="3"/>
            <a:endCxn id="95" idx="1"/>
          </p:cNvCxnSpPr>
          <p:nvPr/>
        </p:nvCxnSpPr>
        <p:spPr>
          <a:xfrm flipV="1">
            <a:off x="1370270" y="2922913"/>
            <a:ext cx="2029245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89" name="Straight Connector 88"/>
          <p:cNvCxnSpPr>
            <a:stCxn id="86" idx="3"/>
            <a:endCxn id="96" idx="1"/>
          </p:cNvCxnSpPr>
          <p:nvPr/>
        </p:nvCxnSpPr>
        <p:spPr>
          <a:xfrm>
            <a:off x="2613752" y="2697658"/>
            <a:ext cx="921589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90" name="TextBox 89"/>
          <p:cNvSpPr txBox="1"/>
          <p:nvPr/>
        </p:nvSpPr>
        <p:spPr>
          <a:xfrm>
            <a:off x="643483" y="3539063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91" name="TextBox 90"/>
          <p:cNvSpPr txBox="1"/>
          <p:nvPr/>
        </p:nvSpPr>
        <p:spPr>
          <a:xfrm>
            <a:off x="745083" y="3251196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92" name="TextBox 91"/>
          <p:cNvSpPr txBox="1"/>
          <p:nvPr/>
        </p:nvSpPr>
        <p:spPr>
          <a:xfrm>
            <a:off x="406416" y="2980264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93" name="TextBox 92"/>
          <p:cNvSpPr txBox="1"/>
          <p:nvPr/>
        </p:nvSpPr>
        <p:spPr>
          <a:xfrm>
            <a:off x="702751" y="2709330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94" name="TextBox 93"/>
          <p:cNvSpPr txBox="1"/>
          <p:nvPr/>
        </p:nvSpPr>
        <p:spPr>
          <a:xfrm>
            <a:off x="1964279" y="24807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95" name="Rectangle 94"/>
          <p:cNvSpPr/>
          <p:nvPr/>
        </p:nvSpPr>
        <p:spPr>
          <a:xfrm>
            <a:off x="3399515" y="28668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Rectangle 95"/>
          <p:cNvSpPr/>
          <p:nvPr/>
        </p:nvSpPr>
        <p:spPr>
          <a:xfrm>
            <a:off x="3535341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9" name="Straight Connector 98"/>
          <p:cNvCxnSpPr>
            <a:stCxn id="7" idx="6"/>
            <a:endCxn id="11" idx="2"/>
          </p:cNvCxnSpPr>
          <p:nvPr/>
        </p:nvCxnSpPr>
        <p:spPr>
          <a:xfrm flipV="1">
            <a:off x="5740400" y="4470400"/>
            <a:ext cx="2209800" cy="101600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Bipartite matching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1206500" y="6070600"/>
            <a:ext cx="71501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Now find a maximum matching in the graph to decompose the mates into </a:t>
            </a:r>
            <a:r>
              <a:rPr lang="en-US" i="1" dirty="0" smtClean="0">
                <a:latin typeface="+mn-lt"/>
              </a:rPr>
              <a:t>chains</a:t>
            </a:r>
            <a:endParaRPr lang="en-US" i="1" dirty="0">
              <a:latin typeface="+mn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51011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82380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51011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7" name="TextBox 56"/>
          <p:cNvSpPr txBox="1"/>
          <p:nvPr/>
        </p:nvSpPr>
        <p:spPr>
          <a:xfrm>
            <a:off x="82380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8" name="TextBox 57"/>
          <p:cNvSpPr txBox="1"/>
          <p:nvPr/>
        </p:nvSpPr>
        <p:spPr>
          <a:xfrm>
            <a:off x="51011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82380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51011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3" name="TextBox 62"/>
          <p:cNvSpPr txBox="1"/>
          <p:nvPr/>
        </p:nvSpPr>
        <p:spPr>
          <a:xfrm>
            <a:off x="82380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4" name="TextBox 63"/>
          <p:cNvSpPr txBox="1"/>
          <p:nvPr/>
        </p:nvSpPr>
        <p:spPr>
          <a:xfrm>
            <a:off x="51011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6" name="TextBox 65"/>
          <p:cNvSpPr txBox="1"/>
          <p:nvPr/>
        </p:nvSpPr>
        <p:spPr>
          <a:xfrm>
            <a:off x="82380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7" name="Oval 66"/>
          <p:cNvSpPr/>
          <p:nvPr/>
        </p:nvSpPr>
        <p:spPr>
          <a:xfrm>
            <a:off x="5549900" y="17526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Oval 68"/>
          <p:cNvSpPr/>
          <p:nvPr/>
        </p:nvSpPr>
        <p:spPr>
          <a:xfrm>
            <a:off x="5549900" y="26035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Oval 69"/>
          <p:cNvSpPr/>
          <p:nvPr/>
        </p:nvSpPr>
        <p:spPr>
          <a:xfrm>
            <a:off x="5549900" y="3530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Oval 70"/>
          <p:cNvSpPr/>
          <p:nvPr/>
        </p:nvSpPr>
        <p:spPr>
          <a:xfrm>
            <a:off x="5537200" y="4419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Oval 71"/>
          <p:cNvSpPr/>
          <p:nvPr/>
        </p:nvSpPr>
        <p:spPr>
          <a:xfrm>
            <a:off x="5562600" y="5397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Oval 72"/>
          <p:cNvSpPr/>
          <p:nvPr/>
        </p:nvSpPr>
        <p:spPr>
          <a:xfrm>
            <a:off x="7962900" y="17145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Oval 73"/>
          <p:cNvSpPr/>
          <p:nvPr/>
        </p:nvSpPr>
        <p:spPr>
          <a:xfrm>
            <a:off x="7962900" y="25654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Oval 74"/>
          <p:cNvSpPr/>
          <p:nvPr/>
        </p:nvSpPr>
        <p:spPr>
          <a:xfrm>
            <a:off x="7962900" y="3492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Oval 75"/>
          <p:cNvSpPr/>
          <p:nvPr/>
        </p:nvSpPr>
        <p:spPr>
          <a:xfrm>
            <a:off x="7950200" y="4381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Oval 76"/>
          <p:cNvSpPr/>
          <p:nvPr/>
        </p:nvSpPr>
        <p:spPr>
          <a:xfrm>
            <a:off x="7975600" y="5359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8" name="Straight Connector 77"/>
          <p:cNvCxnSpPr>
            <a:stCxn id="71" idx="6"/>
            <a:endCxn id="75" idx="2"/>
          </p:cNvCxnSpPr>
          <p:nvPr/>
        </p:nvCxnSpPr>
        <p:spPr>
          <a:xfrm flipV="1">
            <a:off x="5715000" y="3581400"/>
            <a:ext cx="2247900" cy="92710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78"/>
          <p:cNvCxnSpPr>
            <a:stCxn id="72" idx="6"/>
            <a:endCxn id="75" idx="3"/>
          </p:cNvCxnSpPr>
          <p:nvPr/>
        </p:nvCxnSpPr>
        <p:spPr>
          <a:xfrm flipV="1">
            <a:off x="5740400" y="3644262"/>
            <a:ext cx="2248538" cy="1842138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/>
          <p:cNvCxnSpPr>
            <a:stCxn id="72" idx="7"/>
            <a:endCxn id="73" idx="3"/>
          </p:cNvCxnSpPr>
          <p:nvPr/>
        </p:nvCxnSpPr>
        <p:spPr>
          <a:xfrm rot="5400000" flipH="1" flipV="1">
            <a:off x="5073012" y="2507612"/>
            <a:ext cx="3557276" cy="2274576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>
            <a:stCxn id="71" idx="6"/>
            <a:endCxn id="74" idx="3"/>
          </p:cNvCxnSpPr>
          <p:nvPr/>
        </p:nvCxnSpPr>
        <p:spPr>
          <a:xfrm flipV="1">
            <a:off x="5715000" y="2717162"/>
            <a:ext cx="2273938" cy="1791338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>
            <a:stCxn id="70" idx="6"/>
            <a:endCxn id="73" idx="3"/>
          </p:cNvCxnSpPr>
          <p:nvPr/>
        </p:nvCxnSpPr>
        <p:spPr>
          <a:xfrm flipV="1">
            <a:off x="5727700" y="1866262"/>
            <a:ext cx="2261238" cy="1753238"/>
          </a:xfrm>
          <a:prstGeom prst="line">
            <a:avLst/>
          </a:prstGeom>
          <a:ln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/>
          <p:cNvCxnSpPr>
            <a:stCxn id="72" idx="6"/>
            <a:endCxn id="76" idx="2"/>
          </p:cNvCxnSpPr>
          <p:nvPr/>
        </p:nvCxnSpPr>
        <p:spPr>
          <a:xfrm flipV="1">
            <a:off x="5740400" y="4470400"/>
            <a:ext cx="2209800" cy="101600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/>
          <p:nvPr/>
        </p:nvCxnSpPr>
        <p:spPr>
          <a:xfrm flipV="1">
            <a:off x="601141" y="4385625"/>
            <a:ext cx="3530600" cy="24915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87" name="Rectangle 86"/>
          <p:cNvSpPr/>
          <p:nvPr/>
        </p:nvSpPr>
        <p:spPr>
          <a:xfrm>
            <a:off x="801267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Rectangle 87"/>
          <p:cNvSpPr/>
          <p:nvPr/>
        </p:nvSpPr>
        <p:spPr>
          <a:xfrm>
            <a:off x="1978133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3327089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Rectangle 89"/>
          <p:cNvSpPr/>
          <p:nvPr/>
        </p:nvSpPr>
        <p:spPr>
          <a:xfrm>
            <a:off x="1076054" y="3688015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Rectangle 90"/>
          <p:cNvSpPr/>
          <p:nvPr/>
        </p:nvSpPr>
        <p:spPr>
          <a:xfrm>
            <a:off x="2411131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1128791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Rectangle 92"/>
          <p:cNvSpPr/>
          <p:nvPr/>
        </p:nvSpPr>
        <p:spPr>
          <a:xfrm>
            <a:off x="3321538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4" name="Straight Connector 93"/>
          <p:cNvCxnSpPr>
            <a:stCxn id="92" idx="3"/>
            <a:endCxn id="93" idx="1"/>
          </p:cNvCxnSpPr>
          <p:nvPr/>
        </p:nvCxnSpPr>
        <p:spPr>
          <a:xfrm>
            <a:off x="1417456" y="3463783"/>
            <a:ext cx="1904081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95" name="Straight Connector 94"/>
          <p:cNvCxnSpPr>
            <a:stCxn id="90" idx="3"/>
            <a:endCxn id="91" idx="1"/>
          </p:cNvCxnSpPr>
          <p:nvPr/>
        </p:nvCxnSpPr>
        <p:spPr>
          <a:xfrm>
            <a:off x="1364719" y="3744073"/>
            <a:ext cx="1046412" cy="1558"/>
          </a:xfrm>
          <a:prstGeom prst="line">
            <a:avLst/>
          </a:prstGeom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96" name="Rectangle 95"/>
          <p:cNvSpPr/>
          <p:nvPr/>
        </p:nvSpPr>
        <p:spPr>
          <a:xfrm>
            <a:off x="3327089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7" name="Straight Connector 96"/>
          <p:cNvCxnSpPr>
            <a:stCxn id="91" idx="3"/>
            <a:endCxn id="96" idx="1"/>
          </p:cNvCxnSpPr>
          <p:nvPr/>
        </p:nvCxnSpPr>
        <p:spPr>
          <a:xfrm>
            <a:off x="2599874" y="3744073"/>
            <a:ext cx="727215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98" name="Rectangle 97"/>
          <p:cNvSpPr/>
          <p:nvPr/>
        </p:nvSpPr>
        <p:spPr>
          <a:xfrm>
            <a:off x="792940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Rectangle 98"/>
          <p:cNvSpPr/>
          <p:nvPr/>
        </p:nvSpPr>
        <p:spPr>
          <a:xfrm>
            <a:off x="1953153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Rectangle 99"/>
          <p:cNvSpPr/>
          <p:nvPr/>
        </p:nvSpPr>
        <p:spPr>
          <a:xfrm>
            <a:off x="1081605" y="28795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2325087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2" name="Straight Connector 101"/>
          <p:cNvCxnSpPr>
            <a:stCxn id="98" idx="3"/>
            <a:endCxn id="99" idx="1"/>
          </p:cNvCxnSpPr>
          <p:nvPr/>
        </p:nvCxnSpPr>
        <p:spPr>
          <a:xfrm>
            <a:off x="1081605" y="3183494"/>
            <a:ext cx="871547" cy="155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>
            <a:stCxn id="100" idx="3"/>
            <a:endCxn id="110" idx="1"/>
          </p:cNvCxnSpPr>
          <p:nvPr/>
        </p:nvCxnSpPr>
        <p:spPr>
          <a:xfrm flipV="1">
            <a:off x="1370270" y="2922913"/>
            <a:ext cx="2029245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104" name="Straight Connector 103"/>
          <p:cNvCxnSpPr>
            <a:stCxn id="101" idx="3"/>
            <a:endCxn id="111" idx="1"/>
          </p:cNvCxnSpPr>
          <p:nvPr/>
        </p:nvCxnSpPr>
        <p:spPr>
          <a:xfrm>
            <a:off x="2613752" y="2697658"/>
            <a:ext cx="921589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05" name="TextBox 104"/>
          <p:cNvSpPr txBox="1"/>
          <p:nvPr/>
        </p:nvSpPr>
        <p:spPr>
          <a:xfrm>
            <a:off x="643483" y="3539063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106" name="TextBox 105"/>
          <p:cNvSpPr txBox="1"/>
          <p:nvPr/>
        </p:nvSpPr>
        <p:spPr>
          <a:xfrm>
            <a:off x="745083" y="3251196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107" name="TextBox 106"/>
          <p:cNvSpPr txBox="1"/>
          <p:nvPr/>
        </p:nvSpPr>
        <p:spPr>
          <a:xfrm>
            <a:off x="406416" y="2980264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108" name="TextBox 107"/>
          <p:cNvSpPr txBox="1"/>
          <p:nvPr/>
        </p:nvSpPr>
        <p:spPr>
          <a:xfrm>
            <a:off x="702751" y="2709330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109" name="TextBox 108"/>
          <p:cNvSpPr txBox="1"/>
          <p:nvPr/>
        </p:nvSpPr>
        <p:spPr>
          <a:xfrm>
            <a:off x="1964279" y="24807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110" name="Rectangle 109"/>
          <p:cNvSpPr/>
          <p:nvPr/>
        </p:nvSpPr>
        <p:spPr>
          <a:xfrm>
            <a:off x="3399515" y="28668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Rectangle 110"/>
          <p:cNvSpPr/>
          <p:nvPr/>
        </p:nvSpPr>
        <p:spPr>
          <a:xfrm>
            <a:off x="3535341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Bipartite matching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1206500" y="6070600"/>
            <a:ext cx="71501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Now find a maximum matching in the graph to decompose the mates into </a:t>
            </a:r>
            <a:r>
              <a:rPr lang="en-US" i="1" dirty="0" smtClean="0">
                <a:latin typeface="+mn-lt"/>
              </a:rPr>
              <a:t>chains</a:t>
            </a:r>
            <a:endParaRPr lang="en-US" i="1" dirty="0">
              <a:latin typeface="+mn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51011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82380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51011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7" name="TextBox 56"/>
          <p:cNvSpPr txBox="1"/>
          <p:nvPr/>
        </p:nvSpPr>
        <p:spPr>
          <a:xfrm>
            <a:off x="82380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8" name="TextBox 57"/>
          <p:cNvSpPr txBox="1"/>
          <p:nvPr/>
        </p:nvSpPr>
        <p:spPr>
          <a:xfrm>
            <a:off x="51011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82380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51011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3" name="TextBox 62"/>
          <p:cNvSpPr txBox="1"/>
          <p:nvPr/>
        </p:nvSpPr>
        <p:spPr>
          <a:xfrm>
            <a:off x="82380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4" name="TextBox 63"/>
          <p:cNvSpPr txBox="1"/>
          <p:nvPr/>
        </p:nvSpPr>
        <p:spPr>
          <a:xfrm>
            <a:off x="51011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6" name="TextBox 65"/>
          <p:cNvSpPr txBox="1"/>
          <p:nvPr/>
        </p:nvSpPr>
        <p:spPr>
          <a:xfrm>
            <a:off x="82380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7" name="Oval 66"/>
          <p:cNvSpPr/>
          <p:nvPr/>
        </p:nvSpPr>
        <p:spPr>
          <a:xfrm>
            <a:off x="5549900" y="17526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Oval 68"/>
          <p:cNvSpPr/>
          <p:nvPr/>
        </p:nvSpPr>
        <p:spPr>
          <a:xfrm>
            <a:off x="5549900" y="26035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Oval 69"/>
          <p:cNvSpPr/>
          <p:nvPr/>
        </p:nvSpPr>
        <p:spPr>
          <a:xfrm>
            <a:off x="5549900" y="3530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Oval 70"/>
          <p:cNvSpPr/>
          <p:nvPr/>
        </p:nvSpPr>
        <p:spPr>
          <a:xfrm>
            <a:off x="5537200" y="4419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Oval 71"/>
          <p:cNvSpPr/>
          <p:nvPr/>
        </p:nvSpPr>
        <p:spPr>
          <a:xfrm>
            <a:off x="5562600" y="5397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Oval 72"/>
          <p:cNvSpPr/>
          <p:nvPr/>
        </p:nvSpPr>
        <p:spPr>
          <a:xfrm>
            <a:off x="7962900" y="17145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Oval 73"/>
          <p:cNvSpPr/>
          <p:nvPr/>
        </p:nvSpPr>
        <p:spPr>
          <a:xfrm>
            <a:off x="7962900" y="25654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Oval 74"/>
          <p:cNvSpPr/>
          <p:nvPr/>
        </p:nvSpPr>
        <p:spPr>
          <a:xfrm>
            <a:off x="7962900" y="3492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Oval 75"/>
          <p:cNvSpPr/>
          <p:nvPr/>
        </p:nvSpPr>
        <p:spPr>
          <a:xfrm>
            <a:off x="7950200" y="4381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Oval 76"/>
          <p:cNvSpPr/>
          <p:nvPr/>
        </p:nvSpPr>
        <p:spPr>
          <a:xfrm>
            <a:off x="7975600" y="5359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8" name="Straight Connector 77"/>
          <p:cNvCxnSpPr>
            <a:stCxn id="71" idx="6"/>
            <a:endCxn id="75" idx="2"/>
          </p:cNvCxnSpPr>
          <p:nvPr/>
        </p:nvCxnSpPr>
        <p:spPr>
          <a:xfrm flipV="1">
            <a:off x="5715000" y="3581400"/>
            <a:ext cx="2247900" cy="92710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78"/>
          <p:cNvCxnSpPr>
            <a:stCxn id="72" idx="6"/>
            <a:endCxn id="75" idx="3"/>
          </p:cNvCxnSpPr>
          <p:nvPr/>
        </p:nvCxnSpPr>
        <p:spPr>
          <a:xfrm flipV="1">
            <a:off x="5740400" y="3644262"/>
            <a:ext cx="2248538" cy="1842138"/>
          </a:xfrm>
          <a:prstGeom prst="line">
            <a:avLst/>
          </a:prstGeom>
          <a:ln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/>
          <p:cNvCxnSpPr>
            <a:stCxn id="72" idx="7"/>
            <a:endCxn id="73" idx="3"/>
          </p:cNvCxnSpPr>
          <p:nvPr/>
        </p:nvCxnSpPr>
        <p:spPr>
          <a:xfrm rot="5400000" flipH="1" flipV="1">
            <a:off x="5073012" y="2507612"/>
            <a:ext cx="3557276" cy="2274576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>
            <a:stCxn id="71" idx="6"/>
            <a:endCxn id="74" idx="3"/>
          </p:cNvCxnSpPr>
          <p:nvPr/>
        </p:nvCxnSpPr>
        <p:spPr>
          <a:xfrm flipV="1">
            <a:off x="5715000" y="2717162"/>
            <a:ext cx="2273938" cy="1791338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>
            <a:stCxn id="70" idx="6"/>
            <a:endCxn id="73" idx="3"/>
          </p:cNvCxnSpPr>
          <p:nvPr/>
        </p:nvCxnSpPr>
        <p:spPr>
          <a:xfrm flipV="1">
            <a:off x="5727700" y="1866262"/>
            <a:ext cx="2261238" cy="1753238"/>
          </a:xfrm>
          <a:prstGeom prst="line">
            <a:avLst/>
          </a:prstGeom>
          <a:ln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/>
          <p:cNvCxnSpPr>
            <a:stCxn id="72" idx="6"/>
            <a:endCxn id="76" idx="2"/>
          </p:cNvCxnSpPr>
          <p:nvPr/>
        </p:nvCxnSpPr>
        <p:spPr>
          <a:xfrm flipV="1">
            <a:off x="5740400" y="4470400"/>
            <a:ext cx="2209800" cy="101600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/>
          <p:nvPr/>
        </p:nvCxnSpPr>
        <p:spPr>
          <a:xfrm flipV="1">
            <a:off x="601141" y="4385625"/>
            <a:ext cx="3530600" cy="24915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87" name="Rectangle 86"/>
          <p:cNvSpPr/>
          <p:nvPr/>
        </p:nvSpPr>
        <p:spPr>
          <a:xfrm>
            <a:off x="801267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Rectangle 87"/>
          <p:cNvSpPr/>
          <p:nvPr/>
        </p:nvSpPr>
        <p:spPr>
          <a:xfrm>
            <a:off x="1978133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3327089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Rectangle 89"/>
          <p:cNvSpPr/>
          <p:nvPr/>
        </p:nvSpPr>
        <p:spPr>
          <a:xfrm>
            <a:off x="1076054" y="3688015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Rectangle 90"/>
          <p:cNvSpPr/>
          <p:nvPr/>
        </p:nvSpPr>
        <p:spPr>
          <a:xfrm>
            <a:off x="2411131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1128791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Rectangle 92"/>
          <p:cNvSpPr/>
          <p:nvPr/>
        </p:nvSpPr>
        <p:spPr>
          <a:xfrm>
            <a:off x="3321538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4" name="Straight Connector 93"/>
          <p:cNvCxnSpPr>
            <a:stCxn id="92" idx="3"/>
            <a:endCxn id="93" idx="1"/>
          </p:cNvCxnSpPr>
          <p:nvPr/>
        </p:nvCxnSpPr>
        <p:spPr>
          <a:xfrm>
            <a:off x="1417456" y="3463783"/>
            <a:ext cx="1904081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95" name="Straight Connector 94"/>
          <p:cNvCxnSpPr>
            <a:stCxn id="90" idx="3"/>
            <a:endCxn id="91" idx="1"/>
          </p:cNvCxnSpPr>
          <p:nvPr/>
        </p:nvCxnSpPr>
        <p:spPr>
          <a:xfrm>
            <a:off x="1364719" y="3744073"/>
            <a:ext cx="1046412" cy="1558"/>
          </a:xfrm>
          <a:prstGeom prst="line">
            <a:avLst/>
          </a:prstGeom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96" name="Rectangle 95"/>
          <p:cNvSpPr/>
          <p:nvPr/>
        </p:nvSpPr>
        <p:spPr>
          <a:xfrm>
            <a:off x="3327089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7" name="Straight Connector 96"/>
          <p:cNvCxnSpPr>
            <a:stCxn id="91" idx="3"/>
            <a:endCxn id="96" idx="1"/>
          </p:cNvCxnSpPr>
          <p:nvPr/>
        </p:nvCxnSpPr>
        <p:spPr>
          <a:xfrm>
            <a:off x="2599874" y="3744073"/>
            <a:ext cx="727215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98" name="Rectangle 97"/>
          <p:cNvSpPr/>
          <p:nvPr/>
        </p:nvSpPr>
        <p:spPr>
          <a:xfrm>
            <a:off x="792940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Rectangle 98"/>
          <p:cNvSpPr/>
          <p:nvPr/>
        </p:nvSpPr>
        <p:spPr>
          <a:xfrm>
            <a:off x="1953153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Rectangle 99"/>
          <p:cNvSpPr/>
          <p:nvPr/>
        </p:nvSpPr>
        <p:spPr>
          <a:xfrm>
            <a:off x="1081605" y="28795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2325087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2" name="Straight Connector 101"/>
          <p:cNvCxnSpPr>
            <a:stCxn id="98" idx="3"/>
            <a:endCxn id="99" idx="1"/>
          </p:cNvCxnSpPr>
          <p:nvPr/>
        </p:nvCxnSpPr>
        <p:spPr>
          <a:xfrm>
            <a:off x="1081605" y="3183494"/>
            <a:ext cx="871547" cy="155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>
            <a:stCxn id="100" idx="3"/>
            <a:endCxn id="110" idx="1"/>
          </p:cNvCxnSpPr>
          <p:nvPr/>
        </p:nvCxnSpPr>
        <p:spPr>
          <a:xfrm flipV="1">
            <a:off x="1370270" y="2922913"/>
            <a:ext cx="2029245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104" name="Straight Connector 103"/>
          <p:cNvCxnSpPr>
            <a:stCxn id="101" idx="3"/>
            <a:endCxn id="111" idx="1"/>
          </p:cNvCxnSpPr>
          <p:nvPr/>
        </p:nvCxnSpPr>
        <p:spPr>
          <a:xfrm>
            <a:off x="2613752" y="2697658"/>
            <a:ext cx="921589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05" name="TextBox 104"/>
          <p:cNvSpPr txBox="1"/>
          <p:nvPr/>
        </p:nvSpPr>
        <p:spPr>
          <a:xfrm>
            <a:off x="643483" y="3539063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106" name="TextBox 105"/>
          <p:cNvSpPr txBox="1"/>
          <p:nvPr/>
        </p:nvSpPr>
        <p:spPr>
          <a:xfrm>
            <a:off x="745083" y="3251196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107" name="TextBox 106"/>
          <p:cNvSpPr txBox="1"/>
          <p:nvPr/>
        </p:nvSpPr>
        <p:spPr>
          <a:xfrm>
            <a:off x="406416" y="2980264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108" name="TextBox 107"/>
          <p:cNvSpPr txBox="1"/>
          <p:nvPr/>
        </p:nvSpPr>
        <p:spPr>
          <a:xfrm>
            <a:off x="702751" y="2709330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109" name="TextBox 108"/>
          <p:cNvSpPr txBox="1"/>
          <p:nvPr/>
        </p:nvSpPr>
        <p:spPr>
          <a:xfrm>
            <a:off x="1964279" y="24807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110" name="Rectangle 109"/>
          <p:cNvSpPr/>
          <p:nvPr/>
        </p:nvSpPr>
        <p:spPr>
          <a:xfrm>
            <a:off x="3399515" y="28668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Rectangle 110"/>
          <p:cNvSpPr/>
          <p:nvPr/>
        </p:nvSpPr>
        <p:spPr>
          <a:xfrm>
            <a:off x="3535341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Bipartite matching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1206500" y="6070600"/>
            <a:ext cx="71501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Now find a maximum matching in the graph to decompose the mates into </a:t>
            </a:r>
            <a:r>
              <a:rPr lang="en-US" i="1" dirty="0" smtClean="0">
                <a:latin typeface="+mn-lt"/>
              </a:rPr>
              <a:t>chains</a:t>
            </a:r>
            <a:endParaRPr lang="en-US" i="1" dirty="0">
              <a:latin typeface="+mn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51011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82380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51011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7" name="TextBox 56"/>
          <p:cNvSpPr txBox="1"/>
          <p:nvPr/>
        </p:nvSpPr>
        <p:spPr>
          <a:xfrm>
            <a:off x="82380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8" name="TextBox 57"/>
          <p:cNvSpPr txBox="1"/>
          <p:nvPr/>
        </p:nvSpPr>
        <p:spPr>
          <a:xfrm>
            <a:off x="51011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82380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51011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3" name="TextBox 62"/>
          <p:cNvSpPr txBox="1"/>
          <p:nvPr/>
        </p:nvSpPr>
        <p:spPr>
          <a:xfrm>
            <a:off x="82380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4" name="TextBox 63"/>
          <p:cNvSpPr txBox="1"/>
          <p:nvPr/>
        </p:nvSpPr>
        <p:spPr>
          <a:xfrm>
            <a:off x="51011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6" name="TextBox 65"/>
          <p:cNvSpPr txBox="1"/>
          <p:nvPr/>
        </p:nvSpPr>
        <p:spPr>
          <a:xfrm>
            <a:off x="82380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7" name="Oval 66"/>
          <p:cNvSpPr/>
          <p:nvPr/>
        </p:nvSpPr>
        <p:spPr>
          <a:xfrm>
            <a:off x="5549900" y="17526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9" name="Oval 68"/>
          <p:cNvSpPr/>
          <p:nvPr/>
        </p:nvSpPr>
        <p:spPr>
          <a:xfrm>
            <a:off x="5549900" y="26035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Oval 69"/>
          <p:cNvSpPr/>
          <p:nvPr/>
        </p:nvSpPr>
        <p:spPr>
          <a:xfrm>
            <a:off x="5549900" y="3530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Oval 70"/>
          <p:cNvSpPr/>
          <p:nvPr/>
        </p:nvSpPr>
        <p:spPr>
          <a:xfrm>
            <a:off x="5537200" y="4419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Oval 71"/>
          <p:cNvSpPr/>
          <p:nvPr/>
        </p:nvSpPr>
        <p:spPr>
          <a:xfrm>
            <a:off x="5562600" y="5397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Oval 72"/>
          <p:cNvSpPr/>
          <p:nvPr/>
        </p:nvSpPr>
        <p:spPr>
          <a:xfrm>
            <a:off x="7962900" y="17145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Oval 73"/>
          <p:cNvSpPr/>
          <p:nvPr/>
        </p:nvSpPr>
        <p:spPr>
          <a:xfrm>
            <a:off x="7962900" y="25654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5" name="Oval 74"/>
          <p:cNvSpPr/>
          <p:nvPr/>
        </p:nvSpPr>
        <p:spPr>
          <a:xfrm>
            <a:off x="7962900" y="3492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6" name="Oval 75"/>
          <p:cNvSpPr/>
          <p:nvPr/>
        </p:nvSpPr>
        <p:spPr>
          <a:xfrm>
            <a:off x="7950200" y="4381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Oval 76"/>
          <p:cNvSpPr/>
          <p:nvPr/>
        </p:nvSpPr>
        <p:spPr>
          <a:xfrm>
            <a:off x="7975600" y="5359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8" name="Straight Connector 77"/>
          <p:cNvCxnSpPr>
            <a:stCxn id="71" idx="6"/>
            <a:endCxn id="75" idx="2"/>
          </p:cNvCxnSpPr>
          <p:nvPr/>
        </p:nvCxnSpPr>
        <p:spPr>
          <a:xfrm flipV="1">
            <a:off x="5715000" y="3581400"/>
            <a:ext cx="2247900" cy="92710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78"/>
          <p:cNvCxnSpPr>
            <a:stCxn id="72" idx="6"/>
            <a:endCxn id="75" idx="3"/>
          </p:cNvCxnSpPr>
          <p:nvPr/>
        </p:nvCxnSpPr>
        <p:spPr>
          <a:xfrm flipV="1">
            <a:off x="5740400" y="3644262"/>
            <a:ext cx="2248538" cy="1842138"/>
          </a:xfrm>
          <a:prstGeom prst="line">
            <a:avLst/>
          </a:prstGeom>
          <a:ln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/>
          <p:cNvCxnSpPr>
            <a:stCxn id="72" idx="7"/>
            <a:endCxn id="73" idx="3"/>
          </p:cNvCxnSpPr>
          <p:nvPr/>
        </p:nvCxnSpPr>
        <p:spPr>
          <a:xfrm rot="5400000" flipH="1" flipV="1">
            <a:off x="5073012" y="2507612"/>
            <a:ext cx="3557276" cy="2274576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>
            <a:stCxn id="71" idx="6"/>
            <a:endCxn id="74" idx="3"/>
          </p:cNvCxnSpPr>
          <p:nvPr/>
        </p:nvCxnSpPr>
        <p:spPr>
          <a:xfrm flipV="1">
            <a:off x="5715000" y="2717162"/>
            <a:ext cx="2273938" cy="1791338"/>
          </a:xfrm>
          <a:prstGeom prst="line">
            <a:avLst/>
          </a:prstGeom>
          <a:ln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>
            <a:stCxn id="70" idx="6"/>
            <a:endCxn id="73" idx="3"/>
          </p:cNvCxnSpPr>
          <p:nvPr/>
        </p:nvCxnSpPr>
        <p:spPr>
          <a:xfrm flipV="1">
            <a:off x="5727700" y="1866262"/>
            <a:ext cx="2261238" cy="1753238"/>
          </a:xfrm>
          <a:prstGeom prst="line">
            <a:avLst/>
          </a:prstGeom>
          <a:ln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/>
          <p:cNvCxnSpPr>
            <a:stCxn id="72" idx="6"/>
            <a:endCxn id="76" idx="2"/>
          </p:cNvCxnSpPr>
          <p:nvPr/>
        </p:nvCxnSpPr>
        <p:spPr>
          <a:xfrm flipV="1">
            <a:off x="5740400" y="4470400"/>
            <a:ext cx="2209800" cy="1016000"/>
          </a:xfrm>
          <a:prstGeom prst="line">
            <a:avLst/>
          </a:prstGeom>
          <a:ln>
            <a:solidFill>
              <a:schemeClr val="tx2">
                <a:lumMod val="7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/>
          <p:nvPr/>
        </p:nvCxnSpPr>
        <p:spPr>
          <a:xfrm flipV="1">
            <a:off x="601141" y="4385625"/>
            <a:ext cx="3530600" cy="24915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87" name="Rectangle 86"/>
          <p:cNvSpPr/>
          <p:nvPr/>
        </p:nvSpPr>
        <p:spPr>
          <a:xfrm>
            <a:off x="801267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Rectangle 87"/>
          <p:cNvSpPr/>
          <p:nvPr/>
        </p:nvSpPr>
        <p:spPr>
          <a:xfrm>
            <a:off x="1978133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Rectangle 88"/>
          <p:cNvSpPr/>
          <p:nvPr/>
        </p:nvSpPr>
        <p:spPr>
          <a:xfrm>
            <a:off x="3327089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Rectangle 89"/>
          <p:cNvSpPr/>
          <p:nvPr/>
        </p:nvSpPr>
        <p:spPr>
          <a:xfrm>
            <a:off x="1076054" y="3688015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Rectangle 90"/>
          <p:cNvSpPr/>
          <p:nvPr/>
        </p:nvSpPr>
        <p:spPr>
          <a:xfrm>
            <a:off x="2411131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Rectangle 91"/>
          <p:cNvSpPr/>
          <p:nvPr/>
        </p:nvSpPr>
        <p:spPr>
          <a:xfrm>
            <a:off x="1128791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3" name="Rectangle 92"/>
          <p:cNvSpPr/>
          <p:nvPr/>
        </p:nvSpPr>
        <p:spPr>
          <a:xfrm>
            <a:off x="3321538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4" name="Straight Connector 93"/>
          <p:cNvCxnSpPr>
            <a:stCxn id="92" idx="3"/>
            <a:endCxn id="93" idx="1"/>
          </p:cNvCxnSpPr>
          <p:nvPr/>
        </p:nvCxnSpPr>
        <p:spPr>
          <a:xfrm>
            <a:off x="1417456" y="3463783"/>
            <a:ext cx="1904081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95" name="Straight Connector 94"/>
          <p:cNvCxnSpPr>
            <a:stCxn id="90" idx="3"/>
            <a:endCxn id="91" idx="1"/>
          </p:cNvCxnSpPr>
          <p:nvPr/>
        </p:nvCxnSpPr>
        <p:spPr>
          <a:xfrm>
            <a:off x="1364719" y="3744073"/>
            <a:ext cx="1046412" cy="1558"/>
          </a:xfrm>
          <a:prstGeom prst="line">
            <a:avLst/>
          </a:prstGeom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96" name="Rectangle 95"/>
          <p:cNvSpPr/>
          <p:nvPr/>
        </p:nvSpPr>
        <p:spPr>
          <a:xfrm>
            <a:off x="3327089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7" name="Straight Connector 96"/>
          <p:cNvCxnSpPr>
            <a:stCxn id="91" idx="3"/>
            <a:endCxn id="96" idx="1"/>
          </p:cNvCxnSpPr>
          <p:nvPr/>
        </p:nvCxnSpPr>
        <p:spPr>
          <a:xfrm>
            <a:off x="2599874" y="3744073"/>
            <a:ext cx="727215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98" name="Rectangle 97"/>
          <p:cNvSpPr/>
          <p:nvPr/>
        </p:nvSpPr>
        <p:spPr>
          <a:xfrm>
            <a:off x="792940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Rectangle 98"/>
          <p:cNvSpPr/>
          <p:nvPr/>
        </p:nvSpPr>
        <p:spPr>
          <a:xfrm>
            <a:off x="1953153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Rectangle 99"/>
          <p:cNvSpPr/>
          <p:nvPr/>
        </p:nvSpPr>
        <p:spPr>
          <a:xfrm>
            <a:off x="1081605" y="28795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Rectangle 100"/>
          <p:cNvSpPr/>
          <p:nvPr/>
        </p:nvSpPr>
        <p:spPr>
          <a:xfrm>
            <a:off x="2325087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2" name="Straight Connector 101"/>
          <p:cNvCxnSpPr>
            <a:stCxn id="98" idx="3"/>
            <a:endCxn id="99" idx="1"/>
          </p:cNvCxnSpPr>
          <p:nvPr/>
        </p:nvCxnSpPr>
        <p:spPr>
          <a:xfrm>
            <a:off x="1081605" y="3183494"/>
            <a:ext cx="871547" cy="155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103" name="Straight Connector 102"/>
          <p:cNvCxnSpPr>
            <a:stCxn id="100" idx="3"/>
            <a:endCxn id="110" idx="1"/>
          </p:cNvCxnSpPr>
          <p:nvPr/>
        </p:nvCxnSpPr>
        <p:spPr>
          <a:xfrm flipV="1">
            <a:off x="1370270" y="2922913"/>
            <a:ext cx="2029245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104" name="Straight Connector 103"/>
          <p:cNvCxnSpPr>
            <a:stCxn id="101" idx="3"/>
            <a:endCxn id="111" idx="1"/>
          </p:cNvCxnSpPr>
          <p:nvPr/>
        </p:nvCxnSpPr>
        <p:spPr>
          <a:xfrm>
            <a:off x="2613752" y="2697658"/>
            <a:ext cx="921589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05" name="TextBox 104"/>
          <p:cNvSpPr txBox="1"/>
          <p:nvPr/>
        </p:nvSpPr>
        <p:spPr>
          <a:xfrm>
            <a:off x="643483" y="3539063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106" name="TextBox 105"/>
          <p:cNvSpPr txBox="1"/>
          <p:nvPr/>
        </p:nvSpPr>
        <p:spPr>
          <a:xfrm>
            <a:off x="745083" y="3251196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107" name="TextBox 106"/>
          <p:cNvSpPr txBox="1"/>
          <p:nvPr/>
        </p:nvSpPr>
        <p:spPr>
          <a:xfrm>
            <a:off x="406416" y="2980264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108" name="TextBox 107"/>
          <p:cNvSpPr txBox="1"/>
          <p:nvPr/>
        </p:nvSpPr>
        <p:spPr>
          <a:xfrm>
            <a:off x="702751" y="2709330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109" name="TextBox 108"/>
          <p:cNvSpPr txBox="1"/>
          <p:nvPr/>
        </p:nvSpPr>
        <p:spPr>
          <a:xfrm>
            <a:off x="1964279" y="24807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110" name="Rectangle 109"/>
          <p:cNvSpPr/>
          <p:nvPr/>
        </p:nvSpPr>
        <p:spPr>
          <a:xfrm>
            <a:off x="3399515" y="28668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Rectangle 110"/>
          <p:cNvSpPr/>
          <p:nvPr/>
        </p:nvSpPr>
        <p:spPr>
          <a:xfrm>
            <a:off x="3535341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Bipartite matching</a:t>
            </a:r>
            <a:endParaRPr lang="en-US" dirty="0"/>
          </a:p>
        </p:txBody>
      </p:sp>
      <p:cxnSp>
        <p:nvCxnSpPr>
          <p:cNvPr id="23" name="Straight Connector 22"/>
          <p:cNvCxnSpPr/>
          <p:nvPr/>
        </p:nvCxnSpPr>
        <p:spPr>
          <a:xfrm flipV="1">
            <a:off x="5003800" y="4423725"/>
            <a:ext cx="3530600" cy="24915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24" name="Rectangle 23"/>
          <p:cNvSpPr/>
          <p:nvPr/>
        </p:nvSpPr>
        <p:spPr>
          <a:xfrm>
            <a:off x="5186992" y="42742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6363858" y="42742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7712814" y="42742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5461779" y="3726115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6796856" y="37198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5514516" y="3445825"/>
            <a:ext cx="288665" cy="112116"/>
          </a:xfrm>
          <a:prstGeom prst="rect">
            <a:avLst/>
          </a:prstGeom>
          <a:solidFill>
            <a:schemeClr val="accent6">
              <a:alpha val="25000"/>
            </a:schemeClr>
          </a:solidFill>
          <a:ln>
            <a:solidFill>
              <a:schemeClr val="accent6">
                <a:shade val="50000"/>
                <a:alpha val="25000"/>
              </a:schemeClr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/>
          <p:cNvSpPr/>
          <p:nvPr/>
        </p:nvSpPr>
        <p:spPr>
          <a:xfrm>
            <a:off x="7707263" y="3445825"/>
            <a:ext cx="288665" cy="112116"/>
          </a:xfrm>
          <a:prstGeom prst="rect">
            <a:avLst/>
          </a:prstGeom>
          <a:solidFill>
            <a:schemeClr val="accent6">
              <a:alpha val="25000"/>
            </a:schemeClr>
          </a:solidFill>
          <a:ln>
            <a:solidFill>
              <a:schemeClr val="accent6">
                <a:shade val="50000"/>
                <a:alpha val="25000"/>
              </a:schemeClr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Connector 30"/>
          <p:cNvCxnSpPr>
            <a:stCxn id="29" idx="3"/>
            <a:endCxn id="30" idx="1"/>
          </p:cNvCxnSpPr>
          <p:nvPr/>
        </p:nvCxnSpPr>
        <p:spPr>
          <a:xfrm>
            <a:off x="5803181" y="3501883"/>
            <a:ext cx="1904081" cy="1558"/>
          </a:xfrm>
          <a:prstGeom prst="line">
            <a:avLst/>
          </a:prstGeom>
          <a:ln>
            <a:solidFill>
              <a:schemeClr val="accent6">
                <a:alpha val="25000"/>
              </a:schemeClr>
            </a:solidFill>
            <a:prstDash val="sysDash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2" name="Straight Connector 31"/>
          <p:cNvCxnSpPr>
            <a:stCxn id="27" idx="3"/>
            <a:endCxn id="28" idx="1"/>
          </p:cNvCxnSpPr>
          <p:nvPr/>
        </p:nvCxnSpPr>
        <p:spPr>
          <a:xfrm>
            <a:off x="5750444" y="3782173"/>
            <a:ext cx="1046412" cy="1558"/>
          </a:xfrm>
          <a:prstGeom prst="line">
            <a:avLst/>
          </a:prstGeom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33" name="Rectangle 32"/>
          <p:cNvSpPr/>
          <p:nvPr/>
        </p:nvSpPr>
        <p:spPr>
          <a:xfrm>
            <a:off x="7712814" y="37198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4" name="Straight Connector 33"/>
          <p:cNvCxnSpPr>
            <a:stCxn id="28" idx="3"/>
            <a:endCxn id="33" idx="1"/>
          </p:cNvCxnSpPr>
          <p:nvPr/>
        </p:nvCxnSpPr>
        <p:spPr>
          <a:xfrm>
            <a:off x="6985599" y="3782173"/>
            <a:ext cx="727215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5178665" y="3165536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Rectangle 35"/>
          <p:cNvSpPr/>
          <p:nvPr/>
        </p:nvSpPr>
        <p:spPr>
          <a:xfrm>
            <a:off x="6338878" y="3165536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5480030" y="2959990"/>
            <a:ext cx="288665" cy="112116"/>
          </a:xfrm>
          <a:prstGeom prst="rect">
            <a:avLst/>
          </a:prstGeom>
          <a:solidFill>
            <a:schemeClr val="accent6">
              <a:alpha val="25000"/>
            </a:schemeClr>
          </a:solidFill>
          <a:ln>
            <a:solidFill>
              <a:schemeClr val="accent6">
                <a:shade val="50000"/>
                <a:alpha val="25000"/>
              </a:schemeClr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Rectangle 37"/>
          <p:cNvSpPr/>
          <p:nvPr/>
        </p:nvSpPr>
        <p:spPr>
          <a:xfrm>
            <a:off x="7937640" y="2959990"/>
            <a:ext cx="288665" cy="112116"/>
          </a:xfrm>
          <a:prstGeom prst="rect">
            <a:avLst/>
          </a:prstGeom>
          <a:solidFill>
            <a:schemeClr val="accent6">
              <a:alpha val="25000"/>
            </a:schemeClr>
          </a:solidFill>
          <a:ln>
            <a:solidFill>
              <a:schemeClr val="accent6">
                <a:shade val="50000"/>
                <a:alpha val="25000"/>
              </a:schemeClr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Rectangle 38"/>
          <p:cNvSpPr/>
          <p:nvPr/>
        </p:nvSpPr>
        <p:spPr>
          <a:xfrm>
            <a:off x="6710812" y="2679700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Rectangle 39"/>
          <p:cNvSpPr/>
          <p:nvPr/>
        </p:nvSpPr>
        <p:spPr>
          <a:xfrm>
            <a:off x="7832166" y="2679700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1" name="Straight Connector 40"/>
          <p:cNvCxnSpPr>
            <a:stCxn id="35" idx="3"/>
            <a:endCxn id="36" idx="1"/>
          </p:cNvCxnSpPr>
          <p:nvPr/>
        </p:nvCxnSpPr>
        <p:spPr>
          <a:xfrm>
            <a:off x="5467330" y="3221594"/>
            <a:ext cx="871547" cy="1558"/>
          </a:xfrm>
          <a:prstGeom prst="lin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</p:cxnSp>
      <p:cxnSp>
        <p:nvCxnSpPr>
          <p:cNvPr id="42" name="Straight Connector 41"/>
          <p:cNvCxnSpPr>
            <a:stCxn id="37" idx="3"/>
            <a:endCxn id="38" idx="1"/>
          </p:cNvCxnSpPr>
          <p:nvPr/>
        </p:nvCxnSpPr>
        <p:spPr>
          <a:xfrm>
            <a:off x="5768695" y="3016048"/>
            <a:ext cx="2168945" cy="1588"/>
          </a:xfrm>
          <a:prstGeom prst="line">
            <a:avLst/>
          </a:prstGeom>
          <a:ln>
            <a:solidFill>
              <a:schemeClr val="accent6">
                <a:shade val="50000"/>
                <a:alpha val="25000"/>
              </a:schemeClr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</p:cxnSp>
      <p:cxnSp>
        <p:nvCxnSpPr>
          <p:cNvPr id="43" name="Straight Connector 42"/>
          <p:cNvCxnSpPr>
            <a:stCxn id="39" idx="3"/>
            <a:endCxn id="40" idx="1"/>
          </p:cNvCxnSpPr>
          <p:nvPr/>
        </p:nvCxnSpPr>
        <p:spPr>
          <a:xfrm>
            <a:off x="6999477" y="2735758"/>
            <a:ext cx="832689" cy="1558"/>
          </a:xfrm>
          <a:prstGeom prst="lin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</p:cxnSp>
      <p:sp>
        <p:nvSpPr>
          <p:cNvPr id="47" name="TextBox 46"/>
          <p:cNvSpPr txBox="1"/>
          <p:nvPr/>
        </p:nvSpPr>
        <p:spPr>
          <a:xfrm>
            <a:off x="1206500" y="6070600"/>
            <a:ext cx="7150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Now find a matching in the graph to decompose the mates into </a:t>
            </a:r>
            <a:r>
              <a:rPr lang="en-US" i="1" dirty="0" smtClean="0">
                <a:latin typeface="+mn-lt"/>
              </a:rPr>
              <a:t>chains</a:t>
            </a:r>
            <a:endParaRPr lang="en-US" i="1" dirty="0">
              <a:latin typeface="+mn-lt"/>
            </a:endParaRPr>
          </a:p>
        </p:txBody>
      </p:sp>
      <p:sp>
        <p:nvSpPr>
          <p:cNvPr id="46" name="Right Arrow 45"/>
          <p:cNvSpPr/>
          <p:nvPr/>
        </p:nvSpPr>
        <p:spPr>
          <a:xfrm>
            <a:off x="4178300" y="3492500"/>
            <a:ext cx="609600" cy="393700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/>
          <p:cNvSpPr txBox="1"/>
          <p:nvPr/>
        </p:nvSpPr>
        <p:spPr>
          <a:xfrm>
            <a:off x="389479" y="5325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0" name="TextBox 49"/>
          <p:cNvSpPr txBox="1"/>
          <p:nvPr/>
        </p:nvSpPr>
        <p:spPr>
          <a:xfrm>
            <a:off x="3526379" y="5325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3" name="TextBox 52"/>
          <p:cNvSpPr txBox="1"/>
          <p:nvPr/>
        </p:nvSpPr>
        <p:spPr>
          <a:xfrm>
            <a:off x="389479" y="43603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9" name="TextBox 58"/>
          <p:cNvSpPr txBox="1"/>
          <p:nvPr/>
        </p:nvSpPr>
        <p:spPr>
          <a:xfrm>
            <a:off x="3526379" y="43603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62" name="TextBox 61"/>
          <p:cNvSpPr txBox="1"/>
          <p:nvPr/>
        </p:nvSpPr>
        <p:spPr>
          <a:xfrm>
            <a:off x="389479" y="3484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5" name="TextBox 64"/>
          <p:cNvSpPr txBox="1"/>
          <p:nvPr/>
        </p:nvSpPr>
        <p:spPr>
          <a:xfrm>
            <a:off x="3526379" y="3484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8" name="TextBox 67"/>
          <p:cNvSpPr txBox="1"/>
          <p:nvPr/>
        </p:nvSpPr>
        <p:spPr>
          <a:xfrm>
            <a:off x="389479" y="2531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73" name="TextBox 72"/>
          <p:cNvSpPr txBox="1"/>
          <p:nvPr/>
        </p:nvSpPr>
        <p:spPr>
          <a:xfrm>
            <a:off x="3526379" y="2531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74" name="TextBox 73"/>
          <p:cNvSpPr txBox="1"/>
          <p:nvPr/>
        </p:nvSpPr>
        <p:spPr>
          <a:xfrm>
            <a:off x="389479" y="16933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75" name="TextBox 74"/>
          <p:cNvSpPr txBox="1"/>
          <p:nvPr/>
        </p:nvSpPr>
        <p:spPr>
          <a:xfrm>
            <a:off x="3526379" y="16933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76" name="Oval 75"/>
          <p:cNvSpPr/>
          <p:nvPr/>
        </p:nvSpPr>
        <p:spPr>
          <a:xfrm>
            <a:off x="736600" y="1739900"/>
            <a:ext cx="393700" cy="381000"/>
          </a:xfrm>
          <a:prstGeom prst="ellipse">
            <a:avLst/>
          </a:prstGeom>
          <a:noFill/>
          <a:ln w="25400">
            <a:solidFill>
              <a:srgbClr val="FF07D5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Oval 76"/>
          <p:cNvSpPr/>
          <p:nvPr/>
        </p:nvSpPr>
        <p:spPr>
          <a:xfrm>
            <a:off x="3149600" y="1714500"/>
            <a:ext cx="393700" cy="381000"/>
          </a:xfrm>
          <a:prstGeom prst="ellipse">
            <a:avLst/>
          </a:prstGeom>
          <a:noFill/>
          <a:ln w="25400">
            <a:solidFill>
              <a:srgbClr val="FF07D5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Oval 77"/>
          <p:cNvSpPr/>
          <p:nvPr/>
        </p:nvSpPr>
        <p:spPr>
          <a:xfrm>
            <a:off x="736600" y="3505200"/>
            <a:ext cx="393700" cy="381000"/>
          </a:xfrm>
          <a:prstGeom prst="ellipse">
            <a:avLst/>
          </a:prstGeom>
          <a:noFill/>
          <a:ln w="25400">
            <a:solidFill>
              <a:srgbClr val="FF07D5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Oval 78"/>
          <p:cNvSpPr/>
          <p:nvPr/>
        </p:nvSpPr>
        <p:spPr>
          <a:xfrm>
            <a:off x="3149600" y="3467100"/>
            <a:ext cx="393700" cy="381000"/>
          </a:xfrm>
          <a:prstGeom prst="ellipse">
            <a:avLst/>
          </a:prstGeom>
          <a:noFill/>
          <a:ln w="25400">
            <a:solidFill>
              <a:srgbClr val="FF07D5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Oval 79"/>
          <p:cNvSpPr/>
          <p:nvPr/>
        </p:nvSpPr>
        <p:spPr>
          <a:xfrm>
            <a:off x="749300" y="5372100"/>
            <a:ext cx="393700" cy="381000"/>
          </a:xfrm>
          <a:prstGeom prst="ellipse">
            <a:avLst/>
          </a:prstGeom>
          <a:noFill/>
          <a:ln w="25400">
            <a:solidFill>
              <a:srgbClr val="FF07D5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1" name="Oval 80"/>
          <p:cNvSpPr/>
          <p:nvPr/>
        </p:nvSpPr>
        <p:spPr>
          <a:xfrm>
            <a:off x="3162300" y="5334000"/>
            <a:ext cx="393700" cy="381000"/>
          </a:xfrm>
          <a:prstGeom prst="ellipse">
            <a:avLst/>
          </a:prstGeom>
          <a:noFill/>
          <a:ln w="25400">
            <a:solidFill>
              <a:srgbClr val="FF07D5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2" name="Oval 81"/>
          <p:cNvSpPr/>
          <p:nvPr/>
        </p:nvSpPr>
        <p:spPr>
          <a:xfrm>
            <a:off x="838200" y="18415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Oval 82"/>
          <p:cNvSpPr/>
          <p:nvPr/>
        </p:nvSpPr>
        <p:spPr>
          <a:xfrm>
            <a:off x="838200" y="26924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Oval 83"/>
          <p:cNvSpPr/>
          <p:nvPr/>
        </p:nvSpPr>
        <p:spPr>
          <a:xfrm>
            <a:off x="838200" y="3619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Oval 84"/>
          <p:cNvSpPr/>
          <p:nvPr/>
        </p:nvSpPr>
        <p:spPr>
          <a:xfrm>
            <a:off x="825500" y="4508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Oval 85"/>
          <p:cNvSpPr/>
          <p:nvPr/>
        </p:nvSpPr>
        <p:spPr>
          <a:xfrm>
            <a:off x="850900" y="5486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7" name="Oval 86"/>
          <p:cNvSpPr/>
          <p:nvPr/>
        </p:nvSpPr>
        <p:spPr>
          <a:xfrm>
            <a:off x="3251200" y="18034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8" name="Oval 87"/>
          <p:cNvSpPr/>
          <p:nvPr/>
        </p:nvSpPr>
        <p:spPr>
          <a:xfrm>
            <a:off x="3251200" y="26543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9" name="Oval 88"/>
          <p:cNvSpPr/>
          <p:nvPr/>
        </p:nvSpPr>
        <p:spPr>
          <a:xfrm>
            <a:off x="3251200" y="3581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0" name="Oval 89"/>
          <p:cNvSpPr/>
          <p:nvPr/>
        </p:nvSpPr>
        <p:spPr>
          <a:xfrm>
            <a:off x="3238500" y="4470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Oval 90"/>
          <p:cNvSpPr/>
          <p:nvPr/>
        </p:nvSpPr>
        <p:spPr>
          <a:xfrm>
            <a:off x="3263900" y="54483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2" name="Straight Connector 91"/>
          <p:cNvCxnSpPr>
            <a:stCxn id="85" idx="6"/>
            <a:endCxn id="89" idx="2"/>
          </p:cNvCxnSpPr>
          <p:nvPr/>
        </p:nvCxnSpPr>
        <p:spPr>
          <a:xfrm flipV="1">
            <a:off x="1003300" y="3670300"/>
            <a:ext cx="2247900" cy="927100"/>
          </a:xfrm>
          <a:prstGeom prst="line">
            <a:avLst/>
          </a:prstGeom>
          <a:ln>
            <a:solidFill>
              <a:schemeClr val="tx2">
                <a:lumMod val="75000"/>
                <a:alpha val="2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3" name="Straight Connector 92"/>
          <p:cNvCxnSpPr>
            <a:stCxn id="86" idx="6"/>
            <a:endCxn id="89" idx="3"/>
          </p:cNvCxnSpPr>
          <p:nvPr/>
        </p:nvCxnSpPr>
        <p:spPr>
          <a:xfrm flipV="1">
            <a:off x="1028700" y="3733162"/>
            <a:ext cx="2248538" cy="1842138"/>
          </a:xfrm>
          <a:prstGeom prst="line">
            <a:avLst/>
          </a:prstGeom>
          <a:ln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4" name="Straight Connector 93"/>
          <p:cNvCxnSpPr>
            <a:stCxn id="86" idx="7"/>
            <a:endCxn id="87" idx="3"/>
          </p:cNvCxnSpPr>
          <p:nvPr/>
        </p:nvCxnSpPr>
        <p:spPr>
          <a:xfrm rot="5400000" flipH="1" flipV="1">
            <a:off x="361312" y="2596512"/>
            <a:ext cx="3557276" cy="2274576"/>
          </a:xfrm>
          <a:prstGeom prst="line">
            <a:avLst/>
          </a:prstGeom>
          <a:ln>
            <a:solidFill>
              <a:schemeClr val="tx2">
                <a:lumMod val="75000"/>
                <a:alpha val="2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5" name="Straight Connector 94"/>
          <p:cNvCxnSpPr>
            <a:stCxn id="85" idx="6"/>
            <a:endCxn id="88" idx="3"/>
          </p:cNvCxnSpPr>
          <p:nvPr/>
        </p:nvCxnSpPr>
        <p:spPr>
          <a:xfrm flipV="1">
            <a:off x="1003300" y="2806062"/>
            <a:ext cx="2273938" cy="1791338"/>
          </a:xfrm>
          <a:prstGeom prst="line">
            <a:avLst/>
          </a:prstGeom>
          <a:ln>
            <a:solidFill>
              <a:schemeClr val="accent1">
                <a:alpha val="2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6" name="Straight Connector 95"/>
          <p:cNvCxnSpPr>
            <a:stCxn id="84" idx="6"/>
            <a:endCxn id="87" idx="3"/>
          </p:cNvCxnSpPr>
          <p:nvPr/>
        </p:nvCxnSpPr>
        <p:spPr>
          <a:xfrm flipV="1">
            <a:off x="1016000" y="1955162"/>
            <a:ext cx="2261238" cy="1753238"/>
          </a:xfrm>
          <a:prstGeom prst="line">
            <a:avLst/>
          </a:prstGeom>
          <a:ln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>
            <a:stCxn id="86" idx="6"/>
            <a:endCxn id="90" idx="2"/>
          </p:cNvCxnSpPr>
          <p:nvPr/>
        </p:nvCxnSpPr>
        <p:spPr>
          <a:xfrm flipV="1">
            <a:off x="1028700" y="4559300"/>
            <a:ext cx="2209800" cy="1016000"/>
          </a:xfrm>
          <a:prstGeom prst="line">
            <a:avLst/>
          </a:prstGeom>
          <a:ln>
            <a:solidFill>
              <a:schemeClr val="tx2">
                <a:lumMod val="75000"/>
                <a:alpha val="25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/>
          <p:cNvCxnSpPr/>
          <p:nvPr/>
        </p:nvCxnSpPr>
        <p:spPr>
          <a:xfrm flipV="1">
            <a:off x="1295400" y="1892300"/>
            <a:ext cx="1638300" cy="12700"/>
          </a:xfrm>
          <a:prstGeom prst="straightConnector1">
            <a:avLst/>
          </a:prstGeom>
          <a:ln w="31750">
            <a:solidFill>
              <a:srgbClr val="FF07D5"/>
            </a:solidFill>
            <a:prstDash val="sysDot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0" name="Straight Arrow Connector 99"/>
          <p:cNvCxnSpPr/>
          <p:nvPr/>
        </p:nvCxnSpPr>
        <p:spPr>
          <a:xfrm rot="10800000" flipV="1">
            <a:off x="1206500" y="2108200"/>
            <a:ext cx="1689100" cy="1270000"/>
          </a:xfrm>
          <a:prstGeom prst="straightConnector1">
            <a:avLst/>
          </a:prstGeom>
          <a:ln w="31750">
            <a:solidFill>
              <a:srgbClr val="FF07D5"/>
            </a:solidFill>
            <a:prstDash val="sysDot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4" name="Straight Arrow Connector 103"/>
          <p:cNvCxnSpPr/>
          <p:nvPr/>
        </p:nvCxnSpPr>
        <p:spPr>
          <a:xfrm flipV="1">
            <a:off x="1295400" y="3683000"/>
            <a:ext cx="1638300" cy="12700"/>
          </a:xfrm>
          <a:prstGeom prst="straightConnector1">
            <a:avLst/>
          </a:prstGeom>
          <a:ln w="31750">
            <a:solidFill>
              <a:srgbClr val="FF07D5"/>
            </a:solidFill>
            <a:prstDash val="sysDot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5" name="Straight Arrow Connector 104"/>
          <p:cNvCxnSpPr/>
          <p:nvPr/>
        </p:nvCxnSpPr>
        <p:spPr>
          <a:xfrm flipV="1">
            <a:off x="1295400" y="5524500"/>
            <a:ext cx="1638300" cy="12700"/>
          </a:xfrm>
          <a:prstGeom prst="straightConnector1">
            <a:avLst/>
          </a:prstGeom>
          <a:ln w="31750">
            <a:solidFill>
              <a:srgbClr val="FF07D5"/>
            </a:solidFill>
            <a:prstDash val="sysDot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6" name="Straight Arrow Connector 105"/>
          <p:cNvCxnSpPr/>
          <p:nvPr/>
        </p:nvCxnSpPr>
        <p:spPr>
          <a:xfrm rot="10800000" flipV="1">
            <a:off x="1206500" y="3911600"/>
            <a:ext cx="1651000" cy="1358900"/>
          </a:xfrm>
          <a:prstGeom prst="straightConnector1">
            <a:avLst/>
          </a:prstGeom>
          <a:ln w="31750">
            <a:solidFill>
              <a:srgbClr val="FF07D5"/>
            </a:solidFill>
            <a:prstDash val="sysDot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Chains </a:t>
            </a:r>
            <a:endParaRPr lang="en-US" dirty="0"/>
          </a:p>
        </p:txBody>
      </p:sp>
      <p:sp>
        <p:nvSpPr>
          <p:cNvPr id="47" name="TextBox 46"/>
          <p:cNvSpPr txBox="1"/>
          <p:nvPr/>
        </p:nvSpPr>
        <p:spPr>
          <a:xfrm>
            <a:off x="1168400" y="5156200"/>
            <a:ext cx="71501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The chains are sets of mutually compatible alignments, so we can smash them together into transcripts at will.</a:t>
            </a:r>
            <a:endParaRPr lang="en-US" i="1" dirty="0">
              <a:latin typeface="+mn-lt"/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1384300" y="2521638"/>
            <a:ext cx="6594655" cy="1986862"/>
            <a:chOff x="1384300" y="2521638"/>
            <a:chExt cx="6594655" cy="1986862"/>
          </a:xfrm>
        </p:grpSpPr>
        <p:cxnSp>
          <p:nvCxnSpPr>
            <p:cNvPr id="23" name="Straight Connector 22"/>
            <p:cNvCxnSpPr/>
            <p:nvPr/>
          </p:nvCxnSpPr>
          <p:spPr>
            <a:xfrm flipV="1">
              <a:off x="1384300" y="4296725"/>
              <a:ext cx="3530600" cy="24915"/>
            </a:xfrm>
            <a:prstGeom prst="line">
              <a:avLst/>
            </a:prstGeom>
          </p:spPr>
          <p:style>
            <a:lnRef idx="2">
              <a:schemeClr val="accent6"/>
            </a:lnRef>
            <a:fillRef idx="0">
              <a:schemeClr val="accent6"/>
            </a:fillRef>
            <a:effectRef idx="1">
              <a:schemeClr val="accent6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1567492" y="4147238"/>
              <a:ext cx="621741" cy="361262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2744358" y="4147238"/>
              <a:ext cx="621741" cy="361262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Rectangle 25"/>
            <p:cNvSpPr/>
            <p:nvPr/>
          </p:nvSpPr>
          <p:spPr>
            <a:xfrm>
              <a:off x="4093314" y="4147238"/>
              <a:ext cx="621741" cy="361262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Rectangle 26"/>
            <p:cNvSpPr/>
            <p:nvPr/>
          </p:nvSpPr>
          <p:spPr>
            <a:xfrm>
              <a:off x="1842279" y="3599115"/>
              <a:ext cx="288665" cy="112116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3177356" y="3592887"/>
              <a:ext cx="188743" cy="124573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Rectangle 28"/>
            <p:cNvSpPr/>
            <p:nvPr/>
          </p:nvSpPr>
          <p:spPr>
            <a:xfrm>
              <a:off x="1895016" y="3318825"/>
              <a:ext cx="288665" cy="112116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4087763" y="3318825"/>
              <a:ext cx="288665" cy="112116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31" name="Straight Connector 30"/>
            <p:cNvCxnSpPr>
              <a:stCxn id="29" idx="3"/>
              <a:endCxn id="30" idx="1"/>
            </p:cNvCxnSpPr>
            <p:nvPr/>
          </p:nvCxnSpPr>
          <p:spPr>
            <a:xfrm>
              <a:off x="2183681" y="3374883"/>
              <a:ext cx="1904081" cy="1558"/>
            </a:xfrm>
            <a:prstGeom prst="line">
              <a:avLst/>
            </a:prstGeom>
            <a:ln>
              <a:prstDash val="sysDash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32" name="Straight Connector 31"/>
            <p:cNvCxnSpPr>
              <a:stCxn id="27" idx="3"/>
              <a:endCxn id="28" idx="1"/>
            </p:cNvCxnSpPr>
            <p:nvPr/>
          </p:nvCxnSpPr>
          <p:spPr>
            <a:xfrm>
              <a:off x="2130944" y="3655173"/>
              <a:ext cx="1046412" cy="1558"/>
            </a:xfrm>
            <a:prstGeom prst="line">
              <a:avLst/>
            </a:prstGeom>
          </p:spPr>
          <p:style>
            <a:lnRef idx="3">
              <a:schemeClr val="accent4"/>
            </a:lnRef>
            <a:fillRef idx="0">
              <a:schemeClr val="accent4"/>
            </a:fillRef>
            <a:effectRef idx="2">
              <a:schemeClr val="accent4"/>
            </a:effectRef>
            <a:fontRef idx="minor">
              <a:schemeClr val="tx1"/>
            </a:fontRef>
          </p:style>
        </p:cxnSp>
        <p:sp>
          <p:nvSpPr>
            <p:cNvPr id="33" name="Rectangle 32"/>
            <p:cNvSpPr/>
            <p:nvPr/>
          </p:nvSpPr>
          <p:spPr>
            <a:xfrm>
              <a:off x="4093314" y="3592887"/>
              <a:ext cx="188743" cy="124573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34" name="Straight Connector 33"/>
            <p:cNvCxnSpPr>
              <a:stCxn id="28" idx="3"/>
              <a:endCxn id="33" idx="1"/>
            </p:cNvCxnSpPr>
            <p:nvPr/>
          </p:nvCxnSpPr>
          <p:spPr>
            <a:xfrm>
              <a:off x="3366099" y="3655173"/>
              <a:ext cx="727215" cy="1558"/>
            </a:xfrm>
            <a:prstGeom prst="line">
              <a:avLst/>
            </a:prstGeom>
            <a:ln>
              <a:prstDash val="sysDash"/>
            </a:ln>
          </p:spPr>
          <p:style>
            <a:lnRef idx="3">
              <a:schemeClr val="accent4"/>
            </a:lnRef>
            <a:fillRef idx="0">
              <a:schemeClr val="accent4"/>
            </a:fillRef>
            <a:effectRef idx="2">
              <a:schemeClr val="accent4"/>
            </a:effectRef>
            <a:fontRef idx="minor">
              <a:schemeClr val="tx1"/>
            </a:fontRef>
          </p:style>
        </p:cxnSp>
        <p:sp>
          <p:nvSpPr>
            <p:cNvPr id="35" name="Rectangle 34"/>
            <p:cNvSpPr/>
            <p:nvPr/>
          </p:nvSpPr>
          <p:spPr>
            <a:xfrm>
              <a:off x="1559165" y="3038536"/>
              <a:ext cx="288665" cy="112116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2719378" y="3038536"/>
              <a:ext cx="288665" cy="112116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1847830" y="2832990"/>
              <a:ext cx="288665" cy="112116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4318140" y="2832990"/>
              <a:ext cx="288665" cy="112116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Rectangle 38"/>
            <p:cNvSpPr/>
            <p:nvPr/>
          </p:nvSpPr>
          <p:spPr>
            <a:xfrm>
              <a:off x="3091312" y="2552700"/>
              <a:ext cx="288665" cy="112116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39"/>
            <p:cNvSpPr/>
            <p:nvPr/>
          </p:nvSpPr>
          <p:spPr>
            <a:xfrm>
              <a:off x="4212666" y="2552700"/>
              <a:ext cx="288665" cy="112116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41" name="Straight Connector 40"/>
            <p:cNvCxnSpPr>
              <a:stCxn id="35" idx="3"/>
              <a:endCxn id="36" idx="1"/>
            </p:cNvCxnSpPr>
            <p:nvPr/>
          </p:nvCxnSpPr>
          <p:spPr>
            <a:xfrm>
              <a:off x="1847830" y="3094594"/>
              <a:ext cx="871547" cy="1558"/>
            </a:xfrm>
            <a:prstGeom prst="lin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</p:cxnSp>
        <p:cxnSp>
          <p:nvCxnSpPr>
            <p:cNvPr id="42" name="Straight Connector 41"/>
            <p:cNvCxnSpPr>
              <a:stCxn id="37" idx="3"/>
              <a:endCxn id="38" idx="1"/>
            </p:cNvCxnSpPr>
            <p:nvPr/>
          </p:nvCxnSpPr>
          <p:spPr>
            <a:xfrm>
              <a:off x="2136495" y="2889048"/>
              <a:ext cx="2181644" cy="1558"/>
            </a:xfrm>
            <a:prstGeom prst="lin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</p:cxnSp>
        <p:cxnSp>
          <p:nvCxnSpPr>
            <p:cNvPr id="43" name="Straight Connector 42"/>
            <p:cNvCxnSpPr>
              <a:stCxn id="39" idx="3"/>
              <a:endCxn id="40" idx="1"/>
            </p:cNvCxnSpPr>
            <p:nvPr/>
          </p:nvCxnSpPr>
          <p:spPr>
            <a:xfrm>
              <a:off x="3379977" y="2608758"/>
              <a:ext cx="832689" cy="1558"/>
            </a:xfrm>
            <a:prstGeom prst="lin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</p:cxnSp>
        <p:sp>
          <p:nvSpPr>
            <p:cNvPr id="45" name="Right Arrow 44"/>
            <p:cNvSpPr/>
            <p:nvPr/>
          </p:nvSpPr>
          <p:spPr>
            <a:xfrm>
              <a:off x="4978400" y="3213100"/>
              <a:ext cx="825500" cy="444500"/>
            </a:xfrm>
            <a:prstGeom prst="rightArrow">
              <a:avLst/>
            </a:prstGeom>
          </p:spPr>
          <p:style>
            <a:lnRef idx="1">
              <a:schemeClr val="accent6"/>
            </a:lnRef>
            <a:fillRef idx="2">
              <a:schemeClr val="accent6"/>
            </a:fillRef>
            <a:effectRef idx="1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Rectangle 49"/>
            <p:cNvSpPr/>
            <p:nvPr/>
          </p:nvSpPr>
          <p:spPr>
            <a:xfrm>
              <a:off x="6037892" y="2521638"/>
              <a:ext cx="621741" cy="361262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Rectangle 52"/>
            <p:cNvSpPr/>
            <p:nvPr/>
          </p:nvSpPr>
          <p:spPr>
            <a:xfrm>
              <a:off x="6694058" y="2521638"/>
              <a:ext cx="621741" cy="361262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Rectangle 58"/>
            <p:cNvSpPr/>
            <p:nvPr/>
          </p:nvSpPr>
          <p:spPr>
            <a:xfrm>
              <a:off x="7357214" y="2521638"/>
              <a:ext cx="621741" cy="361262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Rectangle 61"/>
            <p:cNvSpPr/>
            <p:nvPr/>
          </p:nvSpPr>
          <p:spPr>
            <a:xfrm>
              <a:off x="6037892" y="3893238"/>
              <a:ext cx="621741" cy="361262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Rectangle 67"/>
            <p:cNvSpPr/>
            <p:nvPr/>
          </p:nvSpPr>
          <p:spPr>
            <a:xfrm>
              <a:off x="6696814" y="3893238"/>
              <a:ext cx="621741" cy="361262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3" name="TextBox 72"/>
          <p:cNvSpPr txBox="1"/>
          <p:nvPr/>
        </p:nvSpPr>
        <p:spPr>
          <a:xfrm>
            <a:off x="1676401" y="1625600"/>
            <a:ext cx="28956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From chain decomposition of alignments…</a:t>
            </a:r>
            <a:endParaRPr lang="en-US" dirty="0">
              <a:latin typeface="+mn-lt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5511800" y="1879600"/>
            <a:ext cx="313689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… build transcript assemblies</a:t>
            </a:r>
            <a:endParaRPr lang="en-US" dirty="0">
              <a:latin typeface="+mn-lt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Phasing splicing events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549400" y="2400300"/>
            <a:ext cx="1016000" cy="279400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1549400" y="3378200"/>
            <a:ext cx="1016000" cy="2794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3035300" y="2895600"/>
            <a:ext cx="3162300" cy="2667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6642100" y="2324100"/>
            <a:ext cx="1016000" cy="279400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6642100" y="3441700"/>
            <a:ext cx="1016000" cy="279400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3644900" y="250825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4940300" y="250825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Connector 13"/>
          <p:cNvCxnSpPr>
            <a:stCxn id="12" idx="3"/>
            <a:endCxn id="13" idx="1"/>
          </p:cNvCxnSpPr>
          <p:nvPr/>
        </p:nvCxnSpPr>
        <p:spPr>
          <a:xfrm>
            <a:off x="4305300" y="2565400"/>
            <a:ext cx="635000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8" name="Left Brace 17"/>
          <p:cNvSpPr/>
          <p:nvPr/>
        </p:nvSpPr>
        <p:spPr>
          <a:xfrm rot="16200000">
            <a:off x="1885950" y="3365500"/>
            <a:ext cx="323850" cy="1492250"/>
          </a:xfrm>
          <a:prstGeom prst="leftBrac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Left Brace 18"/>
          <p:cNvSpPr/>
          <p:nvPr/>
        </p:nvSpPr>
        <p:spPr>
          <a:xfrm rot="16200000">
            <a:off x="7004050" y="3454400"/>
            <a:ext cx="323850" cy="1339850"/>
          </a:xfrm>
          <a:prstGeom prst="leftBrac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Left Brace 19"/>
          <p:cNvSpPr/>
          <p:nvPr/>
        </p:nvSpPr>
        <p:spPr>
          <a:xfrm rot="16200000">
            <a:off x="4470400" y="2508250"/>
            <a:ext cx="323850" cy="3232150"/>
          </a:xfrm>
          <a:prstGeom prst="leftBrac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/>
          <p:cNvSpPr txBox="1"/>
          <p:nvPr/>
        </p:nvSpPr>
        <p:spPr>
          <a:xfrm>
            <a:off x="1206500" y="4406900"/>
            <a:ext cx="168564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alternative first</a:t>
            </a:r>
          </a:p>
          <a:p>
            <a:pPr algn="ctr"/>
            <a:r>
              <a:rPr lang="en-US" dirty="0" err="1" smtClean="0"/>
              <a:t>exon</a:t>
            </a:r>
            <a:endParaRPr lang="en-US" dirty="0"/>
          </a:p>
        </p:txBody>
      </p:sp>
      <p:sp>
        <p:nvSpPr>
          <p:cNvPr id="22" name="TextBox 21"/>
          <p:cNvSpPr txBox="1"/>
          <p:nvPr/>
        </p:nvSpPr>
        <p:spPr>
          <a:xfrm>
            <a:off x="6311900" y="4406900"/>
            <a:ext cx="167301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alternative last</a:t>
            </a:r>
          </a:p>
          <a:p>
            <a:pPr algn="ctr"/>
            <a:r>
              <a:rPr lang="en-US" dirty="0" err="1" smtClean="0"/>
              <a:t>exon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3708400" y="4394200"/>
            <a:ext cx="183994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long constitutive</a:t>
            </a:r>
          </a:p>
          <a:p>
            <a:pPr algn="ctr"/>
            <a:r>
              <a:rPr lang="en-US" dirty="0" err="1" smtClean="0"/>
              <a:t>exon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Phasing splicing events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800100" y="2387600"/>
            <a:ext cx="1016000" cy="279400"/>
          </a:xfrm>
          <a:prstGeom prst="rect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736600" y="5003800"/>
            <a:ext cx="1016000" cy="2794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2997200" y="3683000"/>
            <a:ext cx="3162300" cy="2667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7505700" y="2324100"/>
            <a:ext cx="1016000" cy="279400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7442200" y="4991100"/>
            <a:ext cx="1016000" cy="279400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E</a:t>
            </a:r>
            <a:endParaRPr lang="en-US" dirty="0">
              <a:solidFill>
                <a:schemeClr val="tx1"/>
              </a:solidFill>
            </a:endParaRPr>
          </a:p>
        </p:txBody>
      </p:sp>
      <p:grpSp>
        <p:nvGrpSpPr>
          <p:cNvPr id="60" name="Group 59"/>
          <p:cNvGrpSpPr/>
          <p:nvPr/>
        </p:nvGrpSpPr>
        <p:grpSpPr>
          <a:xfrm>
            <a:off x="824706" y="1403350"/>
            <a:ext cx="953294" cy="832644"/>
            <a:chOff x="1574006" y="1416050"/>
            <a:chExt cx="953294" cy="832644"/>
          </a:xfrm>
        </p:grpSpPr>
        <p:cxnSp>
          <p:nvCxnSpPr>
            <p:cNvPr id="22" name="Straight Connector 21"/>
            <p:cNvCxnSpPr/>
            <p:nvPr/>
          </p:nvCxnSpPr>
          <p:spPr>
            <a:xfrm rot="5400000" flipH="1" flipV="1">
              <a:off x="1498600" y="2171700"/>
              <a:ext cx="1524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rot="5400000" flipH="1" flipV="1">
              <a:off x="1568450" y="2171700"/>
              <a:ext cx="1524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4" name="Straight Connector 23"/>
            <p:cNvCxnSpPr/>
            <p:nvPr/>
          </p:nvCxnSpPr>
          <p:spPr>
            <a:xfrm rot="5400000" flipH="1" flipV="1">
              <a:off x="1437481" y="1958975"/>
              <a:ext cx="572294" cy="714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/>
            <p:cNvCxnSpPr/>
            <p:nvPr/>
          </p:nvCxnSpPr>
          <p:spPr>
            <a:xfrm rot="5400000" flipH="1" flipV="1">
              <a:off x="1653381" y="2098675"/>
              <a:ext cx="2992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6" name="Straight Connector 25"/>
            <p:cNvCxnSpPr/>
            <p:nvPr/>
          </p:nvCxnSpPr>
          <p:spPr>
            <a:xfrm rot="16200000" flipV="1">
              <a:off x="1564481" y="1928019"/>
              <a:ext cx="629444" cy="11906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/>
            <p:cNvCxnSpPr/>
            <p:nvPr/>
          </p:nvCxnSpPr>
          <p:spPr>
            <a:xfrm rot="5400000" flipH="1" flipV="1">
              <a:off x="1570831" y="1851025"/>
              <a:ext cx="794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/>
            <p:cNvCxnSpPr/>
            <p:nvPr/>
          </p:nvCxnSpPr>
          <p:spPr>
            <a:xfrm rot="5400000" flipH="1" flipV="1">
              <a:off x="1812131" y="2003425"/>
              <a:ext cx="4897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/>
            <p:nvPr/>
          </p:nvCxnSpPr>
          <p:spPr>
            <a:xfrm rot="5400000" flipH="1" flipV="1">
              <a:off x="1723231" y="1831975"/>
              <a:ext cx="832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Straight Connector 29"/>
            <p:cNvCxnSpPr/>
            <p:nvPr/>
          </p:nvCxnSpPr>
          <p:spPr>
            <a:xfrm rot="5400000" flipH="1" flipV="1">
              <a:off x="1894681" y="1914525"/>
              <a:ext cx="667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Straight Connector 30"/>
            <p:cNvCxnSpPr/>
            <p:nvPr/>
          </p:nvCxnSpPr>
          <p:spPr>
            <a:xfrm rot="5400000" flipH="1" flipV="1">
              <a:off x="2104231" y="2022475"/>
              <a:ext cx="451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5" name="Straight Connector 44"/>
            <p:cNvCxnSpPr/>
            <p:nvPr/>
          </p:nvCxnSpPr>
          <p:spPr>
            <a:xfrm rot="5400000" flipH="1" flipV="1">
              <a:off x="2101056" y="1917700"/>
              <a:ext cx="6611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Connector 45"/>
            <p:cNvCxnSpPr/>
            <p:nvPr/>
          </p:nvCxnSpPr>
          <p:spPr>
            <a:xfrm rot="5400000" flipH="1" flipV="1">
              <a:off x="2272506" y="1993900"/>
              <a:ext cx="5087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1" name="Group 60"/>
          <p:cNvGrpSpPr/>
          <p:nvPr/>
        </p:nvGrpSpPr>
        <p:grpSpPr>
          <a:xfrm flipH="1">
            <a:off x="7479506" y="4044950"/>
            <a:ext cx="953294" cy="832644"/>
            <a:chOff x="1574006" y="1416050"/>
            <a:chExt cx="953294" cy="832644"/>
          </a:xfrm>
        </p:grpSpPr>
        <p:cxnSp>
          <p:nvCxnSpPr>
            <p:cNvPr id="62" name="Straight Connector 61"/>
            <p:cNvCxnSpPr/>
            <p:nvPr/>
          </p:nvCxnSpPr>
          <p:spPr>
            <a:xfrm rot="5400000" flipH="1" flipV="1">
              <a:off x="1498600" y="2171700"/>
              <a:ext cx="1524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3" name="Straight Connector 62"/>
            <p:cNvCxnSpPr/>
            <p:nvPr/>
          </p:nvCxnSpPr>
          <p:spPr>
            <a:xfrm rot="5400000" flipH="1" flipV="1">
              <a:off x="1568450" y="2171700"/>
              <a:ext cx="1524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4" name="Straight Connector 63"/>
            <p:cNvCxnSpPr/>
            <p:nvPr/>
          </p:nvCxnSpPr>
          <p:spPr>
            <a:xfrm rot="5400000" flipH="1" flipV="1">
              <a:off x="1437481" y="1958975"/>
              <a:ext cx="572294" cy="714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5" name="Straight Connector 64"/>
            <p:cNvCxnSpPr/>
            <p:nvPr/>
          </p:nvCxnSpPr>
          <p:spPr>
            <a:xfrm rot="5400000" flipH="1" flipV="1">
              <a:off x="1653381" y="2098675"/>
              <a:ext cx="2992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/>
            <p:cNvCxnSpPr/>
            <p:nvPr/>
          </p:nvCxnSpPr>
          <p:spPr>
            <a:xfrm rot="16200000" flipV="1">
              <a:off x="1564481" y="1928019"/>
              <a:ext cx="629444" cy="11906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 rot="5400000" flipH="1" flipV="1">
              <a:off x="1570831" y="1851025"/>
              <a:ext cx="794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8" name="Straight Connector 67"/>
            <p:cNvCxnSpPr/>
            <p:nvPr/>
          </p:nvCxnSpPr>
          <p:spPr>
            <a:xfrm rot="5400000" flipH="1" flipV="1">
              <a:off x="1812131" y="2003425"/>
              <a:ext cx="4897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9" name="Straight Connector 68"/>
            <p:cNvCxnSpPr/>
            <p:nvPr/>
          </p:nvCxnSpPr>
          <p:spPr>
            <a:xfrm rot="5400000" flipH="1" flipV="1">
              <a:off x="1723231" y="1831975"/>
              <a:ext cx="832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0" name="Straight Connector 69"/>
            <p:cNvCxnSpPr/>
            <p:nvPr/>
          </p:nvCxnSpPr>
          <p:spPr>
            <a:xfrm rot="5400000" flipH="1" flipV="1">
              <a:off x="1894681" y="1914525"/>
              <a:ext cx="667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1" name="Straight Connector 70"/>
            <p:cNvCxnSpPr/>
            <p:nvPr/>
          </p:nvCxnSpPr>
          <p:spPr>
            <a:xfrm rot="5400000" flipH="1" flipV="1">
              <a:off x="2104231" y="2022475"/>
              <a:ext cx="451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2" name="Straight Connector 71"/>
            <p:cNvCxnSpPr/>
            <p:nvPr/>
          </p:nvCxnSpPr>
          <p:spPr>
            <a:xfrm rot="5400000" flipH="1" flipV="1">
              <a:off x="2101056" y="1917700"/>
              <a:ext cx="6611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3" name="Straight Connector 72"/>
            <p:cNvCxnSpPr/>
            <p:nvPr/>
          </p:nvCxnSpPr>
          <p:spPr>
            <a:xfrm rot="5400000" flipH="1" flipV="1">
              <a:off x="2272506" y="1993900"/>
              <a:ext cx="5087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52" name="Group 151"/>
          <p:cNvGrpSpPr/>
          <p:nvPr/>
        </p:nvGrpSpPr>
        <p:grpSpPr>
          <a:xfrm>
            <a:off x="773907" y="4737100"/>
            <a:ext cx="953293" cy="140494"/>
            <a:chOff x="773907" y="4737100"/>
            <a:chExt cx="953293" cy="140494"/>
          </a:xfrm>
        </p:grpSpPr>
        <p:cxnSp>
          <p:nvCxnSpPr>
            <p:cNvPr id="75" name="Straight Connector 74"/>
            <p:cNvCxnSpPr/>
            <p:nvPr/>
          </p:nvCxnSpPr>
          <p:spPr>
            <a:xfrm rot="5400000" flipH="1" flipV="1">
              <a:off x="761843" y="4863943"/>
              <a:ext cx="25715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Straight Connector 75"/>
            <p:cNvCxnSpPr/>
            <p:nvPr/>
          </p:nvCxnSpPr>
          <p:spPr>
            <a:xfrm rot="5400000" flipH="1" flipV="1">
              <a:off x="831693" y="4863943"/>
              <a:ext cx="25715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Straight Connector 76"/>
            <p:cNvCxnSpPr/>
            <p:nvPr/>
          </p:nvCxnSpPr>
          <p:spPr>
            <a:xfrm rot="5400000" flipH="1" flipV="1">
              <a:off x="875246" y="4825740"/>
              <a:ext cx="96565" cy="714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8" name="Straight Connector 77"/>
            <p:cNvCxnSpPr/>
            <p:nvPr/>
          </p:nvCxnSpPr>
          <p:spPr>
            <a:xfrm rot="5400000" flipH="1" flipV="1">
              <a:off x="977657" y="4851951"/>
              <a:ext cx="50492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Straight Connector 78"/>
            <p:cNvCxnSpPr/>
            <p:nvPr/>
          </p:nvCxnSpPr>
          <p:spPr>
            <a:xfrm rot="16200000" flipV="1">
              <a:off x="1025999" y="4818537"/>
              <a:ext cx="106208" cy="11906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/>
            <p:cNvCxnSpPr/>
            <p:nvPr/>
          </p:nvCxnSpPr>
          <p:spPr>
            <a:xfrm rot="5400000" flipH="1" flipV="1">
              <a:off x="1100970" y="4810164"/>
              <a:ext cx="134065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Straight Connector 80"/>
            <p:cNvCxnSpPr/>
            <p:nvPr/>
          </p:nvCxnSpPr>
          <p:spPr>
            <a:xfrm rot="5400000" flipH="1" flipV="1">
              <a:off x="1215585" y="4835879"/>
              <a:ext cx="82636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Straight Connector 81"/>
            <p:cNvCxnSpPr/>
            <p:nvPr/>
          </p:nvCxnSpPr>
          <p:spPr>
            <a:xfrm rot="5400000" flipH="1" flipV="1">
              <a:off x="1269206" y="4806950"/>
              <a:ext cx="1404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Straight Connector 82"/>
            <p:cNvCxnSpPr/>
            <p:nvPr/>
          </p:nvCxnSpPr>
          <p:spPr>
            <a:xfrm rot="5400000" flipH="1" flipV="1">
              <a:off x="1372035" y="4820879"/>
              <a:ext cx="112636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/>
            <p:cNvCxnSpPr/>
            <p:nvPr/>
          </p:nvCxnSpPr>
          <p:spPr>
            <a:xfrm rot="5400000" flipH="1" flipV="1">
              <a:off x="1491850" y="4839094"/>
              <a:ext cx="76207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/>
            <p:cNvCxnSpPr/>
            <p:nvPr/>
          </p:nvCxnSpPr>
          <p:spPr>
            <a:xfrm rot="5400000" flipH="1" flipV="1">
              <a:off x="1575771" y="4821415"/>
              <a:ext cx="111565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/>
            <p:cNvCxnSpPr/>
            <p:nvPr/>
          </p:nvCxnSpPr>
          <p:spPr>
            <a:xfrm rot="5400000" flipH="1" flipV="1">
              <a:off x="1683878" y="4834272"/>
              <a:ext cx="85850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87" name="Group 86"/>
          <p:cNvGrpSpPr/>
          <p:nvPr/>
        </p:nvGrpSpPr>
        <p:grpSpPr>
          <a:xfrm flipH="1">
            <a:off x="7555706" y="2070100"/>
            <a:ext cx="953294" cy="140494"/>
            <a:chOff x="1574006" y="1416050"/>
            <a:chExt cx="953294" cy="832644"/>
          </a:xfrm>
        </p:grpSpPr>
        <p:cxnSp>
          <p:nvCxnSpPr>
            <p:cNvPr id="88" name="Straight Connector 87"/>
            <p:cNvCxnSpPr/>
            <p:nvPr/>
          </p:nvCxnSpPr>
          <p:spPr>
            <a:xfrm rot="5400000" flipH="1" flipV="1">
              <a:off x="1498600" y="2171700"/>
              <a:ext cx="1524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Connector 88"/>
            <p:cNvCxnSpPr/>
            <p:nvPr/>
          </p:nvCxnSpPr>
          <p:spPr>
            <a:xfrm rot="5400000" flipH="1" flipV="1">
              <a:off x="1568450" y="2171700"/>
              <a:ext cx="1524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0" name="Straight Connector 89"/>
            <p:cNvCxnSpPr/>
            <p:nvPr/>
          </p:nvCxnSpPr>
          <p:spPr>
            <a:xfrm rot="5400000" flipH="1" flipV="1">
              <a:off x="1437481" y="1958975"/>
              <a:ext cx="572294" cy="714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1" name="Straight Connector 90"/>
            <p:cNvCxnSpPr/>
            <p:nvPr/>
          </p:nvCxnSpPr>
          <p:spPr>
            <a:xfrm rot="5400000" flipH="1" flipV="1">
              <a:off x="1653381" y="2098675"/>
              <a:ext cx="2992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2" name="Straight Connector 91"/>
            <p:cNvCxnSpPr/>
            <p:nvPr/>
          </p:nvCxnSpPr>
          <p:spPr>
            <a:xfrm rot="16200000" flipV="1">
              <a:off x="1564481" y="1928019"/>
              <a:ext cx="629444" cy="11906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3" name="Straight Connector 92"/>
            <p:cNvCxnSpPr/>
            <p:nvPr/>
          </p:nvCxnSpPr>
          <p:spPr>
            <a:xfrm rot="5400000" flipH="1" flipV="1">
              <a:off x="1570831" y="1851025"/>
              <a:ext cx="794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4" name="Straight Connector 93"/>
            <p:cNvCxnSpPr/>
            <p:nvPr/>
          </p:nvCxnSpPr>
          <p:spPr>
            <a:xfrm rot="5400000" flipH="1" flipV="1">
              <a:off x="1812131" y="2003425"/>
              <a:ext cx="4897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5" name="Straight Connector 94"/>
            <p:cNvCxnSpPr/>
            <p:nvPr/>
          </p:nvCxnSpPr>
          <p:spPr>
            <a:xfrm rot="5400000" flipH="1" flipV="1">
              <a:off x="1723231" y="1831975"/>
              <a:ext cx="832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6" name="Straight Connector 95"/>
            <p:cNvCxnSpPr/>
            <p:nvPr/>
          </p:nvCxnSpPr>
          <p:spPr>
            <a:xfrm rot="5400000" flipH="1" flipV="1">
              <a:off x="1894681" y="1914525"/>
              <a:ext cx="667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7" name="Straight Connector 96"/>
            <p:cNvCxnSpPr/>
            <p:nvPr/>
          </p:nvCxnSpPr>
          <p:spPr>
            <a:xfrm rot="5400000" flipH="1" flipV="1">
              <a:off x="2104231" y="2022475"/>
              <a:ext cx="451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8" name="Straight Connector 97"/>
            <p:cNvCxnSpPr/>
            <p:nvPr/>
          </p:nvCxnSpPr>
          <p:spPr>
            <a:xfrm rot="5400000" flipH="1" flipV="1">
              <a:off x="2101056" y="1917700"/>
              <a:ext cx="6611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Straight Connector 98"/>
            <p:cNvCxnSpPr/>
            <p:nvPr/>
          </p:nvCxnSpPr>
          <p:spPr>
            <a:xfrm rot="5400000" flipH="1" flipV="1">
              <a:off x="2272506" y="1993900"/>
              <a:ext cx="5087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35" name="Group 134"/>
          <p:cNvGrpSpPr/>
          <p:nvPr/>
        </p:nvGrpSpPr>
        <p:grpSpPr>
          <a:xfrm>
            <a:off x="3110705" y="2387600"/>
            <a:ext cx="2947194" cy="1173427"/>
            <a:chOff x="3110705" y="2728383"/>
            <a:chExt cx="2947194" cy="832644"/>
          </a:xfrm>
        </p:grpSpPr>
        <p:cxnSp>
          <p:nvCxnSpPr>
            <p:cNvPr id="101" name="Straight Connector 100"/>
            <p:cNvCxnSpPr/>
            <p:nvPr/>
          </p:nvCxnSpPr>
          <p:spPr>
            <a:xfrm rot="5400000" flipH="1" flipV="1">
              <a:off x="3035299" y="3484033"/>
              <a:ext cx="1524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2" name="Straight Connector 101"/>
            <p:cNvCxnSpPr/>
            <p:nvPr/>
          </p:nvCxnSpPr>
          <p:spPr>
            <a:xfrm rot="5400000" flipH="1" flipV="1">
              <a:off x="3105149" y="3484033"/>
              <a:ext cx="1524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3" name="Straight Connector 102"/>
            <p:cNvCxnSpPr/>
            <p:nvPr/>
          </p:nvCxnSpPr>
          <p:spPr>
            <a:xfrm rot="5400000" flipH="1" flipV="1">
              <a:off x="2974180" y="3271308"/>
              <a:ext cx="572294" cy="714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4" name="Straight Connector 103"/>
            <p:cNvCxnSpPr/>
            <p:nvPr/>
          </p:nvCxnSpPr>
          <p:spPr>
            <a:xfrm rot="5400000" flipH="1" flipV="1">
              <a:off x="3190080" y="3411008"/>
              <a:ext cx="2992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5" name="Straight Connector 104"/>
            <p:cNvCxnSpPr/>
            <p:nvPr/>
          </p:nvCxnSpPr>
          <p:spPr>
            <a:xfrm rot="16200000" flipV="1">
              <a:off x="3101180" y="3240352"/>
              <a:ext cx="629444" cy="11906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6" name="Straight Connector 105"/>
            <p:cNvCxnSpPr/>
            <p:nvPr/>
          </p:nvCxnSpPr>
          <p:spPr>
            <a:xfrm rot="5400000" flipH="1" flipV="1">
              <a:off x="3107530" y="3163358"/>
              <a:ext cx="794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7" name="Straight Connector 106"/>
            <p:cNvCxnSpPr/>
            <p:nvPr/>
          </p:nvCxnSpPr>
          <p:spPr>
            <a:xfrm rot="5400000" flipH="1" flipV="1">
              <a:off x="3348830" y="3315758"/>
              <a:ext cx="4897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8" name="Straight Connector 107"/>
            <p:cNvCxnSpPr/>
            <p:nvPr/>
          </p:nvCxnSpPr>
          <p:spPr>
            <a:xfrm rot="5400000" flipH="1" flipV="1">
              <a:off x="3259930" y="3144308"/>
              <a:ext cx="832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9" name="Straight Connector 108"/>
            <p:cNvCxnSpPr/>
            <p:nvPr/>
          </p:nvCxnSpPr>
          <p:spPr>
            <a:xfrm rot="5400000" flipH="1" flipV="1">
              <a:off x="3431380" y="3226858"/>
              <a:ext cx="667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0" name="Straight Connector 109"/>
            <p:cNvCxnSpPr/>
            <p:nvPr/>
          </p:nvCxnSpPr>
          <p:spPr>
            <a:xfrm rot="5400000" flipH="1" flipV="1">
              <a:off x="3640930" y="3334808"/>
              <a:ext cx="451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1" name="Straight Connector 110"/>
            <p:cNvCxnSpPr/>
            <p:nvPr/>
          </p:nvCxnSpPr>
          <p:spPr>
            <a:xfrm rot="5400000" flipH="1" flipV="1">
              <a:off x="3637755" y="3230033"/>
              <a:ext cx="6611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2" name="Straight Connector 111"/>
            <p:cNvCxnSpPr/>
            <p:nvPr/>
          </p:nvCxnSpPr>
          <p:spPr>
            <a:xfrm rot="5400000" flipH="1" flipV="1">
              <a:off x="3809205" y="3306233"/>
              <a:ext cx="5087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3" name="Straight Connector 112"/>
            <p:cNvCxnSpPr/>
            <p:nvPr/>
          </p:nvCxnSpPr>
          <p:spPr>
            <a:xfrm rot="16200000" flipV="1">
              <a:off x="3825080" y="3240352"/>
              <a:ext cx="629444" cy="11906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Straight Connector 113"/>
            <p:cNvCxnSpPr/>
            <p:nvPr/>
          </p:nvCxnSpPr>
          <p:spPr>
            <a:xfrm rot="5400000" flipH="1" flipV="1">
              <a:off x="3831430" y="3163358"/>
              <a:ext cx="794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Connector 114"/>
            <p:cNvCxnSpPr/>
            <p:nvPr/>
          </p:nvCxnSpPr>
          <p:spPr>
            <a:xfrm rot="5400000" flipH="1" flipV="1">
              <a:off x="4390231" y="3334808"/>
              <a:ext cx="451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Connector 115"/>
            <p:cNvCxnSpPr/>
            <p:nvPr/>
          </p:nvCxnSpPr>
          <p:spPr>
            <a:xfrm rot="5400000" flipH="1" flipV="1">
              <a:off x="4533105" y="3306233"/>
              <a:ext cx="5087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Straight Connector 116"/>
            <p:cNvCxnSpPr/>
            <p:nvPr/>
          </p:nvCxnSpPr>
          <p:spPr>
            <a:xfrm rot="16200000" flipV="1">
              <a:off x="4008965" y="3242733"/>
              <a:ext cx="628650" cy="6350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/>
            <p:nvPr/>
          </p:nvCxnSpPr>
          <p:spPr>
            <a:xfrm rot="5400000" flipH="1" flipV="1">
              <a:off x="4026162" y="3163358"/>
              <a:ext cx="794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9" name="Straight Connector 118"/>
            <p:cNvCxnSpPr/>
            <p:nvPr/>
          </p:nvCxnSpPr>
          <p:spPr>
            <a:xfrm rot="5400000" flipH="1" flipV="1">
              <a:off x="4669630" y="3334808"/>
              <a:ext cx="451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0" name="Straight Connector 119"/>
            <p:cNvCxnSpPr/>
            <p:nvPr/>
          </p:nvCxnSpPr>
          <p:spPr>
            <a:xfrm rot="5400000" flipH="1" flipV="1">
              <a:off x="4761705" y="3306233"/>
              <a:ext cx="5087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2" name="Straight Connector 121"/>
            <p:cNvCxnSpPr/>
            <p:nvPr/>
          </p:nvCxnSpPr>
          <p:spPr>
            <a:xfrm rot="5400000" flipH="1" flipV="1">
              <a:off x="4479130" y="3334808"/>
              <a:ext cx="451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3" name="Straight Connector 122"/>
            <p:cNvCxnSpPr/>
            <p:nvPr/>
          </p:nvCxnSpPr>
          <p:spPr>
            <a:xfrm rot="5400000" flipH="1" flipV="1">
              <a:off x="4906696" y="3322108"/>
              <a:ext cx="451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4" name="Straight Connector 123"/>
            <p:cNvCxnSpPr/>
            <p:nvPr/>
          </p:nvCxnSpPr>
          <p:spPr>
            <a:xfrm rot="5400000" flipH="1" flipV="1">
              <a:off x="4951146" y="3271308"/>
              <a:ext cx="572294" cy="714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5" name="Straight Connector 124"/>
            <p:cNvCxnSpPr/>
            <p:nvPr/>
          </p:nvCxnSpPr>
          <p:spPr>
            <a:xfrm rot="5400000" flipH="1" flipV="1">
              <a:off x="5183980" y="3411008"/>
              <a:ext cx="2992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6" name="Straight Connector 125"/>
            <p:cNvCxnSpPr/>
            <p:nvPr/>
          </p:nvCxnSpPr>
          <p:spPr>
            <a:xfrm rot="16200000" flipV="1">
              <a:off x="5095080" y="3240352"/>
              <a:ext cx="629444" cy="11906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7" name="Straight Connector 126"/>
            <p:cNvCxnSpPr/>
            <p:nvPr/>
          </p:nvCxnSpPr>
          <p:spPr>
            <a:xfrm rot="5400000" flipH="1" flipV="1">
              <a:off x="5101430" y="3163358"/>
              <a:ext cx="794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8" name="Straight Connector 127"/>
            <p:cNvCxnSpPr/>
            <p:nvPr/>
          </p:nvCxnSpPr>
          <p:spPr>
            <a:xfrm rot="5400000" flipH="1" flipV="1">
              <a:off x="5342730" y="3315758"/>
              <a:ext cx="4897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9" name="Straight Connector 128"/>
            <p:cNvCxnSpPr/>
            <p:nvPr/>
          </p:nvCxnSpPr>
          <p:spPr>
            <a:xfrm rot="5400000" flipH="1" flipV="1">
              <a:off x="5253830" y="3144308"/>
              <a:ext cx="832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0" name="Straight Connector 129"/>
            <p:cNvCxnSpPr/>
            <p:nvPr/>
          </p:nvCxnSpPr>
          <p:spPr>
            <a:xfrm rot="5400000" flipH="1" flipV="1">
              <a:off x="5425280" y="3226858"/>
              <a:ext cx="667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1" name="Straight Connector 130"/>
            <p:cNvCxnSpPr/>
            <p:nvPr/>
          </p:nvCxnSpPr>
          <p:spPr>
            <a:xfrm rot="5400000" flipH="1" flipV="1">
              <a:off x="5634830" y="3334808"/>
              <a:ext cx="4516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2" name="Straight Connector 131"/>
            <p:cNvCxnSpPr/>
            <p:nvPr/>
          </p:nvCxnSpPr>
          <p:spPr>
            <a:xfrm rot="5400000" flipH="1" flipV="1">
              <a:off x="5631655" y="3230033"/>
              <a:ext cx="6611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Straight Connector 132"/>
            <p:cNvCxnSpPr/>
            <p:nvPr/>
          </p:nvCxnSpPr>
          <p:spPr>
            <a:xfrm rot="5400000" flipH="1" flipV="1">
              <a:off x="5803105" y="3306233"/>
              <a:ext cx="5087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4" name="Straight Connector 133"/>
            <p:cNvCxnSpPr/>
            <p:nvPr/>
          </p:nvCxnSpPr>
          <p:spPr>
            <a:xfrm rot="5400000" flipH="1" flipV="1">
              <a:off x="4123530" y="3163358"/>
              <a:ext cx="79454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37" name="Straight Arrow Connector 136"/>
          <p:cNvCxnSpPr>
            <a:stCxn id="8" idx="3"/>
            <a:endCxn id="9" idx="1"/>
          </p:cNvCxnSpPr>
          <p:nvPr/>
        </p:nvCxnSpPr>
        <p:spPr>
          <a:xfrm flipV="1">
            <a:off x="1752600" y="3816350"/>
            <a:ext cx="1244600" cy="132715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38" name="Straight Arrow Connector 137"/>
          <p:cNvCxnSpPr>
            <a:stCxn id="7" idx="3"/>
            <a:endCxn id="9" idx="1"/>
          </p:cNvCxnSpPr>
          <p:nvPr/>
        </p:nvCxnSpPr>
        <p:spPr>
          <a:xfrm>
            <a:off x="1816100" y="2527300"/>
            <a:ext cx="1181100" cy="128905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41" name="Straight Arrow Connector 140"/>
          <p:cNvCxnSpPr>
            <a:stCxn id="9" idx="3"/>
            <a:endCxn id="10" idx="1"/>
          </p:cNvCxnSpPr>
          <p:nvPr/>
        </p:nvCxnSpPr>
        <p:spPr>
          <a:xfrm flipV="1">
            <a:off x="6159500" y="2463800"/>
            <a:ext cx="1346200" cy="135255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144" name="Straight Arrow Connector 143"/>
          <p:cNvCxnSpPr>
            <a:stCxn id="9" idx="3"/>
            <a:endCxn id="11" idx="1"/>
          </p:cNvCxnSpPr>
          <p:nvPr/>
        </p:nvCxnSpPr>
        <p:spPr>
          <a:xfrm>
            <a:off x="6159500" y="3816350"/>
            <a:ext cx="1282700" cy="131445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147" name="TextBox 146"/>
          <p:cNvSpPr txBox="1"/>
          <p:nvPr/>
        </p:nvSpPr>
        <p:spPr>
          <a:xfrm>
            <a:off x="1041400" y="5689600"/>
            <a:ext cx="7289800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900" dirty="0" smtClean="0">
                <a:latin typeface="+mn-lt"/>
              </a:rPr>
              <a:t>Can use coverage on </a:t>
            </a:r>
            <a:r>
              <a:rPr lang="en-US" sz="1900" dirty="0" err="1" smtClean="0">
                <a:latin typeface="+mn-lt"/>
              </a:rPr>
              <a:t>exons</a:t>
            </a:r>
            <a:r>
              <a:rPr lang="en-US" sz="1900" dirty="0" smtClean="0">
                <a:latin typeface="+mn-lt"/>
              </a:rPr>
              <a:t> and </a:t>
            </a:r>
            <a:r>
              <a:rPr lang="en-US" sz="1900" dirty="0" err="1" smtClean="0">
                <a:latin typeface="+mn-lt"/>
              </a:rPr>
              <a:t>introns</a:t>
            </a:r>
            <a:r>
              <a:rPr lang="en-US" sz="1900" dirty="0" smtClean="0">
                <a:latin typeface="+mn-lt"/>
              </a:rPr>
              <a:t> to phase splicing events, via </a:t>
            </a:r>
            <a:r>
              <a:rPr lang="en-US" sz="1900" b="1" u="sng" dirty="0" smtClean="0">
                <a:latin typeface="+mn-lt"/>
              </a:rPr>
              <a:t>min cost</a:t>
            </a:r>
            <a:r>
              <a:rPr lang="en-US" sz="1900" dirty="0" smtClean="0">
                <a:latin typeface="+mn-lt"/>
              </a:rPr>
              <a:t> bipartite matching, instead of max cardinality.</a:t>
            </a:r>
            <a:endParaRPr lang="en-US" sz="1900" dirty="0">
              <a:latin typeface="+mn-lt"/>
            </a:endParaRPr>
          </a:p>
        </p:txBody>
      </p:sp>
      <p:cxnSp>
        <p:nvCxnSpPr>
          <p:cNvPr id="153" name="Straight Connector 152"/>
          <p:cNvCxnSpPr/>
          <p:nvPr/>
        </p:nvCxnSpPr>
        <p:spPr>
          <a:xfrm rot="5400000" flipH="1" flipV="1">
            <a:off x="1841343" y="4800443"/>
            <a:ext cx="25715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4" name="Straight Connector 153"/>
          <p:cNvCxnSpPr/>
          <p:nvPr/>
        </p:nvCxnSpPr>
        <p:spPr>
          <a:xfrm rot="5400000" flipH="1" flipV="1">
            <a:off x="1911193" y="4749643"/>
            <a:ext cx="25715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5" name="Straight Connector 154"/>
          <p:cNvCxnSpPr/>
          <p:nvPr/>
        </p:nvCxnSpPr>
        <p:spPr>
          <a:xfrm rot="5400000" flipH="1" flipV="1">
            <a:off x="1954746" y="4686040"/>
            <a:ext cx="96565" cy="714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6" name="Straight Connector 155"/>
          <p:cNvCxnSpPr/>
          <p:nvPr/>
        </p:nvCxnSpPr>
        <p:spPr>
          <a:xfrm rot="5400000" flipH="1" flipV="1">
            <a:off x="2057157" y="4597951"/>
            <a:ext cx="50492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7" name="Straight Connector 156"/>
          <p:cNvCxnSpPr/>
          <p:nvPr/>
        </p:nvCxnSpPr>
        <p:spPr>
          <a:xfrm rot="16200000" flipV="1">
            <a:off x="2105499" y="4501037"/>
            <a:ext cx="106208" cy="1190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8" name="Straight Connector 157"/>
          <p:cNvCxnSpPr/>
          <p:nvPr/>
        </p:nvCxnSpPr>
        <p:spPr>
          <a:xfrm rot="5400000" flipH="1" flipV="1">
            <a:off x="2180470" y="4403764"/>
            <a:ext cx="134065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Connector 158"/>
          <p:cNvCxnSpPr/>
          <p:nvPr/>
        </p:nvCxnSpPr>
        <p:spPr>
          <a:xfrm rot="5400000" flipH="1" flipV="1">
            <a:off x="2295085" y="4340579"/>
            <a:ext cx="82636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0" name="Straight Connector 159"/>
          <p:cNvCxnSpPr/>
          <p:nvPr/>
        </p:nvCxnSpPr>
        <p:spPr>
          <a:xfrm rot="5400000" flipH="1" flipV="1">
            <a:off x="2348706" y="4248150"/>
            <a:ext cx="14049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1" name="Straight Connector 160"/>
          <p:cNvCxnSpPr/>
          <p:nvPr/>
        </p:nvCxnSpPr>
        <p:spPr>
          <a:xfrm rot="5400000" flipH="1" flipV="1">
            <a:off x="2451535" y="4173179"/>
            <a:ext cx="112636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2" name="Straight Connector 161"/>
          <p:cNvCxnSpPr/>
          <p:nvPr/>
        </p:nvCxnSpPr>
        <p:spPr>
          <a:xfrm rot="5400000" flipH="1" flipV="1">
            <a:off x="2571350" y="4051694"/>
            <a:ext cx="76207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3" name="Straight Connector 162"/>
          <p:cNvCxnSpPr/>
          <p:nvPr/>
        </p:nvCxnSpPr>
        <p:spPr>
          <a:xfrm rot="5400000" flipH="1" flipV="1">
            <a:off x="2655271" y="3970515"/>
            <a:ext cx="111565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4" name="Straight Connector 163"/>
          <p:cNvCxnSpPr/>
          <p:nvPr/>
        </p:nvCxnSpPr>
        <p:spPr>
          <a:xfrm rot="5400000" flipH="1" flipV="1">
            <a:off x="2763378" y="3830972"/>
            <a:ext cx="85850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78" name="Group 177"/>
          <p:cNvGrpSpPr/>
          <p:nvPr/>
        </p:nvGrpSpPr>
        <p:grpSpPr>
          <a:xfrm flipH="1" flipV="1">
            <a:off x="6306873" y="2501512"/>
            <a:ext cx="953293" cy="1025650"/>
            <a:chOff x="2005807" y="3940844"/>
            <a:chExt cx="953293" cy="1025650"/>
          </a:xfrm>
        </p:grpSpPr>
        <p:cxnSp>
          <p:nvCxnSpPr>
            <p:cNvPr id="166" name="Straight Connector 165"/>
            <p:cNvCxnSpPr/>
            <p:nvPr/>
          </p:nvCxnSpPr>
          <p:spPr>
            <a:xfrm rot="5400000" flipH="1" flipV="1">
              <a:off x="1993743" y="4952843"/>
              <a:ext cx="25715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7" name="Straight Connector 166"/>
            <p:cNvCxnSpPr/>
            <p:nvPr/>
          </p:nvCxnSpPr>
          <p:spPr>
            <a:xfrm rot="5400000" flipH="1" flipV="1">
              <a:off x="2063593" y="4902043"/>
              <a:ext cx="25715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8" name="Straight Connector 167"/>
            <p:cNvCxnSpPr/>
            <p:nvPr/>
          </p:nvCxnSpPr>
          <p:spPr>
            <a:xfrm rot="5400000" flipH="1" flipV="1">
              <a:off x="2107146" y="4838440"/>
              <a:ext cx="96565" cy="714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9" name="Straight Connector 168"/>
            <p:cNvCxnSpPr/>
            <p:nvPr/>
          </p:nvCxnSpPr>
          <p:spPr>
            <a:xfrm rot="5400000" flipH="1" flipV="1">
              <a:off x="2209557" y="4750351"/>
              <a:ext cx="50492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0" name="Straight Connector 169"/>
            <p:cNvCxnSpPr/>
            <p:nvPr/>
          </p:nvCxnSpPr>
          <p:spPr>
            <a:xfrm rot="16200000" flipV="1">
              <a:off x="2257899" y="4653437"/>
              <a:ext cx="106208" cy="11906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1" name="Straight Connector 170"/>
            <p:cNvCxnSpPr/>
            <p:nvPr/>
          </p:nvCxnSpPr>
          <p:spPr>
            <a:xfrm rot="5400000" flipH="1" flipV="1">
              <a:off x="2332870" y="4556164"/>
              <a:ext cx="134065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2" name="Straight Connector 171"/>
            <p:cNvCxnSpPr/>
            <p:nvPr/>
          </p:nvCxnSpPr>
          <p:spPr>
            <a:xfrm rot="5400000" flipH="1" flipV="1">
              <a:off x="2447485" y="4492979"/>
              <a:ext cx="82636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3" name="Straight Connector 172"/>
            <p:cNvCxnSpPr/>
            <p:nvPr/>
          </p:nvCxnSpPr>
          <p:spPr>
            <a:xfrm rot="5400000" flipH="1" flipV="1">
              <a:off x="2501106" y="4400550"/>
              <a:ext cx="140494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4" name="Straight Connector 173"/>
            <p:cNvCxnSpPr/>
            <p:nvPr/>
          </p:nvCxnSpPr>
          <p:spPr>
            <a:xfrm rot="5400000" flipH="1" flipV="1">
              <a:off x="2603935" y="4325579"/>
              <a:ext cx="112636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5" name="Straight Connector 174"/>
            <p:cNvCxnSpPr/>
            <p:nvPr/>
          </p:nvCxnSpPr>
          <p:spPr>
            <a:xfrm rot="5400000" flipH="1" flipV="1">
              <a:off x="2723750" y="4204094"/>
              <a:ext cx="76207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6" name="Straight Connector 175"/>
            <p:cNvCxnSpPr/>
            <p:nvPr/>
          </p:nvCxnSpPr>
          <p:spPr>
            <a:xfrm rot="5400000" flipH="1" flipV="1">
              <a:off x="2807671" y="4122915"/>
              <a:ext cx="111565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7" name="Straight Connector 176"/>
            <p:cNvCxnSpPr/>
            <p:nvPr/>
          </p:nvCxnSpPr>
          <p:spPr>
            <a:xfrm rot="5400000" flipH="1" flipV="1">
              <a:off x="2915778" y="3983372"/>
              <a:ext cx="85850" cy="794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96" name="Straight Connector 195"/>
          <p:cNvCxnSpPr/>
          <p:nvPr/>
        </p:nvCxnSpPr>
        <p:spPr>
          <a:xfrm rot="5400000" flipH="1" flipV="1">
            <a:off x="2097879" y="2585513"/>
            <a:ext cx="2992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7" name="Straight Connector 196"/>
          <p:cNvCxnSpPr/>
          <p:nvPr/>
        </p:nvCxnSpPr>
        <p:spPr>
          <a:xfrm rot="16200000" flipV="1">
            <a:off x="2042847" y="2524928"/>
            <a:ext cx="629444" cy="1190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8" name="Straight Connector 197"/>
          <p:cNvCxnSpPr/>
          <p:nvPr/>
        </p:nvCxnSpPr>
        <p:spPr>
          <a:xfrm rot="5400000" flipH="1" flipV="1">
            <a:off x="2083065" y="2549538"/>
            <a:ext cx="7945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9" name="Straight Connector 198"/>
          <p:cNvCxnSpPr/>
          <p:nvPr/>
        </p:nvCxnSpPr>
        <p:spPr>
          <a:xfrm rot="5400000" flipH="1" flipV="1">
            <a:off x="2324365" y="2795075"/>
            <a:ext cx="4897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0" name="Straight Connector 199"/>
          <p:cNvCxnSpPr/>
          <p:nvPr/>
        </p:nvCxnSpPr>
        <p:spPr>
          <a:xfrm rot="5400000" flipH="1" flipV="1">
            <a:off x="2235465" y="2682894"/>
            <a:ext cx="8326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1" name="Straight Connector 200"/>
          <p:cNvCxnSpPr/>
          <p:nvPr/>
        </p:nvCxnSpPr>
        <p:spPr>
          <a:xfrm rot="5400000" flipH="1" flipV="1">
            <a:off x="2406915" y="2892449"/>
            <a:ext cx="6675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2" name="Straight Connector 201"/>
          <p:cNvCxnSpPr/>
          <p:nvPr/>
        </p:nvCxnSpPr>
        <p:spPr>
          <a:xfrm rot="5400000" flipH="1" flipV="1">
            <a:off x="2616465" y="3093536"/>
            <a:ext cx="4516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3" name="Straight Connector 202"/>
          <p:cNvCxnSpPr/>
          <p:nvPr/>
        </p:nvCxnSpPr>
        <p:spPr>
          <a:xfrm rot="5400000" flipH="1" flipV="1">
            <a:off x="2613290" y="3166568"/>
            <a:ext cx="66119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5" name="Straight Connector 204"/>
          <p:cNvCxnSpPr/>
          <p:nvPr/>
        </p:nvCxnSpPr>
        <p:spPr>
          <a:xfrm rot="5400000" flipH="1" flipV="1">
            <a:off x="1710531" y="2187575"/>
            <a:ext cx="4516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6" name="Straight Connector 205"/>
          <p:cNvCxnSpPr/>
          <p:nvPr/>
        </p:nvCxnSpPr>
        <p:spPr>
          <a:xfrm rot="5400000" flipH="1" flipV="1">
            <a:off x="1707356" y="2201338"/>
            <a:ext cx="66119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7" name="Straight Connector 206"/>
          <p:cNvCxnSpPr/>
          <p:nvPr/>
        </p:nvCxnSpPr>
        <p:spPr>
          <a:xfrm rot="5400000" flipH="1" flipV="1">
            <a:off x="1878806" y="2379142"/>
            <a:ext cx="50879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8" name="Straight Connector 207"/>
          <p:cNvCxnSpPr/>
          <p:nvPr/>
        </p:nvCxnSpPr>
        <p:spPr>
          <a:xfrm rot="5400000" flipH="1" flipV="1">
            <a:off x="6449746" y="4041779"/>
            <a:ext cx="2992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9" name="Straight Connector 208"/>
          <p:cNvCxnSpPr/>
          <p:nvPr/>
        </p:nvCxnSpPr>
        <p:spPr>
          <a:xfrm rot="16200000" flipV="1">
            <a:off x="6394714" y="3981194"/>
            <a:ext cx="629444" cy="1190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0" name="Straight Connector 209"/>
          <p:cNvCxnSpPr/>
          <p:nvPr/>
        </p:nvCxnSpPr>
        <p:spPr>
          <a:xfrm rot="5400000" flipH="1" flipV="1">
            <a:off x="6434932" y="4005804"/>
            <a:ext cx="7945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1" name="Straight Connector 210"/>
          <p:cNvCxnSpPr/>
          <p:nvPr/>
        </p:nvCxnSpPr>
        <p:spPr>
          <a:xfrm rot="5400000" flipH="1" flipV="1">
            <a:off x="6676232" y="4251341"/>
            <a:ext cx="4897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2" name="Straight Connector 211"/>
          <p:cNvCxnSpPr/>
          <p:nvPr/>
        </p:nvCxnSpPr>
        <p:spPr>
          <a:xfrm rot="5400000" flipH="1" flipV="1">
            <a:off x="6587332" y="4139160"/>
            <a:ext cx="8326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3" name="Straight Connector 212"/>
          <p:cNvCxnSpPr/>
          <p:nvPr/>
        </p:nvCxnSpPr>
        <p:spPr>
          <a:xfrm rot="5400000" flipH="1" flipV="1">
            <a:off x="6758782" y="4348715"/>
            <a:ext cx="6675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4" name="Straight Connector 213"/>
          <p:cNvCxnSpPr/>
          <p:nvPr/>
        </p:nvCxnSpPr>
        <p:spPr>
          <a:xfrm rot="5400000" flipH="1" flipV="1">
            <a:off x="6968332" y="4549802"/>
            <a:ext cx="45164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5" name="Straight Connector 214"/>
          <p:cNvCxnSpPr/>
          <p:nvPr/>
        </p:nvCxnSpPr>
        <p:spPr>
          <a:xfrm rot="5400000" flipH="1" flipV="1">
            <a:off x="6990558" y="4563565"/>
            <a:ext cx="66119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9" name="Straight Connector 218"/>
          <p:cNvCxnSpPr/>
          <p:nvPr/>
        </p:nvCxnSpPr>
        <p:spPr>
          <a:xfrm rot="5400000" flipH="1" flipV="1">
            <a:off x="6230673" y="3835408"/>
            <a:ext cx="508794" cy="794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Chain decomposition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558801" y="4066055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1731835" y="4066055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>
            <a:stCxn id="3" idx="3"/>
            <a:endCxn id="4" idx="1"/>
          </p:cNvCxnSpPr>
          <p:nvPr/>
        </p:nvCxnSpPr>
        <p:spPr>
          <a:xfrm>
            <a:off x="860770" y="4244781"/>
            <a:ext cx="871065" cy="4966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1658547" y="30099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31581" y="30099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6" idx="3"/>
            <a:endCxn id="7" idx="1"/>
          </p:cNvCxnSpPr>
          <p:nvPr/>
        </p:nvCxnSpPr>
        <p:spPr>
          <a:xfrm>
            <a:off x="1960516" y="3188628"/>
            <a:ext cx="871065" cy="4966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9" name="Rectangle 8"/>
          <p:cNvSpPr/>
          <p:nvPr/>
        </p:nvSpPr>
        <p:spPr>
          <a:xfrm>
            <a:off x="2988924" y="3821765"/>
            <a:ext cx="381770" cy="40354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4471959" y="3821765"/>
            <a:ext cx="381770" cy="40354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>
            <a:stCxn id="9" idx="3"/>
            <a:endCxn id="10" idx="1"/>
          </p:cNvCxnSpPr>
          <p:nvPr/>
        </p:nvCxnSpPr>
        <p:spPr>
          <a:xfrm>
            <a:off x="3370694" y="4023537"/>
            <a:ext cx="1101263" cy="5606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4440535" y="5412255"/>
            <a:ext cx="410789" cy="38047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6061695" y="5399555"/>
            <a:ext cx="410789" cy="38047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Connector 13"/>
          <p:cNvCxnSpPr>
            <a:stCxn id="12" idx="3"/>
            <a:endCxn id="13" idx="1"/>
          </p:cNvCxnSpPr>
          <p:nvPr/>
        </p:nvCxnSpPr>
        <p:spPr>
          <a:xfrm flipV="1">
            <a:off x="4851324" y="5589794"/>
            <a:ext cx="1210371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5" name="Rectangle 14"/>
          <p:cNvSpPr/>
          <p:nvPr/>
        </p:nvSpPr>
        <p:spPr>
          <a:xfrm>
            <a:off x="3660967" y="2545766"/>
            <a:ext cx="453448" cy="30556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7105429" y="2545766"/>
            <a:ext cx="453448" cy="30556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7" name="Straight Connector 16"/>
          <p:cNvCxnSpPr>
            <a:stCxn id="15" idx="3"/>
            <a:endCxn id="16" idx="1"/>
          </p:cNvCxnSpPr>
          <p:nvPr/>
        </p:nvCxnSpPr>
        <p:spPr>
          <a:xfrm>
            <a:off x="4114415" y="2698550"/>
            <a:ext cx="2991014" cy="4246"/>
          </a:xfrm>
          <a:prstGeom prst="line">
            <a:avLst/>
          </a:prstGeom>
          <a:ln>
            <a:solidFill>
              <a:srgbClr val="0F08FF"/>
            </a:solidFill>
            <a:prstDash val="sysDash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8" name="Rectangle 17"/>
          <p:cNvSpPr/>
          <p:nvPr/>
        </p:nvSpPr>
        <p:spPr>
          <a:xfrm>
            <a:off x="6318618" y="4292680"/>
            <a:ext cx="428926" cy="3343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7984831" y="4292680"/>
            <a:ext cx="428926" cy="3343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0" name="Straight Connector 19"/>
          <p:cNvCxnSpPr>
            <a:stCxn id="18" idx="3"/>
            <a:endCxn id="19" idx="1"/>
          </p:cNvCxnSpPr>
          <p:nvPr/>
        </p:nvCxnSpPr>
        <p:spPr>
          <a:xfrm>
            <a:off x="6747544" y="4459857"/>
            <a:ext cx="1237287" cy="4644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21" name="Oval 20"/>
          <p:cNvSpPr/>
          <p:nvPr/>
        </p:nvSpPr>
        <p:spPr>
          <a:xfrm>
            <a:off x="2278657" y="3021392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/>
          <p:cNvSpPr/>
          <p:nvPr/>
        </p:nvSpPr>
        <p:spPr>
          <a:xfrm>
            <a:off x="5468166" y="2551492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/>
          <p:cNvSpPr/>
          <p:nvPr/>
        </p:nvSpPr>
        <p:spPr>
          <a:xfrm>
            <a:off x="1161195" y="4077547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3803943" y="3902447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/>
          <p:cNvSpPr/>
          <p:nvPr/>
        </p:nvSpPr>
        <p:spPr>
          <a:xfrm>
            <a:off x="5307774" y="5461847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Oval 25"/>
          <p:cNvSpPr/>
          <p:nvPr/>
        </p:nvSpPr>
        <p:spPr>
          <a:xfrm>
            <a:off x="7363967" y="4281109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7" name="Straight Arrow Connector 26"/>
          <p:cNvCxnSpPr>
            <a:stCxn id="23" idx="7"/>
            <a:endCxn id="21" idx="3"/>
          </p:cNvCxnSpPr>
          <p:nvPr/>
        </p:nvCxnSpPr>
        <p:spPr>
          <a:xfrm rot="5400000" flipH="1" flipV="1">
            <a:off x="1447739" y="3252397"/>
            <a:ext cx="827858" cy="917007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>
            <a:stCxn id="21" idx="5"/>
            <a:endCxn id="24" idx="1"/>
          </p:cNvCxnSpPr>
          <p:nvPr/>
        </p:nvCxnSpPr>
        <p:spPr>
          <a:xfrm rot="16200000" flipH="1">
            <a:off x="2856663" y="2960934"/>
            <a:ext cx="652758" cy="1324831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>
            <a:stCxn id="24" idx="7"/>
            <a:endCxn id="22" idx="3"/>
          </p:cNvCxnSpPr>
          <p:nvPr/>
        </p:nvCxnSpPr>
        <p:spPr>
          <a:xfrm rot="5400000" flipH="1" flipV="1">
            <a:off x="4216468" y="2656516"/>
            <a:ext cx="1122658" cy="1463768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22" idx="6"/>
            <a:endCxn id="26" idx="1"/>
          </p:cNvCxnSpPr>
          <p:nvPr/>
        </p:nvCxnSpPr>
        <p:spPr>
          <a:xfrm>
            <a:off x="5751651" y="2712924"/>
            <a:ext cx="1653833" cy="1615468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24" idx="5"/>
            <a:endCxn id="25" idx="1"/>
          </p:cNvCxnSpPr>
          <p:nvPr/>
        </p:nvCxnSpPr>
        <p:spPr>
          <a:xfrm rot="16200000" flipH="1">
            <a:off x="4032050" y="4191889"/>
            <a:ext cx="1331103" cy="1303376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stCxn id="25" idx="7"/>
            <a:endCxn id="26" idx="3"/>
          </p:cNvCxnSpPr>
          <p:nvPr/>
        </p:nvCxnSpPr>
        <p:spPr>
          <a:xfrm rot="5400000" flipH="1" flipV="1">
            <a:off x="6001393" y="4105040"/>
            <a:ext cx="952441" cy="1855738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1" name="Rectangle 50"/>
          <p:cNvSpPr/>
          <p:nvPr/>
        </p:nvSpPr>
        <p:spPr>
          <a:xfrm>
            <a:off x="1696647" y="50165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Rectangle 51"/>
          <p:cNvSpPr/>
          <p:nvPr/>
        </p:nvSpPr>
        <p:spPr>
          <a:xfrm>
            <a:off x="2869681" y="50165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3" name="Straight Connector 52"/>
          <p:cNvCxnSpPr>
            <a:stCxn id="51" idx="3"/>
            <a:endCxn id="52" idx="1"/>
          </p:cNvCxnSpPr>
          <p:nvPr/>
        </p:nvCxnSpPr>
        <p:spPr>
          <a:xfrm>
            <a:off x="1998616" y="5195228"/>
            <a:ext cx="871065" cy="4966"/>
          </a:xfrm>
          <a:prstGeom prst="line">
            <a:avLst/>
          </a:prstGeom>
          <a:ln>
            <a:solidFill>
              <a:srgbClr val="0F08FF"/>
            </a:solidFill>
            <a:prstDash val="sysDash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54" name="Oval 53"/>
          <p:cNvSpPr/>
          <p:nvPr/>
        </p:nvSpPr>
        <p:spPr>
          <a:xfrm>
            <a:off x="2316757" y="5027992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5" name="Straight Arrow Connector 54"/>
          <p:cNvCxnSpPr>
            <a:stCxn id="23" idx="5"/>
            <a:endCxn id="54" idx="1"/>
          </p:cNvCxnSpPr>
          <p:nvPr/>
        </p:nvCxnSpPr>
        <p:spPr>
          <a:xfrm rot="16200000" flipH="1">
            <a:off x="1519644" y="4236646"/>
            <a:ext cx="722148" cy="955107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57"/>
          <p:cNvCxnSpPr>
            <a:stCxn id="54" idx="7"/>
            <a:endCxn id="24" idx="3"/>
          </p:cNvCxnSpPr>
          <p:nvPr/>
        </p:nvCxnSpPr>
        <p:spPr>
          <a:xfrm rot="5400000" flipH="1" flipV="1">
            <a:off x="2753468" y="3983285"/>
            <a:ext cx="897248" cy="1286731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Compatible reads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876301" y="1612900"/>
            <a:ext cx="762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latin typeface="+mn-lt"/>
              </a:rPr>
              <a:t>Don’t know that two reads came from the same transcript, but sometimes we know that they came from </a:t>
            </a:r>
            <a:r>
              <a:rPr lang="en-US" b="1" dirty="0" smtClean="0">
                <a:latin typeface="+mn-lt"/>
              </a:rPr>
              <a:t>different </a:t>
            </a:r>
            <a:r>
              <a:rPr lang="en-US" dirty="0" smtClean="0">
                <a:latin typeface="+mn-lt"/>
              </a:rPr>
              <a:t>transcripts. </a:t>
            </a:r>
            <a:endParaRPr lang="en-US" b="1" dirty="0">
              <a:solidFill>
                <a:srgbClr val="C70F0C"/>
              </a:solidFill>
              <a:latin typeface="+mn-lt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 flipV="1">
            <a:off x="533400" y="4457700"/>
            <a:ext cx="8077200" cy="25400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7" name="Rectangle 6"/>
          <p:cNvSpPr/>
          <p:nvPr/>
        </p:nvSpPr>
        <p:spPr>
          <a:xfrm>
            <a:off x="533400" y="4305300"/>
            <a:ext cx="1841500" cy="3683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3644900" y="4305300"/>
            <a:ext cx="1422400" cy="3683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6731000" y="4305300"/>
            <a:ext cx="1422400" cy="368300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1606550" y="374650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4279900" y="3759200"/>
            <a:ext cx="787400" cy="10795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2197100" y="3467100"/>
            <a:ext cx="165100" cy="10795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ectangle 14"/>
          <p:cNvSpPr/>
          <p:nvPr/>
        </p:nvSpPr>
        <p:spPr>
          <a:xfrm>
            <a:off x="6718300" y="346075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Connector 17"/>
          <p:cNvCxnSpPr>
            <a:stCxn id="14" idx="3"/>
            <a:endCxn id="15" idx="1"/>
          </p:cNvCxnSpPr>
          <p:nvPr/>
        </p:nvCxnSpPr>
        <p:spPr>
          <a:xfrm flipV="1">
            <a:off x="2362200" y="3517900"/>
            <a:ext cx="4356100" cy="3175"/>
          </a:xfrm>
          <a:prstGeom prst="line">
            <a:avLst/>
          </a:prstGeom>
          <a:ln>
            <a:solidFill>
              <a:srgbClr val="0F08FF"/>
            </a:solidFill>
            <a:prstDash val="sysDash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stCxn id="12" idx="3"/>
            <a:endCxn id="13" idx="1"/>
          </p:cNvCxnSpPr>
          <p:nvPr/>
        </p:nvCxnSpPr>
        <p:spPr>
          <a:xfrm>
            <a:off x="2266950" y="3803650"/>
            <a:ext cx="2012950" cy="9525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3111500" y="5092700"/>
            <a:ext cx="2936797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00" dirty="0" smtClean="0">
                <a:latin typeface="+mn-lt"/>
              </a:rPr>
              <a:t>How many transcripts?</a:t>
            </a:r>
            <a:endParaRPr lang="en-US" sz="2200" dirty="0">
              <a:latin typeface="+mn-lt"/>
            </a:endParaRPr>
          </a:p>
        </p:txBody>
      </p:sp>
      <p:sp>
        <p:nvSpPr>
          <p:cNvPr id="32" name="Rectangle 31"/>
          <p:cNvSpPr/>
          <p:nvPr/>
        </p:nvSpPr>
        <p:spPr>
          <a:xfrm>
            <a:off x="6731000" y="3746500"/>
            <a:ext cx="177800" cy="12065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3" name="Straight Connector 32"/>
          <p:cNvCxnSpPr>
            <a:stCxn id="13" idx="3"/>
            <a:endCxn id="32" idx="1"/>
          </p:cNvCxnSpPr>
          <p:nvPr/>
        </p:nvCxnSpPr>
        <p:spPr>
          <a:xfrm flipV="1">
            <a:off x="5067300" y="3806825"/>
            <a:ext cx="1663700" cy="6350"/>
          </a:xfrm>
          <a:prstGeom prst="line">
            <a:avLst/>
          </a:prstGeom>
          <a:ln>
            <a:solidFill>
              <a:srgbClr val="0F08FF"/>
            </a:solidFill>
            <a:prstDash val="sysDash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7" name="Rectangle 16"/>
          <p:cNvSpPr/>
          <p:nvPr/>
        </p:nvSpPr>
        <p:spPr>
          <a:xfrm>
            <a:off x="577850" y="3467100"/>
            <a:ext cx="660400" cy="11430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9" name="Straight Connector 18"/>
          <p:cNvCxnSpPr>
            <a:stCxn id="17" idx="3"/>
            <a:endCxn id="14" idx="1"/>
          </p:cNvCxnSpPr>
          <p:nvPr/>
        </p:nvCxnSpPr>
        <p:spPr>
          <a:xfrm flipV="1">
            <a:off x="1238250" y="3521075"/>
            <a:ext cx="958850" cy="3175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29" name="TextBox 28"/>
          <p:cNvSpPr txBox="1"/>
          <p:nvPr/>
        </p:nvSpPr>
        <p:spPr>
          <a:xfrm>
            <a:off x="4521200" y="2527300"/>
            <a:ext cx="736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Gaps</a:t>
            </a:r>
            <a:endParaRPr lang="en-US" dirty="0">
              <a:latin typeface="+mn-lt"/>
            </a:endParaRPr>
          </a:p>
        </p:txBody>
      </p:sp>
      <p:cxnSp>
        <p:nvCxnSpPr>
          <p:cNvPr id="31" name="Straight Connector 30"/>
          <p:cNvCxnSpPr>
            <a:stCxn id="29" idx="2"/>
          </p:cNvCxnSpPr>
          <p:nvPr/>
        </p:nvCxnSpPr>
        <p:spPr>
          <a:xfrm rot="5400000">
            <a:off x="3854966" y="2432566"/>
            <a:ext cx="570468" cy="14986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>
            <a:stCxn id="29" idx="2"/>
          </p:cNvCxnSpPr>
          <p:nvPr/>
        </p:nvCxnSpPr>
        <p:spPr>
          <a:xfrm rot="16200000" flipH="1">
            <a:off x="4978917" y="2807215"/>
            <a:ext cx="786367" cy="96520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Chain decomposition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558801" y="4066055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1731835" y="4066055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>
            <a:stCxn id="3" idx="3"/>
            <a:endCxn id="4" idx="1"/>
          </p:cNvCxnSpPr>
          <p:nvPr/>
        </p:nvCxnSpPr>
        <p:spPr>
          <a:xfrm>
            <a:off x="860770" y="4244781"/>
            <a:ext cx="871065" cy="4966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1658547" y="30099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31581" y="30099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6" idx="3"/>
            <a:endCxn id="7" idx="1"/>
          </p:cNvCxnSpPr>
          <p:nvPr/>
        </p:nvCxnSpPr>
        <p:spPr>
          <a:xfrm>
            <a:off x="1960516" y="3188628"/>
            <a:ext cx="871065" cy="4966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9" name="Rectangle 8"/>
          <p:cNvSpPr/>
          <p:nvPr/>
        </p:nvSpPr>
        <p:spPr>
          <a:xfrm>
            <a:off x="2988924" y="3821765"/>
            <a:ext cx="381770" cy="40354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4471959" y="3821765"/>
            <a:ext cx="381770" cy="40354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>
            <a:stCxn id="9" idx="3"/>
            <a:endCxn id="10" idx="1"/>
          </p:cNvCxnSpPr>
          <p:nvPr/>
        </p:nvCxnSpPr>
        <p:spPr>
          <a:xfrm>
            <a:off x="3370694" y="4023537"/>
            <a:ext cx="1101263" cy="5606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4440535" y="5412255"/>
            <a:ext cx="410789" cy="38047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6061695" y="5399555"/>
            <a:ext cx="410789" cy="38047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Connector 13"/>
          <p:cNvCxnSpPr>
            <a:stCxn id="12" idx="3"/>
            <a:endCxn id="13" idx="1"/>
          </p:cNvCxnSpPr>
          <p:nvPr/>
        </p:nvCxnSpPr>
        <p:spPr>
          <a:xfrm flipV="1">
            <a:off x="4851324" y="5589794"/>
            <a:ext cx="1210371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5" name="Rectangle 14"/>
          <p:cNvSpPr/>
          <p:nvPr/>
        </p:nvSpPr>
        <p:spPr>
          <a:xfrm>
            <a:off x="3660967" y="2545766"/>
            <a:ext cx="453448" cy="30556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7105429" y="2545766"/>
            <a:ext cx="453448" cy="30556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7" name="Straight Connector 16"/>
          <p:cNvCxnSpPr>
            <a:stCxn id="15" idx="3"/>
            <a:endCxn id="16" idx="1"/>
          </p:cNvCxnSpPr>
          <p:nvPr/>
        </p:nvCxnSpPr>
        <p:spPr>
          <a:xfrm>
            <a:off x="4114415" y="2698550"/>
            <a:ext cx="2991014" cy="4246"/>
          </a:xfrm>
          <a:prstGeom prst="line">
            <a:avLst/>
          </a:prstGeom>
          <a:ln>
            <a:solidFill>
              <a:srgbClr val="0F08FF"/>
            </a:solidFill>
            <a:prstDash val="sysDash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8" name="Rectangle 17"/>
          <p:cNvSpPr/>
          <p:nvPr/>
        </p:nvSpPr>
        <p:spPr>
          <a:xfrm>
            <a:off x="6318618" y="4292680"/>
            <a:ext cx="428926" cy="3343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7984831" y="4292680"/>
            <a:ext cx="428926" cy="3343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0" name="Straight Connector 19"/>
          <p:cNvCxnSpPr>
            <a:stCxn id="18" idx="3"/>
            <a:endCxn id="19" idx="1"/>
          </p:cNvCxnSpPr>
          <p:nvPr/>
        </p:nvCxnSpPr>
        <p:spPr>
          <a:xfrm>
            <a:off x="6747544" y="4459857"/>
            <a:ext cx="1237287" cy="4644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21" name="Oval 20"/>
          <p:cNvSpPr/>
          <p:nvPr/>
        </p:nvSpPr>
        <p:spPr>
          <a:xfrm>
            <a:off x="2278657" y="3021392"/>
            <a:ext cx="283485" cy="322861"/>
          </a:xfrm>
          <a:prstGeom prst="ellipse">
            <a:avLst/>
          </a:prstGeom>
          <a:ln/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/>
          <p:cNvSpPr/>
          <p:nvPr/>
        </p:nvSpPr>
        <p:spPr>
          <a:xfrm>
            <a:off x="5468166" y="2551492"/>
            <a:ext cx="283485" cy="322861"/>
          </a:xfrm>
          <a:prstGeom prst="ellipse">
            <a:avLst/>
          </a:prstGeom>
          <a:ln/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/>
          <p:cNvSpPr/>
          <p:nvPr/>
        </p:nvSpPr>
        <p:spPr>
          <a:xfrm>
            <a:off x="1161195" y="4077547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Oval 23"/>
          <p:cNvSpPr/>
          <p:nvPr/>
        </p:nvSpPr>
        <p:spPr>
          <a:xfrm>
            <a:off x="3803943" y="3902447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/>
          <p:cNvSpPr/>
          <p:nvPr/>
        </p:nvSpPr>
        <p:spPr>
          <a:xfrm>
            <a:off x="5307774" y="5461847"/>
            <a:ext cx="283485" cy="322861"/>
          </a:xfrm>
          <a:prstGeom prst="ellipse">
            <a:avLst/>
          </a:prstGeom>
          <a:ln/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Oval 25"/>
          <p:cNvSpPr/>
          <p:nvPr/>
        </p:nvSpPr>
        <p:spPr>
          <a:xfrm>
            <a:off x="7363967" y="4281109"/>
            <a:ext cx="283485" cy="322861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7" name="Straight Arrow Connector 26"/>
          <p:cNvCxnSpPr>
            <a:stCxn id="23" idx="7"/>
            <a:endCxn id="21" idx="3"/>
          </p:cNvCxnSpPr>
          <p:nvPr/>
        </p:nvCxnSpPr>
        <p:spPr>
          <a:xfrm rot="5400000" flipH="1" flipV="1">
            <a:off x="1447739" y="3252397"/>
            <a:ext cx="827858" cy="917007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>
            <a:stCxn id="21" idx="5"/>
            <a:endCxn id="24" idx="1"/>
          </p:cNvCxnSpPr>
          <p:nvPr/>
        </p:nvCxnSpPr>
        <p:spPr>
          <a:xfrm rot="16200000" flipH="1">
            <a:off x="2856663" y="2960934"/>
            <a:ext cx="652758" cy="1324831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>
            <a:stCxn id="24" idx="7"/>
            <a:endCxn id="22" idx="3"/>
          </p:cNvCxnSpPr>
          <p:nvPr/>
        </p:nvCxnSpPr>
        <p:spPr>
          <a:xfrm rot="5400000" flipH="1" flipV="1">
            <a:off x="4216468" y="2656516"/>
            <a:ext cx="1122658" cy="1463768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22" idx="6"/>
            <a:endCxn id="26" idx="1"/>
          </p:cNvCxnSpPr>
          <p:nvPr/>
        </p:nvCxnSpPr>
        <p:spPr>
          <a:xfrm>
            <a:off x="5751651" y="2712924"/>
            <a:ext cx="1653833" cy="1615468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24" idx="5"/>
            <a:endCxn id="25" idx="1"/>
          </p:cNvCxnSpPr>
          <p:nvPr/>
        </p:nvCxnSpPr>
        <p:spPr>
          <a:xfrm rot="16200000" flipH="1">
            <a:off x="4032050" y="4191889"/>
            <a:ext cx="1331103" cy="1303376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stCxn id="25" idx="7"/>
            <a:endCxn id="26" idx="3"/>
          </p:cNvCxnSpPr>
          <p:nvPr/>
        </p:nvCxnSpPr>
        <p:spPr>
          <a:xfrm rot="5400000" flipH="1" flipV="1">
            <a:off x="6001393" y="4105040"/>
            <a:ext cx="952441" cy="1855738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1" name="Rectangle 50"/>
          <p:cNvSpPr/>
          <p:nvPr/>
        </p:nvSpPr>
        <p:spPr>
          <a:xfrm>
            <a:off x="1696647" y="50165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Rectangle 51"/>
          <p:cNvSpPr/>
          <p:nvPr/>
        </p:nvSpPr>
        <p:spPr>
          <a:xfrm>
            <a:off x="2869681" y="50165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3" name="Straight Connector 52"/>
          <p:cNvCxnSpPr>
            <a:stCxn id="51" idx="3"/>
            <a:endCxn id="52" idx="1"/>
          </p:cNvCxnSpPr>
          <p:nvPr/>
        </p:nvCxnSpPr>
        <p:spPr>
          <a:xfrm>
            <a:off x="1998616" y="5195228"/>
            <a:ext cx="871065" cy="4966"/>
          </a:xfrm>
          <a:prstGeom prst="line">
            <a:avLst/>
          </a:prstGeom>
          <a:ln>
            <a:solidFill>
              <a:srgbClr val="0F08FF"/>
            </a:solidFill>
            <a:prstDash val="sysDash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54" name="Oval 53"/>
          <p:cNvSpPr/>
          <p:nvPr/>
        </p:nvSpPr>
        <p:spPr>
          <a:xfrm>
            <a:off x="2316757" y="5027992"/>
            <a:ext cx="283485" cy="322861"/>
          </a:xfrm>
          <a:prstGeom prst="ellipse">
            <a:avLst/>
          </a:prstGeom>
          <a:ln/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5" name="Straight Arrow Connector 54"/>
          <p:cNvCxnSpPr>
            <a:stCxn id="23" idx="5"/>
            <a:endCxn id="54" idx="1"/>
          </p:cNvCxnSpPr>
          <p:nvPr/>
        </p:nvCxnSpPr>
        <p:spPr>
          <a:xfrm rot="16200000" flipH="1">
            <a:off x="1519644" y="4236646"/>
            <a:ext cx="722148" cy="955107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57"/>
          <p:cNvCxnSpPr>
            <a:stCxn id="54" idx="7"/>
            <a:endCxn id="24" idx="3"/>
          </p:cNvCxnSpPr>
          <p:nvPr/>
        </p:nvCxnSpPr>
        <p:spPr>
          <a:xfrm rot="5400000" flipH="1" flipV="1">
            <a:off x="2753468" y="3983285"/>
            <a:ext cx="897248" cy="1286731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Chain decomposition</a:t>
            </a:r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558801" y="4066055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Rectangle 3"/>
          <p:cNvSpPr/>
          <p:nvPr/>
        </p:nvSpPr>
        <p:spPr>
          <a:xfrm>
            <a:off x="1731835" y="4066055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" name="Straight Connector 4"/>
          <p:cNvCxnSpPr>
            <a:stCxn id="3" idx="3"/>
            <a:endCxn id="4" idx="1"/>
          </p:cNvCxnSpPr>
          <p:nvPr/>
        </p:nvCxnSpPr>
        <p:spPr>
          <a:xfrm>
            <a:off x="860770" y="4244781"/>
            <a:ext cx="871065" cy="4966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6" name="Rectangle 5"/>
          <p:cNvSpPr/>
          <p:nvPr/>
        </p:nvSpPr>
        <p:spPr>
          <a:xfrm>
            <a:off x="1658547" y="30099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31581" y="30099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/>
          <p:cNvCxnSpPr>
            <a:stCxn id="6" idx="3"/>
            <a:endCxn id="7" idx="1"/>
          </p:cNvCxnSpPr>
          <p:nvPr/>
        </p:nvCxnSpPr>
        <p:spPr>
          <a:xfrm>
            <a:off x="1960516" y="3188628"/>
            <a:ext cx="871065" cy="4966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9" name="Rectangle 8"/>
          <p:cNvSpPr/>
          <p:nvPr/>
        </p:nvSpPr>
        <p:spPr>
          <a:xfrm>
            <a:off x="2988924" y="3821765"/>
            <a:ext cx="381770" cy="40354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4471959" y="3821765"/>
            <a:ext cx="381770" cy="403540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/>
          <p:cNvCxnSpPr>
            <a:stCxn id="9" idx="3"/>
            <a:endCxn id="10" idx="1"/>
          </p:cNvCxnSpPr>
          <p:nvPr/>
        </p:nvCxnSpPr>
        <p:spPr>
          <a:xfrm>
            <a:off x="3370694" y="4023537"/>
            <a:ext cx="1101263" cy="5606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4440535" y="5412255"/>
            <a:ext cx="410789" cy="38047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6061695" y="5399555"/>
            <a:ext cx="410789" cy="38047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Connector 13"/>
          <p:cNvCxnSpPr>
            <a:stCxn id="12" idx="3"/>
            <a:endCxn id="13" idx="1"/>
          </p:cNvCxnSpPr>
          <p:nvPr/>
        </p:nvCxnSpPr>
        <p:spPr>
          <a:xfrm flipV="1">
            <a:off x="4851324" y="5589794"/>
            <a:ext cx="1210371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5" name="Rectangle 14"/>
          <p:cNvSpPr/>
          <p:nvPr/>
        </p:nvSpPr>
        <p:spPr>
          <a:xfrm>
            <a:off x="3660967" y="2545766"/>
            <a:ext cx="453448" cy="30556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7105429" y="2545766"/>
            <a:ext cx="453448" cy="305568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7" name="Straight Connector 16"/>
          <p:cNvCxnSpPr>
            <a:stCxn id="15" idx="3"/>
            <a:endCxn id="16" idx="1"/>
          </p:cNvCxnSpPr>
          <p:nvPr/>
        </p:nvCxnSpPr>
        <p:spPr>
          <a:xfrm>
            <a:off x="4114415" y="2698550"/>
            <a:ext cx="2991014" cy="4246"/>
          </a:xfrm>
          <a:prstGeom prst="line">
            <a:avLst/>
          </a:prstGeom>
          <a:ln>
            <a:solidFill>
              <a:srgbClr val="0F08FF"/>
            </a:solidFill>
            <a:prstDash val="sysDash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18" name="Rectangle 17"/>
          <p:cNvSpPr/>
          <p:nvPr/>
        </p:nvSpPr>
        <p:spPr>
          <a:xfrm>
            <a:off x="6318618" y="4292680"/>
            <a:ext cx="428926" cy="3343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ectangle 18"/>
          <p:cNvSpPr/>
          <p:nvPr/>
        </p:nvSpPr>
        <p:spPr>
          <a:xfrm>
            <a:off x="7984831" y="4292680"/>
            <a:ext cx="428926" cy="3343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0" name="Straight Connector 19"/>
          <p:cNvCxnSpPr>
            <a:stCxn id="18" idx="3"/>
            <a:endCxn id="19" idx="1"/>
          </p:cNvCxnSpPr>
          <p:nvPr/>
        </p:nvCxnSpPr>
        <p:spPr>
          <a:xfrm>
            <a:off x="6747544" y="4459857"/>
            <a:ext cx="1237287" cy="4644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21" name="Oval 20"/>
          <p:cNvSpPr/>
          <p:nvPr/>
        </p:nvSpPr>
        <p:spPr>
          <a:xfrm>
            <a:off x="2278657" y="3021392"/>
            <a:ext cx="283485" cy="322861"/>
          </a:xfrm>
          <a:prstGeom prst="ellipse">
            <a:avLst/>
          </a:prstGeom>
          <a:ln/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/>
          <p:cNvSpPr/>
          <p:nvPr/>
        </p:nvSpPr>
        <p:spPr>
          <a:xfrm>
            <a:off x="5468166" y="2551492"/>
            <a:ext cx="283485" cy="322861"/>
          </a:xfrm>
          <a:prstGeom prst="ellipse">
            <a:avLst/>
          </a:prstGeom>
          <a:ln/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/>
          <p:cNvSpPr/>
          <p:nvPr/>
        </p:nvSpPr>
        <p:spPr>
          <a:xfrm>
            <a:off x="1161195" y="4077547"/>
            <a:ext cx="283485" cy="322861"/>
          </a:xfrm>
          <a:prstGeom prst="ellipse">
            <a:avLst/>
          </a:prstGeom>
          <a:gradFill flip="none" rotWithShape="1">
            <a:gsLst>
              <a:gs pos="31000">
                <a:srgbClr val="5F9FFF"/>
              </a:gs>
              <a:gs pos="77000">
                <a:srgbClr val="A4FE0D"/>
              </a:gs>
            </a:gsLst>
            <a:lin ang="5400000" scaled="0"/>
            <a:tileRect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/>
          <p:cNvSpPr/>
          <p:nvPr/>
        </p:nvSpPr>
        <p:spPr>
          <a:xfrm>
            <a:off x="5307774" y="5461847"/>
            <a:ext cx="283485" cy="322861"/>
          </a:xfrm>
          <a:prstGeom prst="ellipse">
            <a:avLst/>
          </a:prstGeom>
          <a:ln/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7" name="Straight Arrow Connector 26"/>
          <p:cNvCxnSpPr>
            <a:stCxn id="23" idx="7"/>
            <a:endCxn id="21" idx="3"/>
          </p:cNvCxnSpPr>
          <p:nvPr/>
        </p:nvCxnSpPr>
        <p:spPr>
          <a:xfrm rot="5400000" flipH="1" flipV="1">
            <a:off x="1447739" y="3252397"/>
            <a:ext cx="827858" cy="917007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>
            <a:stCxn id="21" idx="5"/>
            <a:endCxn id="40" idx="1"/>
          </p:cNvCxnSpPr>
          <p:nvPr/>
        </p:nvCxnSpPr>
        <p:spPr>
          <a:xfrm rot="16200000" flipH="1">
            <a:off x="2851089" y="2966508"/>
            <a:ext cx="662758" cy="1323683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29" name="Straight Arrow Connector 28"/>
          <p:cNvCxnSpPr>
            <a:stCxn id="40" idx="7"/>
            <a:endCxn id="22" idx="3"/>
          </p:cNvCxnSpPr>
          <p:nvPr/>
        </p:nvCxnSpPr>
        <p:spPr>
          <a:xfrm rot="5400000" flipH="1" flipV="1">
            <a:off x="4210894" y="2660942"/>
            <a:ext cx="1132658" cy="146491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22" idx="5"/>
            <a:endCxn id="47" idx="1"/>
          </p:cNvCxnSpPr>
          <p:nvPr/>
        </p:nvCxnSpPr>
        <p:spPr>
          <a:xfrm rot="16200000" flipH="1">
            <a:off x="5792044" y="2745163"/>
            <a:ext cx="1513658" cy="167747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40" idx="5"/>
            <a:endCxn id="25" idx="1"/>
          </p:cNvCxnSpPr>
          <p:nvPr/>
        </p:nvCxnSpPr>
        <p:spPr>
          <a:xfrm rot="16200000" flipH="1">
            <a:off x="4036476" y="4196315"/>
            <a:ext cx="1321103" cy="130452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stCxn id="25" idx="7"/>
            <a:endCxn id="47" idx="3"/>
          </p:cNvCxnSpPr>
          <p:nvPr/>
        </p:nvCxnSpPr>
        <p:spPr>
          <a:xfrm rot="5400000" flipH="1" flipV="1">
            <a:off x="5998626" y="4120145"/>
            <a:ext cx="940103" cy="1837866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51" name="Rectangle 50"/>
          <p:cNvSpPr/>
          <p:nvPr/>
        </p:nvSpPr>
        <p:spPr>
          <a:xfrm>
            <a:off x="1696647" y="50165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Rectangle 51"/>
          <p:cNvSpPr/>
          <p:nvPr/>
        </p:nvSpPr>
        <p:spPr>
          <a:xfrm>
            <a:off x="2869681" y="5016500"/>
            <a:ext cx="301969" cy="3574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3" name="Straight Connector 52"/>
          <p:cNvCxnSpPr>
            <a:stCxn id="51" idx="3"/>
            <a:endCxn id="52" idx="1"/>
          </p:cNvCxnSpPr>
          <p:nvPr/>
        </p:nvCxnSpPr>
        <p:spPr>
          <a:xfrm>
            <a:off x="1998616" y="5195228"/>
            <a:ext cx="871065" cy="4966"/>
          </a:xfrm>
          <a:prstGeom prst="line">
            <a:avLst/>
          </a:prstGeom>
          <a:ln>
            <a:solidFill>
              <a:srgbClr val="0F08FF"/>
            </a:solidFill>
            <a:prstDash val="sysDash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54" name="Oval 53"/>
          <p:cNvSpPr/>
          <p:nvPr/>
        </p:nvSpPr>
        <p:spPr>
          <a:xfrm>
            <a:off x="2316757" y="5027992"/>
            <a:ext cx="283485" cy="322861"/>
          </a:xfrm>
          <a:prstGeom prst="ellipse">
            <a:avLst/>
          </a:prstGeom>
          <a:ln/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5" name="Straight Arrow Connector 54"/>
          <p:cNvCxnSpPr>
            <a:stCxn id="23" idx="5"/>
            <a:endCxn id="54" idx="1"/>
          </p:cNvCxnSpPr>
          <p:nvPr/>
        </p:nvCxnSpPr>
        <p:spPr>
          <a:xfrm rot="16200000" flipH="1">
            <a:off x="1519644" y="4236646"/>
            <a:ext cx="722148" cy="955107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cxnSp>
        <p:nvCxnSpPr>
          <p:cNvPr id="58" name="Straight Arrow Connector 57"/>
          <p:cNvCxnSpPr>
            <a:stCxn id="54" idx="7"/>
            <a:endCxn id="40" idx="3"/>
          </p:cNvCxnSpPr>
          <p:nvPr/>
        </p:nvCxnSpPr>
        <p:spPr>
          <a:xfrm rot="5400000" flipH="1" flipV="1">
            <a:off x="2757894" y="3988859"/>
            <a:ext cx="887248" cy="1285583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40" name="Oval 39"/>
          <p:cNvSpPr/>
          <p:nvPr/>
        </p:nvSpPr>
        <p:spPr>
          <a:xfrm>
            <a:off x="3802795" y="3912447"/>
            <a:ext cx="283485" cy="322861"/>
          </a:xfrm>
          <a:prstGeom prst="ellipse">
            <a:avLst/>
          </a:prstGeom>
          <a:gradFill flip="none" rotWithShape="1">
            <a:gsLst>
              <a:gs pos="31000">
                <a:srgbClr val="5F9FFF"/>
              </a:gs>
              <a:gs pos="77000">
                <a:srgbClr val="A4FE0D"/>
              </a:gs>
            </a:gsLst>
            <a:lin ang="5400000" scaled="0"/>
            <a:tileRect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/>
          <p:cNvSpPr/>
          <p:nvPr/>
        </p:nvSpPr>
        <p:spPr>
          <a:xfrm>
            <a:off x="7346095" y="4293447"/>
            <a:ext cx="283485" cy="322861"/>
          </a:xfrm>
          <a:prstGeom prst="ellipse">
            <a:avLst/>
          </a:prstGeom>
          <a:gradFill flip="none" rotWithShape="1">
            <a:gsLst>
              <a:gs pos="31000">
                <a:srgbClr val="5F9FFF"/>
              </a:gs>
              <a:gs pos="77000">
                <a:srgbClr val="A4FE0D"/>
              </a:gs>
            </a:gsLst>
            <a:lin ang="5400000" scaled="0"/>
            <a:tileRect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pPr algn="ctr">
              <a:buNone/>
            </a:pPr>
            <a:r>
              <a:rPr lang="en-US" sz="1700" dirty="0" smtClean="0"/>
              <a:t>Building a DAG for the partial order</a:t>
            </a:r>
            <a:endParaRPr lang="en-US" sz="17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Partially ordering mates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alignment </a:t>
            </a:r>
            <a:r>
              <a:rPr lang="en-US" i="1" dirty="0" err="1" smtClean="0"/>
              <a:t>x</a:t>
            </a:r>
            <a:r>
              <a:rPr lang="en-US" i="1" dirty="0" smtClean="0"/>
              <a:t> ≤ </a:t>
            </a:r>
            <a:r>
              <a:rPr lang="en-US" i="1" dirty="0" err="1" smtClean="0"/>
              <a:t>y</a:t>
            </a:r>
            <a:r>
              <a:rPr lang="en-US" i="1" dirty="0" smtClean="0"/>
              <a:t> </a:t>
            </a:r>
            <a:r>
              <a:rPr lang="en-US" dirty="0" smtClean="0"/>
              <a:t>when</a:t>
            </a:r>
          </a:p>
          <a:p>
            <a:pPr lvl="1"/>
            <a:r>
              <a:rPr lang="en-US" i="1" dirty="0" err="1" smtClean="0"/>
              <a:t>x</a:t>
            </a:r>
            <a:r>
              <a:rPr lang="en-US" dirty="0" smtClean="0"/>
              <a:t> starts to the left of  </a:t>
            </a:r>
            <a:r>
              <a:rPr lang="en-US" i="1" dirty="0" err="1" smtClean="0"/>
              <a:t>y</a:t>
            </a:r>
            <a:r>
              <a:rPr lang="en-US" dirty="0" smtClean="0"/>
              <a:t> in the reference</a:t>
            </a:r>
          </a:p>
          <a:p>
            <a:pPr lvl="1"/>
            <a:r>
              <a:rPr lang="en-US" i="1" dirty="0" err="1" smtClean="0"/>
              <a:t>x</a:t>
            </a:r>
            <a:r>
              <a:rPr lang="en-US" dirty="0" smtClean="0"/>
              <a:t> and </a:t>
            </a:r>
            <a:r>
              <a:rPr lang="en-US" i="1" dirty="0" err="1" smtClean="0"/>
              <a:t>y</a:t>
            </a:r>
            <a:r>
              <a:rPr lang="en-US" dirty="0" smtClean="0"/>
              <a:t> overlap consistently</a:t>
            </a:r>
            <a:endParaRPr lang="en-US" i="1" dirty="0" smtClean="0"/>
          </a:p>
          <a:p>
            <a:pPr lvl="1"/>
            <a:r>
              <a:rPr lang="en-US" i="1" dirty="0" err="1" smtClean="0"/>
              <a:t>x</a:t>
            </a:r>
            <a:r>
              <a:rPr lang="en-US" i="1" dirty="0" smtClean="0"/>
              <a:t> </a:t>
            </a:r>
            <a:r>
              <a:rPr lang="en-US" dirty="0" smtClean="0"/>
              <a:t>is not (properly and compatibly) contained in </a:t>
            </a:r>
            <a:r>
              <a:rPr lang="en-US" i="1" dirty="0" err="1" smtClean="0"/>
              <a:t>y</a:t>
            </a:r>
            <a:endParaRPr lang="en-US" i="1" dirty="0" smtClean="0"/>
          </a:p>
          <a:p>
            <a:pPr lvl="1"/>
            <a:endParaRPr lang="en-US" dirty="0" smtClean="0"/>
          </a:p>
        </p:txBody>
      </p:sp>
      <p:sp>
        <p:nvSpPr>
          <p:cNvPr id="37" name="Rectangle 36"/>
          <p:cNvSpPr/>
          <p:nvPr/>
        </p:nvSpPr>
        <p:spPr>
          <a:xfrm>
            <a:off x="4859871" y="4254514"/>
            <a:ext cx="144300" cy="13123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Rectangle 37"/>
          <p:cNvSpPr/>
          <p:nvPr/>
        </p:nvSpPr>
        <p:spPr>
          <a:xfrm>
            <a:off x="5420421" y="4254514"/>
            <a:ext cx="144300" cy="13123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9" name="Straight Connector 38"/>
          <p:cNvCxnSpPr>
            <a:stCxn id="37" idx="3"/>
            <a:endCxn id="38" idx="1"/>
          </p:cNvCxnSpPr>
          <p:nvPr/>
        </p:nvCxnSpPr>
        <p:spPr>
          <a:xfrm>
            <a:off x="5004171" y="4320130"/>
            <a:ext cx="416250" cy="1823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41" name="Rectangle 40"/>
          <p:cNvSpPr/>
          <p:nvPr/>
        </p:nvSpPr>
        <p:spPr>
          <a:xfrm>
            <a:off x="5215471" y="3848114"/>
            <a:ext cx="144300" cy="13123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ectangle 41"/>
          <p:cNvSpPr/>
          <p:nvPr/>
        </p:nvSpPr>
        <p:spPr>
          <a:xfrm>
            <a:off x="5776021" y="3848114"/>
            <a:ext cx="144300" cy="13123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3" name="Straight Connector 42"/>
          <p:cNvCxnSpPr>
            <a:stCxn id="41" idx="3"/>
            <a:endCxn id="42" idx="1"/>
          </p:cNvCxnSpPr>
          <p:nvPr/>
        </p:nvCxnSpPr>
        <p:spPr>
          <a:xfrm>
            <a:off x="5359771" y="3913731"/>
            <a:ext cx="416250" cy="1823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45" name="Rectangle 44"/>
          <p:cNvSpPr/>
          <p:nvPr/>
        </p:nvSpPr>
        <p:spPr>
          <a:xfrm>
            <a:off x="5638799" y="4449245"/>
            <a:ext cx="182434" cy="1481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Rectangle 45"/>
          <p:cNvSpPr/>
          <p:nvPr/>
        </p:nvSpPr>
        <p:spPr>
          <a:xfrm>
            <a:off x="6347487" y="4449245"/>
            <a:ext cx="182434" cy="148153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7" name="Straight Connector 46"/>
          <p:cNvCxnSpPr>
            <a:stCxn id="45" idx="3"/>
            <a:endCxn id="46" idx="1"/>
          </p:cNvCxnSpPr>
          <p:nvPr/>
        </p:nvCxnSpPr>
        <p:spPr>
          <a:xfrm>
            <a:off x="5821233" y="4523322"/>
            <a:ext cx="526253" cy="205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49" name="Rectangle 48"/>
          <p:cNvSpPr/>
          <p:nvPr/>
        </p:nvSpPr>
        <p:spPr>
          <a:xfrm>
            <a:off x="6502399" y="4838714"/>
            <a:ext cx="196301" cy="13968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7264954" y="4851414"/>
            <a:ext cx="196301" cy="13968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1" name="Straight Connector 50"/>
          <p:cNvCxnSpPr>
            <a:stCxn id="49" idx="3"/>
            <a:endCxn id="50" idx="1"/>
          </p:cNvCxnSpPr>
          <p:nvPr/>
        </p:nvCxnSpPr>
        <p:spPr>
          <a:xfrm>
            <a:off x="6698700" y="4908557"/>
            <a:ext cx="566254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53" name="Rectangle 52"/>
          <p:cNvSpPr/>
          <p:nvPr/>
        </p:nvSpPr>
        <p:spPr>
          <a:xfrm>
            <a:off x="6129872" y="3850231"/>
            <a:ext cx="216686" cy="112184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Rectangle 53"/>
          <p:cNvSpPr/>
          <p:nvPr/>
        </p:nvSpPr>
        <p:spPr>
          <a:xfrm>
            <a:off x="7775854" y="3850231"/>
            <a:ext cx="216686" cy="112184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5" name="Straight Connector 54"/>
          <p:cNvCxnSpPr>
            <a:stCxn id="53" idx="3"/>
            <a:endCxn id="54" idx="1"/>
          </p:cNvCxnSpPr>
          <p:nvPr/>
        </p:nvCxnSpPr>
        <p:spPr>
          <a:xfrm>
            <a:off x="6346558" y="3906323"/>
            <a:ext cx="1429296" cy="1559"/>
          </a:xfrm>
          <a:prstGeom prst="line">
            <a:avLst/>
          </a:prstGeom>
          <a:ln>
            <a:solidFill>
              <a:srgbClr val="0F08FF"/>
            </a:solidFill>
            <a:prstDash val="sysDash"/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57" name="Rectangle 56"/>
          <p:cNvSpPr/>
          <p:nvPr/>
        </p:nvSpPr>
        <p:spPr>
          <a:xfrm>
            <a:off x="7399866" y="4491581"/>
            <a:ext cx="204968" cy="122752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8" name="Rectangle 57"/>
          <p:cNvSpPr/>
          <p:nvPr/>
        </p:nvSpPr>
        <p:spPr>
          <a:xfrm>
            <a:off x="8196088" y="4491581"/>
            <a:ext cx="204968" cy="122752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59" name="Straight Connector 58"/>
          <p:cNvCxnSpPr>
            <a:stCxn id="57" idx="3"/>
            <a:endCxn id="58" idx="1"/>
          </p:cNvCxnSpPr>
          <p:nvPr/>
        </p:nvCxnSpPr>
        <p:spPr>
          <a:xfrm>
            <a:off x="7604834" y="4552957"/>
            <a:ext cx="591254" cy="1705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60" name="Oval 59"/>
          <p:cNvSpPr/>
          <p:nvPr/>
        </p:nvSpPr>
        <p:spPr>
          <a:xfrm>
            <a:off x="5511799" y="3852333"/>
            <a:ext cx="135467" cy="118533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Oval 60"/>
          <p:cNvSpPr/>
          <p:nvPr/>
        </p:nvSpPr>
        <p:spPr>
          <a:xfrm>
            <a:off x="6993466" y="3852333"/>
            <a:ext cx="135467" cy="118533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Oval 61"/>
          <p:cNvSpPr/>
          <p:nvPr/>
        </p:nvSpPr>
        <p:spPr>
          <a:xfrm>
            <a:off x="5147733" y="4258733"/>
            <a:ext cx="135467" cy="118533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Oval 62"/>
          <p:cNvSpPr/>
          <p:nvPr/>
        </p:nvSpPr>
        <p:spPr>
          <a:xfrm>
            <a:off x="6028267" y="4478866"/>
            <a:ext cx="135467" cy="118533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4" name="Oval 63"/>
          <p:cNvSpPr/>
          <p:nvPr/>
        </p:nvSpPr>
        <p:spPr>
          <a:xfrm flipV="1">
            <a:off x="6908800" y="4859867"/>
            <a:ext cx="118533" cy="118535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Oval 64"/>
          <p:cNvSpPr/>
          <p:nvPr/>
        </p:nvSpPr>
        <p:spPr>
          <a:xfrm>
            <a:off x="7899400" y="4487333"/>
            <a:ext cx="135467" cy="118533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7" name="Straight Arrow Connector 66"/>
          <p:cNvCxnSpPr>
            <a:stCxn id="62" idx="7"/>
            <a:endCxn id="60" idx="3"/>
          </p:cNvCxnSpPr>
          <p:nvPr/>
        </p:nvCxnSpPr>
        <p:spPr>
          <a:xfrm rot="5400000" flipH="1" flipV="1">
            <a:off x="5236207" y="3980662"/>
            <a:ext cx="322585" cy="268277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8" name="Straight Arrow Connector 67"/>
          <p:cNvCxnSpPr>
            <a:stCxn id="60" idx="5"/>
            <a:endCxn id="63" idx="1"/>
          </p:cNvCxnSpPr>
          <p:nvPr/>
        </p:nvCxnSpPr>
        <p:spPr>
          <a:xfrm rot="16200000" flipH="1">
            <a:off x="5566407" y="4014526"/>
            <a:ext cx="542718" cy="420679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>
            <a:stCxn id="63" idx="7"/>
            <a:endCxn id="61" idx="3"/>
          </p:cNvCxnSpPr>
          <p:nvPr/>
        </p:nvCxnSpPr>
        <p:spPr>
          <a:xfrm rot="5400000" flipH="1" flipV="1">
            <a:off x="6307241" y="3790161"/>
            <a:ext cx="542718" cy="869410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74" name="Straight Arrow Connector 73"/>
          <p:cNvCxnSpPr>
            <a:stCxn id="61" idx="6"/>
            <a:endCxn id="65" idx="1"/>
          </p:cNvCxnSpPr>
          <p:nvPr/>
        </p:nvCxnSpPr>
        <p:spPr>
          <a:xfrm>
            <a:off x="7128933" y="3911600"/>
            <a:ext cx="790306" cy="593092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30" name="Group 129"/>
          <p:cNvGrpSpPr/>
          <p:nvPr/>
        </p:nvGrpSpPr>
        <p:grpSpPr>
          <a:xfrm>
            <a:off x="4859871" y="1985447"/>
            <a:ext cx="3541185" cy="969432"/>
            <a:chOff x="5029205" y="3526381"/>
            <a:chExt cx="3541185" cy="969432"/>
          </a:xfrm>
        </p:grpSpPr>
        <p:grpSp>
          <p:nvGrpSpPr>
            <p:cNvPr id="106" name="Group 105"/>
            <p:cNvGrpSpPr/>
            <p:nvPr/>
          </p:nvGrpSpPr>
          <p:grpSpPr>
            <a:xfrm>
              <a:off x="5029205" y="3932781"/>
              <a:ext cx="704850" cy="131233"/>
              <a:chOff x="4438650" y="2679700"/>
              <a:chExt cx="3225800" cy="114300"/>
            </a:xfrm>
          </p:grpSpPr>
          <p:sp>
            <p:nvSpPr>
              <p:cNvPr id="107" name="Rectangle 106"/>
              <p:cNvSpPr/>
              <p:nvPr/>
            </p:nvSpPr>
            <p:spPr>
              <a:xfrm>
                <a:off x="4438650" y="267970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08" name="Rectangle 107"/>
              <p:cNvSpPr/>
              <p:nvPr/>
            </p:nvSpPr>
            <p:spPr>
              <a:xfrm>
                <a:off x="7004050" y="267970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09" name="Straight Connector 108"/>
              <p:cNvCxnSpPr>
                <a:stCxn id="107" idx="3"/>
                <a:endCxn id="108" idx="1"/>
              </p:cNvCxnSpPr>
              <p:nvPr/>
            </p:nvCxnSpPr>
            <p:spPr>
              <a:xfrm>
                <a:off x="5099050" y="2736850"/>
                <a:ext cx="1905000" cy="1588"/>
              </a:xfrm>
              <a:prstGeom prst="line">
                <a:avLst/>
              </a:prstGeom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</p:cxnSp>
        </p:grpSp>
        <p:grpSp>
          <p:nvGrpSpPr>
            <p:cNvPr id="110" name="Group 109"/>
            <p:cNvGrpSpPr/>
            <p:nvPr/>
          </p:nvGrpSpPr>
          <p:grpSpPr>
            <a:xfrm>
              <a:off x="5384805" y="3526381"/>
              <a:ext cx="704850" cy="131233"/>
              <a:chOff x="4438650" y="2679700"/>
              <a:chExt cx="3225800" cy="114300"/>
            </a:xfrm>
          </p:grpSpPr>
          <p:sp>
            <p:nvSpPr>
              <p:cNvPr id="111" name="Rectangle 110"/>
              <p:cNvSpPr/>
              <p:nvPr/>
            </p:nvSpPr>
            <p:spPr>
              <a:xfrm>
                <a:off x="4438650" y="267970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2" name="Rectangle 111"/>
              <p:cNvSpPr/>
              <p:nvPr/>
            </p:nvSpPr>
            <p:spPr>
              <a:xfrm>
                <a:off x="7004050" y="267970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13" name="Straight Connector 112"/>
              <p:cNvCxnSpPr>
                <a:stCxn id="111" idx="3"/>
                <a:endCxn id="112" idx="1"/>
              </p:cNvCxnSpPr>
              <p:nvPr/>
            </p:nvCxnSpPr>
            <p:spPr>
              <a:xfrm>
                <a:off x="5099050" y="2736850"/>
                <a:ext cx="1905000" cy="1588"/>
              </a:xfrm>
              <a:prstGeom prst="line">
                <a:avLst/>
              </a:prstGeom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</p:cxnSp>
        </p:grpSp>
        <p:grpSp>
          <p:nvGrpSpPr>
            <p:cNvPr id="114" name="Group 113"/>
            <p:cNvGrpSpPr/>
            <p:nvPr/>
          </p:nvGrpSpPr>
          <p:grpSpPr>
            <a:xfrm>
              <a:off x="5808133" y="4127512"/>
              <a:ext cx="891122" cy="148153"/>
              <a:chOff x="4438650" y="2679700"/>
              <a:chExt cx="3225800" cy="114300"/>
            </a:xfrm>
          </p:grpSpPr>
          <p:sp>
            <p:nvSpPr>
              <p:cNvPr id="115" name="Rectangle 114"/>
              <p:cNvSpPr/>
              <p:nvPr/>
            </p:nvSpPr>
            <p:spPr>
              <a:xfrm>
                <a:off x="4438650" y="267970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16" name="Rectangle 115"/>
              <p:cNvSpPr/>
              <p:nvPr/>
            </p:nvSpPr>
            <p:spPr>
              <a:xfrm>
                <a:off x="7004050" y="267970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17" name="Straight Connector 116"/>
              <p:cNvCxnSpPr>
                <a:stCxn id="115" idx="3"/>
                <a:endCxn id="116" idx="1"/>
              </p:cNvCxnSpPr>
              <p:nvPr/>
            </p:nvCxnSpPr>
            <p:spPr>
              <a:xfrm>
                <a:off x="5099050" y="2736850"/>
                <a:ext cx="1905000" cy="1588"/>
              </a:xfrm>
              <a:prstGeom prst="line">
                <a:avLst/>
              </a:prstGeom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</p:cxnSp>
        </p:grpSp>
        <p:grpSp>
          <p:nvGrpSpPr>
            <p:cNvPr id="118" name="Group 117"/>
            <p:cNvGrpSpPr/>
            <p:nvPr/>
          </p:nvGrpSpPr>
          <p:grpSpPr>
            <a:xfrm>
              <a:off x="6671733" y="4356116"/>
              <a:ext cx="958856" cy="139697"/>
              <a:chOff x="4438650" y="3026127"/>
              <a:chExt cx="3225800" cy="114310"/>
            </a:xfrm>
          </p:grpSpPr>
          <p:sp>
            <p:nvSpPr>
              <p:cNvPr id="119" name="Rectangle 118"/>
              <p:cNvSpPr/>
              <p:nvPr/>
            </p:nvSpPr>
            <p:spPr>
              <a:xfrm>
                <a:off x="4438650" y="3026127"/>
                <a:ext cx="660399" cy="114301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0" name="Rectangle 119"/>
              <p:cNvSpPr/>
              <p:nvPr/>
            </p:nvSpPr>
            <p:spPr>
              <a:xfrm>
                <a:off x="7004051" y="3026136"/>
                <a:ext cx="660399" cy="114301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21" name="Straight Connector 120"/>
              <p:cNvCxnSpPr>
                <a:stCxn id="119" idx="3"/>
                <a:endCxn id="120" idx="1"/>
              </p:cNvCxnSpPr>
              <p:nvPr/>
            </p:nvCxnSpPr>
            <p:spPr>
              <a:xfrm>
                <a:off x="5099049" y="3083290"/>
                <a:ext cx="1905002" cy="1299"/>
              </a:xfrm>
              <a:prstGeom prst="line">
                <a:avLst/>
              </a:prstGeom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</p:cxnSp>
        </p:grpSp>
        <p:grpSp>
          <p:nvGrpSpPr>
            <p:cNvPr id="122" name="Group 121"/>
            <p:cNvGrpSpPr/>
            <p:nvPr/>
          </p:nvGrpSpPr>
          <p:grpSpPr>
            <a:xfrm>
              <a:off x="6299206" y="3528498"/>
              <a:ext cx="1862668" cy="112184"/>
              <a:chOff x="1701800" y="3460750"/>
              <a:chExt cx="5676900" cy="114300"/>
            </a:xfrm>
          </p:grpSpPr>
          <p:sp>
            <p:nvSpPr>
              <p:cNvPr id="123" name="Rectangle 122"/>
              <p:cNvSpPr/>
              <p:nvPr/>
            </p:nvSpPr>
            <p:spPr>
              <a:xfrm>
                <a:off x="1701800" y="346075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4" name="Rectangle 123"/>
              <p:cNvSpPr/>
              <p:nvPr/>
            </p:nvSpPr>
            <p:spPr>
              <a:xfrm>
                <a:off x="6718300" y="346075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25" name="Straight Connector 124"/>
              <p:cNvCxnSpPr>
                <a:stCxn id="123" idx="3"/>
                <a:endCxn id="124" idx="1"/>
              </p:cNvCxnSpPr>
              <p:nvPr/>
            </p:nvCxnSpPr>
            <p:spPr>
              <a:xfrm>
                <a:off x="2362200" y="3517900"/>
                <a:ext cx="4356100" cy="1588"/>
              </a:xfrm>
              <a:prstGeom prst="line">
                <a:avLst/>
              </a:prstGeom>
              <a:ln>
                <a:solidFill>
                  <a:srgbClr val="0F08FF"/>
                </a:solidFill>
                <a:prstDash val="sysDash"/>
              </a:ln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</p:cxnSp>
        </p:grpSp>
        <p:grpSp>
          <p:nvGrpSpPr>
            <p:cNvPr id="126" name="Group 125"/>
            <p:cNvGrpSpPr/>
            <p:nvPr/>
          </p:nvGrpSpPr>
          <p:grpSpPr>
            <a:xfrm>
              <a:off x="7569200" y="4169848"/>
              <a:ext cx="1001190" cy="122752"/>
              <a:chOff x="4438650" y="2679700"/>
              <a:chExt cx="3225800" cy="114300"/>
            </a:xfrm>
          </p:grpSpPr>
          <p:sp>
            <p:nvSpPr>
              <p:cNvPr id="127" name="Rectangle 126"/>
              <p:cNvSpPr/>
              <p:nvPr/>
            </p:nvSpPr>
            <p:spPr>
              <a:xfrm>
                <a:off x="4438650" y="267970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28" name="Rectangle 127"/>
              <p:cNvSpPr/>
              <p:nvPr/>
            </p:nvSpPr>
            <p:spPr>
              <a:xfrm>
                <a:off x="7004050" y="2679700"/>
                <a:ext cx="660400" cy="114300"/>
              </a:xfrm>
              <a:prstGeom prst="rect">
                <a:avLst/>
              </a:prstGeom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29" name="Straight Connector 128"/>
              <p:cNvCxnSpPr>
                <a:stCxn id="127" idx="3"/>
                <a:endCxn id="128" idx="1"/>
              </p:cNvCxnSpPr>
              <p:nvPr/>
            </p:nvCxnSpPr>
            <p:spPr>
              <a:xfrm>
                <a:off x="5099050" y="2736850"/>
                <a:ext cx="1905000" cy="1588"/>
              </a:xfrm>
              <a:prstGeom prst="line">
                <a:avLst/>
              </a:prstGeom>
            </p:spPr>
            <p:style>
              <a:lnRef idx="2">
                <a:schemeClr val="accent3"/>
              </a:lnRef>
              <a:fillRef idx="0">
                <a:schemeClr val="accent3"/>
              </a:fillRef>
              <a:effectRef idx="1">
                <a:schemeClr val="accent3"/>
              </a:effectRef>
              <a:fontRef idx="minor">
                <a:schemeClr val="tx1"/>
              </a:fontRef>
            </p:style>
          </p:cxnSp>
        </p:grpSp>
      </p:grpSp>
      <p:sp>
        <p:nvSpPr>
          <p:cNvPr id="132" name="Down Arrow 131"/>
          <p:cNvSpPr/>
          <p:nvPr/>
        </p:nvSpPr>
        <p:spPr>
          <a:xfrm>
            <a:off x="6519333" y="3200402"/>
            <a:ext cx="287867" cy="372533"/>
          </a:xfrm>
          <a:prstGeom prst="down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9" name="Straight Arrow Connector 78"/>
          <p:cNvCxnSpPr>
            <a:stCxn id="63" idx="5"/>
            <a:endCxn id="64" idx="2"/>
          </p:cNvCxnSpPr>
          <p:nvPr/>
        </p:nvCxnSpPr>
        <p:spPr>
          <a:xfrm rot="16200000" flipH="1">
            <a:off x="6356800" y="4367134"/>
            <a:ext cx="339094" cy="764905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3" name="Straight Arrow Connector 82"/>
          <p:cNvCxnSpPr>
            <a:stCxn id="64" idx="6"/>
            <a:endCxn id="65" idx="3"/>
          </p:cNvCxnSpPr>
          <p:nvPr/>
        </p:nvCxnSpPr>
        <p:spPr>
          <a:xfrm flipV="1">
            <a:off x="7027333" y="4588507"/>
            <a:ext cx="891906" cy="330627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Dilworth’s Theorem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partially ordered set of alignments, an </a:t>
            </a:r>
            <a:r>
              <a:rPr lang="en-US" i="1" dirty="0" err="1" smtClean="0"/>
              <a:t>antichain</a:t>
            </a:r>
            <a:r>
              <a:rPr lang="en-US" dirty="0" smtClean="0"/>
              <a:t> of alignments is a subset where no two elements could have come from the same transcript</a:t>
            </a:r>
          </a:p>
          <a:p>
            <a:r>
              <a:rPr lang="en-US" dirty="0" smtClean="0"/>
              <a:t>The size of the </a:t>
            </a:r>
            <a:r>
              <a:rPr lang="en-US" i="1" dirty="0" smtClean="0"/>
              <a:t>largest </a:t>
            </a:r>
            <a:r>
              <a:rPr lang="en-US" dirty="0" err="1" smtClean="0"/>
              <a:t>antichain</a:t>
            </a:r>
            <a:r>
              <a:rPr lang="en-US" dirty="0" smtClean="0"/>
              <a:t> is the number of transcripts we need to explain the alignments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300" dirty="0" smtClean="0"/>
              <a:t>Transcript assembly via Dilworth’s theorem</a:t>
            </a:r>
            <a:endParaRPr lang="en-US" sz="3300" dirty="0"/>
          </a:p>
        </p:txBody>
      </p:sp>
      <p:grpSp>
        <p:nvGrpSpPr>
          <p:cNvPr id="24" name="Group 143"/>
          <p:cNvGrpSpPr/>
          <p:nvPr/>
        </p:nvGrpSpPr>
        <p:grpSpPr>
          <a:xfrm>
            <a:off x="3838326" y="4597400"/>
            <a:ext cx="1453347" cy="764780"/>
            <a:chOff x="6915953" y="4703702"/>
            <a:chExt cx="1453347" cy="764780"/>
          </a:xfrm>
        </p:grpSpPr>
        <p:cxnSp>
          <p:nvCxnSpPr>
            <p:cNvPr id="3" name="Straight Connector 2"/>
            <p:cNvCxnSpPr/>
            <p:nvPr/>
          </p:nvCxnSpPr>
          <p:spPr>
            <a:xfrm flipV="1">
              <a:off x="6915953" y="5385672"/>
              <a:ext cx="1453347" cy="9743"/>
            </a:xfrm>
            <a:prstGeom prst="line">
              <a:avLst/>
            </a:prstGeom>
          </p:spPr>
          <p:style>
            <a:lnRef idx="2">
              <a:schemeClr val="accent6"/>
            </a:lnRef>
            <a:fillRef idx="0">
              <a:schemeClr val="accent6"/>
            </a:fillRef>
            <a:effectRef idx="1">
              <a:schemeClr val="accent6"/>
            </a:effectRef>
            <a:fontRef idx="minor">
              <a:schemeClr val="tx1"/>
            </a:fontRef>
          </p:style>
        </p:cxnSp>
        <p:sp>
          <p:nvSpPr>
            <p:cNvPr id="4" name="Rectangle 3"/>
            <p:cNvSpPr/>
            <p:nvPr/>
          </p:nvSpPr>
          <p:spPr>
            <a:xfrm>
              <a:off x="6991363" y="5327217"/>
              <a:ext cx="255935" cy="141265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" name="Rectangle 4"/>
            <p:cNvSpPr/>
            <p:nvPr/>
          </p:nvSpPr>
          <p:spPr>
            <a:xfrm>
              <a:off x="7475812" y="5327217"/>
              <a:ext cx="255935" cy="141265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Rectangle 5"/>
            <p:cNvSpPr/>
            <p:nvPr/>
          </p:nvSpPr>
          <p:spPr>
            <a:xfrm>
              <a:off x="8031100" y="5327217"/>
              <a:ext cx="255935" cy="141265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" name="Rectangle 6"/>
            <p:cNvSpPr/>
            <p:nvPr/>
          </p:nvSpPr>
          <p:spPr>
            <a:xfrm>
              <a:off x="7104477" y="5112884"/>
              <a:ext cx="118827" cy="43841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Rectangle 7"/>
            <p:cNvSpPr/>
            <p:nvPr/>
          </p:nvSpPr>
          <p:spPr>
            <a:xfrm>
              <a:off x="7654052" y="5110448"/>
              <a:ext cx="77695" cy="48712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7126186" y="5003281"/>
              <a:ext cx="118827" cy="43841"/>
            </a:xfrm>
            <a:prstGeom prst="rect">
              <a:avLst/>
            </a:prstGeom>
            <a:solidFill>
              <a:schemeClr val="accent6">
                <a:alpha val="25000"/>
              </a:schemeClr>
            </a:solidFill>
            <a:ln>
              <a:solidFill>
                <a:schemeClr val="accent6">
                  <a:shade val="50000"/>
                  <a:alpha val="25000"/>
                </a:schemeClr>
              </a:solidFill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" name="Rectangle 9"/>
            <p:cNvSpPr/>
            <p:nvPr/>
          </p:nvSpPr>
          <p:spPr>
            <a:xfrm>
              <a:off x="8028815" y="5003281"/>
              <a:ext cx="118827" cy="43841"/>
            </a:xfrm>
            <a:prstGeom prst="rect">
              <a:avLst/>
            </a:prstGeom>
            <a:solidFill>
              <a:schemeClr val="accent6">
                <a:alpha val="25000"/>
              </a:schemeClr>
            </a:solidFill>
            <a:ln>
              <a:solidFill>
                <a:schemeClr val="accent6">
                  <a:shade val="50000"/>
                  <a:alpha val="25000"/>
                </a:schemeClr>
              </a:solidFill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1" name="Straight Connector 10"/>
            <p:cNvCxnSpPr>
              <a:stCxn id="9" idx="3"/>
              <a:endCxn id="10" idx="1"/>
            </p:cNvCxnSpPr>
            <p:nvPr/>
          </p:nvCxnSpPr>
          <p:spPr>
            <a:xfrm>
              <a:off x="7245013" y="5025202"/>
              <a:ext cx="783802" cy="609"/>
            </a:xfrm>
            <a:prstGeom prst="line">
              <a:avLst/>
            </a:prstGeom>
            <a:ln>
              <a:solidFill>
                <a:schemeClr val="accent6">
                  <a:alpha val="25000"/>
                </a:schemeClr>
              </a:solidFill>
              <a:prstDash val="sysDash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>
              <a:stCxn id="7" idx="3"/>
              <a:endCxn id="8" idx="1"/>
            </p:cNvCxnSpPr>
            <p:nvPr/>
          </p:nvCxnSpPr>
          <p:spPr>
            <a:xfrm>
              <a:off x="7223304" y="5134804"/>
              <a:ext cx="430748" cy="609"/>
            </a:xfrm>
            <a:prstGeom prst="line">
              <a:avLst/>
            </a:prstGeom>
          </p:spPr>
          <p:style>
            <a:lnRef idx="3">
              <a:schemeClr val="accent4"/>
            </a:lnRef>
            <a:fillRef idx="0">
              <a:schemeClr val="accent4"/>
            </a:fillRef>
            <a:effectRef idx="2">
              <a:schemeClr val="accent4"/>
            </a:effectRef>
            <a:fontRef idx="minor">
              <a:schemeClr val="tx1"/>
            </a:fontRef>
          </p:style>
        </p:cxnSp>
        <p:sp>
          <p:nvSpPr>
            <p:cNvPr id="13" name="Rectangle 12"/>
            <p:cNvSpPr/>
            <p:nvPr/>
          </p:nvSpPr>
          <p:spPr>
            <a:xfrm>
              <a:off x="8031100" y="5110448"/>
              <a:ext cx="77695" cy="48712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4" name="Straight Connector 13"/>
            <p:cNvCxnSpPr>
              <a:stCxn id="8" idx="3"/>
              <a:endCxn id="13" idx="1"/>
            </p:cNvCxnSpPr>
            <p:nvPr/>
          </p:nvCxnSpPr>
          <p:spPr>
            <a:xfrm>
              <a:off x="7731747" y="5134804"/>
              <a:ext cx="299353" cy="609"/>
            </a:xfrm>
            <a:prstGeom prst="line">
              <a:avLst/>
            </a:prstGeom>
            <a:ln>
              <a:prstDash val="sysDash"/>
            </a:ln>
          </p:spPr>
          <p:style>
            <a:lnRef idx="3">
              <a:schemeClr val="accent4"/>
            </a:lnRef>
            <a:fillRef idx="0">
              <a:schemeClr val="accent4"/>
            </a:fillRef>
            <a:effectRef idx="2">
              <a:schemeClr val="accent4"/>
            </a:effectRef>
            <a:fontRef idx="minor">
              <a:schemeClr val="tx1"/>
            </a:fontRef>
          </p:style>
        </p:cxnSp>
        <p:sp>
          <p:nvSpPr>
            <p:cNvPr id="15" name="Rectangle 14"/>
            <p:cNvSpPr/>
            <p:nvPr/>
          </p:nvSpPr>
          <p:spPr>
            <a:xfrm>
              <a:off x="6987935" y="4893679"/>
              <a:ext cx="118827" cy="43841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" name="Rectangle 15"/>
            <p:cNvSpPr/>
            <p:nvPr/>
          </p:nvSpPr>
          <p:spPr>
            <a:xfrm>
              <a:off x="7465529" y="4893679"/>
              <a:ext cx="118827" cy="43841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" name="Rectangle 16"/>
            <p:cNvSpPr/>
            <p:nvPr/>
          </p:nvSpPr>
          <p:spPr>
            <a:xfrm>
              <a:off x="7111990" y="4813304"/>
              <a:ext cx="118827" cy="43841"/>
            </a:xfrm>
            <a:prstGeom prst="rect">
              <a:avLst/>
            </a:prstGeom>
            <a:solidFill>
              <a:schemeClr val="accent6">
                <a:alpha val="25000"/>
              </a:schemeClr>
            </a:solidFill>
            <a:ln>
              <a:solidFill>
                <a:schemeClr val="accent6">
                  <a:shade val="50000"/>
                  <a:alpha val="25000"/>
                </a:schemeClr>
              </a:solidFill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" name="Rectangle 17"/>
            <p:cNvSpPr/>
            <p:nvPr/>
          </p:nvSpPr>
          <p:spPr>
            <a:xfrm>
              <a:off x="8123648" y="4813304"/>
              <a:ext cx="118827" cy="43841"/>
            </a:xfrm>
            <a:prstGeom prst="rect">
              <a:avLst/>
            </a:prstGeom>
            <a:solidFill>
              <a:schemeClr val="accent6">
                <a:alpha val="25000"/>
              </a:schemeClr>
            </a:solidFill>
            <a:ln>
              <a:solidFill>
                <a:schemeClr val="accent6">
                  <a:shade val="50000"/>
                  <a:alpha val="25000"/>
                </a:schemeClr>
              </a:solidFill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7618633" y="4703702"/>
              <a:ext cx="118827" cy="43841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Rectangle 19"/>
            <p:cNvSpPr/>
            <p:nvPr/>
          </p:nvSpPr>
          <p:spPr>
            <a:xfrm>
              <a:off x="8080230" y="4703702"/>
              <a:ext cx="118827" cy="43841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1" name="Straight Connector 20"/>
            <p:cNvCxnSpPr>
              <a:stCxn id="15" idx="3"/>
              <a:endCxn id="16" idx="1"/>
            </p:cNvCxnSpPr>
            <p:nvPr/>
          </p:nvCxnSpPr>
          <p:spPr>
            <a:xfrm>
              <a:off x="7106762" y="4915600"/>
              <a:ext cx="358766" cy="609"/>
            </a:xfrm>
            <a:prstGeom prst="lin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</p:cxnSp>
        <p:cxnSp>
          <p:nvCxnSpPr>
            <p:cNvPr id="22" name="Straight Connector 21"/>
            <p:cNvCxnSpPr>
              <a:stCxn id="17" idx="3"/>
              <a:endCxn id="18" idx="1"/>
            </p:cNvCxnSpPr>
            <p:nvPr/>
          </p:nvCxnSpPr>
          <p:spPr>
            <a:xfrm>
              <a:off x="7230817" y="4835225"/>
              <a:ext cx="892831" cy="621"/>
            </a:xfrm>
            <a:prstGeom prst="line">
              <a:avLst/>
            </a:prstGeom>
            <a:ln>
              <a:solidFill>
                <a:schemeClr val="accent6">
                  <a:shade val="50000"/>
                  <a:alpha val="25000"/>
                </a:schemeClr>
              </a:solidFill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</p:cxnSp>
        <p:cxnSp>
          <p:nvCxnSpPr>
            <p:cNvPr id="23" name="Straight Connector 22"/>
            <p:cNvCxnSpPr>
              <a:stCxn id="19" idx="3"/>
              <a:endCxn id="20" idx="1"/>
            </p:cNvCxnSpPr>
            <p:nvPr/>
          </p:nvCxnSpPr>
          <p:spPr>
            <a:xfrm>
              <a:off x="7737460" y="4725622"/>
              <a:ext cx="342771" cy="609"/>
            </a:xfrm>
            <a:prstGeom prst="lin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</p:cxnSp>
      </p:grpSp>
      <p:grpSp>
        <p:nvGrpSpPr>
          <p:cNvPr id="25" name="Group 142"/>
          <p:cNvGrpSpPr/>
          <p:nvPr/>
        </p:nvGrpSpPr>
        <p:grpSpPr>
          <a:xfrm>
            <a:off x="1095392" y="4301072"/>
            <a:ext cx="987409" cy="1278467"/>
            <a:chOff x="5159390" y="4326278"/>
            <a:chExt cx="1160586" cy="1579222"/>
          </a:xfrm>
        </p:grpSpPr>
        <p:sp>
          <p:nvSpPr>
            <p:cNvPr id="35" name="Oval 34"/>
            <p:cNvSpPr/>
            <p:nvPr/>
          </p:nvSpPr>
          <p:spPr>
            <a:xfrm>
              <a:off x="5159390" y="4336210"/>
              <a:ext cx="162064" cy="148983"/>
            </a:xfrm>
            <a:prstGeom prst="ellipse">
              <a:avLst/>
            </a:prstGeom>
            <a:noFill/>
            <a:ln w="25400">
              <a:solidFill>
                <a:srgbClr val="FF07D5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Oval 35"/>
            <p:cNvSpPr/>
            <p:nvPr/>
          </p:nvSpPr>
          <p:spPr>
            <a:xfrm>
              <a:off x="6152685" y="4326278"/>
              <a:ext cx="162064" cy="148983"/>
            </a:xfrm>
            <a:prstGeom prst="ellipse">
              <a:avLst/>
            </a:prstGeom>
            <a:noFill/>
            <a:ln w="25400">
              <a:solidFill>
                <a:srgbClr val="FF07D5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Oval 36"/>
            <p:cNvSpPr/>
            <p:nvPr/>
          </p:nvSpPr>
          <p:spPr>
            <a:xfrm>
              <a:off x="5159390" y="5026499"/>
              <a:ext cx="162064" cy="148983"/>
            </a:xfrm>
            <a:prstGeom prst="ellipse">
              <a:avLst/>
            </a:prstGeom>
            <a:noFill/>
            <a:ln w="25400">
              <a:solidFill>
                <a:srgbClr val="FF07D5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Oval 37"/>
            <p:cNvSpPr/>
            <p:nvPr/>
          </p:nvSpPr>
          <p:spPr>
            <a:xfrm>
              <a:off x="6152685" y="5011601"/>
              <a:ext cx="162064" cy="148983"/>
            </a:xfrm>
            <a:prstGeom prst="ellipse">
              <a:avLst/>
            </a:prstGeom>
            <a:noFill/>
            <a:ln w="25400">
              <a:solidFill>
                <a:srgbClr val="FF07D5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Oval 38"/>
            <p:cNvSpPr/>
            <p:nvPr/>
          </p:nvSpPr>
          <p:spPr>
            <a:xfrm>
              <a:off x="5164618" y="5756517"/>
              <a:ext cx="162064" cy="148983"/>
            </a:xfrm>
            <a:prstGeom prst="ellipse">
              <a:avLst/>
            </a:prstGeom>
            <a:noFill/>
            <a:ln w="25400">
              <a:solidFill>
                <a:srgbClr val="FF07D5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Oval 39"/>
            <p:cNvSpPr/>
            <p:nvPr/>
          </p:nvSpPr>
          <p:spPr>
            <a:xfrm>
              <a:off x="6157912" y="5741618"/>
              <a:ext cx="162064" cy="148983"/>
            </a:xfrm>
            <a:prstGeom prst="ellipse">
              <a:avLst/>
            </a:prstGeom>
            <a:noFill/>
            <a:ln w="25400">
              <a:solidFill>
                <a:srgbClr val="FF07D5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Oval 40"/>
            <p:cNvSpPr/>
            <p:nvPr/>
          </p:nvSpPr>
          <p:spPr>
            <a:xfrm>
              <a:off x="5201213" y="4375939"/>
              <a:ext cx="73190" cy="69526"/>
            </a:xfrm>
            <a:prstGeom prst="ellips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Oval 41"/>
            <p:cNvSpPr/>
            <p:nvPr/>
          </p:nvSpPr>
          <p:spPr>
            <a:xfrm>
              <a:off x="5201213" y="4708668"/>
              <a:ext cx="73190" cy="69526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Oval 42"/>
            <p:cNvSpPr/>
            <p:nvPr/>
          </p:nvSpPr>
          <p:spPr>
            <a:xfrm>
              <a:off x="5201213" y="5071194"/>
              <a:ext cx="73190" cy="69526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Oval 43"/>
            <p:cNvSpPr/>
            <p:nvPr/>
          </p:nvSpPr>
          <p:spPr>
            <a:xfrm>
              <a:off x="5195985" y="5418821"/>
              <a:ext cx="73190" cy="69526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Oval 44"/>
            <p:cNvSpPr/>
            <p:nvPr/>
          </p:nvSpPr>
          <p:spPr>
            <a:xfrm>
              <a:off x="5206441" y="5801212"/>
              <a:ext cx="73190" cy="69526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Oval 45"/>
            <p:cNvSpPr/>
            <p:nvPr/>
          </p:nvSpPr>
          <p:spPr>
            <a:xfrm>
              <a:off x="6194508" y="4361041"/>
              <a:ext cx="73190" cy="69526"/>
            </a:xfrm>
            <a:prstGeom prst="ellips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Oval 46"/>
            <p:cNvSpPr/>
            <p:nvPr/>
          </p:nvSpPr>
          <p:spPr>
            <a:xfrm>
              <a:off x="6194508" y="4693770"/>
              <a:ext cx="73190" cy="69526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Oval 47"/>
            <p:cNvSpPr/>
            <p:nvPr/>
          </p:nvSpPr>
          <p:spPr>
            <a:xfrm>
              <a:off x="6194508" y="5056296"/>
              <a:ext cx="73190" cy="69526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Oval 48"/>
            <p:cNvSpPr/>
            <p:nvPr/>
          </p:nvSpPr>
          <p:spPr>
            <a:xfrm>
              <a:off x="6189280" y="5403923"/>
              <a:ext cx="73190" cy="69526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Oval 49"/>
            <p:cNvSpPr/>
            <p:nvPr/>
          </p:nvSpPr>
          <p:spPr>
            <a:xfrm>
              <a:off x="6199735" y="5786313"/>
              <a:ext cx="73190" cy="69526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51" name="Straight Connector 50"/>
            <p:cNvCxnSpPr>
              <a:stCxn id="44" idx="6"/>
              <a:endCxn id="48" idx="2"/>
            </p:cNvCxnSpPr>
            <p:nvPr/>
          </p:nvCxnSpPr>
          <p:spPr>
            <a:xfrm flipV="1">
              <a:off x="5269175" y="5091058"/>
              <a:ext cx="925332" cy="362526"/>
            </a:xfrm>
            <a:prstGeom prst="line">
              <a:avLst/>
            </a:prstGeom>
            <a:ln>
              <a:solidFill>
                <a:schemeClr val="tx2">
                  <a:lumMod val="75000"/>
                  <a:alpha val="2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2" name="Straight Connector 51"/>
            <p:cNvCxnSpPr>
              <a:stCxn id="45" idx="6"/>
              <a:endCxn id="48" idx="3"/>
            </p:cNvCxnSpPr>
            <p:nvPr/>
          </p:nvCxnSpPr>
          <p:spPr>
            <a:xfrm flipV="1">
              <a:off x="5279631" y="5115639"/>
              <a:ext cx="925595" cy="720335"/>
            </a:xfrm>
            <a:prstGeom prst="line">
              <a:avLst/>
            </a:prstGeom>
            <a:ln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/>
            <p:cNvCxnSpPr>
              <a:stCxn id="45" idx="7"/>
              <a:endCxn id="46" idx="3"/>
            </p:cNvCxnSpPr>
            <p:nvPr/>
          </p:nvCxnSpPr>
          <p:spPr>
            <a:xfrm rot="5400000" flipH="1" flipV="1">
              <a:off x="5041565" y="4647732"/>
              <a:ext cx="1391009" cy="936313"/>
            </a:xfrm>
            <a:prstGeom prst="line">
              <a:avLst/>
            </a:prstGeom>
            <a:ln>
              <a:solidFill>
                <a:schemeClr val="tx2">
                  <a:lumMod val="75000"/>
                  <a:alpha val="2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/>
            <p:cNvCxnSpPr>
              <a:stCxn id="44" idx="6"/>
              <a:endCxn id="47" idx="3"/>
            </p:cNvCxnSpPr>
            <p:nvPr/>
          </p:nvCxnSpPr>
          <p:spPr>
            <a:xfrm flipV="1">
              <a:off x="5269175" y="4753114"/>
              <a:ext cx="936051" cy="700471"/>
            </a:xfrm>
            <a:prstGeom prst="line">
              <a:avLst/>
            </a:prstGeom>
            <a:ln>
              <a:solidFill>
                <a:schemeClr val="accent1">
                  <a:alpha val="2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/>
            <p:cNvCxnSpPr>
              <a:stCxn id="43" idx="6"/>
              <a:endCxn id="46" idx="3"/>
            </p:cNvCxnSpPr>
            <p:nvPr/>
          </p:nvCxnSpPr>
          <p:spPr>
            <a:xfrm flipV="1">
              <a:off x="5274403" y="4420384"/>
              <a:ext cx="930823" cy="685572"/>
            </a:xfrm>
            <a:prstGeom prst="line">
              <a:avLst/>
            </a:prstGeom>
            <a:ln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6" name="Straight Connector 55"/>
            <p:cNvCxnSpPr>
              <a:stCxn id="45" idx="6"/>
              <a:endCxn id="49" idx="2"/>
            </p:cNvCxnSpPr>
            <p:nvPr/>
          </p:nvCxnSpPr>
          <p:spPr>
            <a:xfrm flipV="1">
              <a:off x="5279631" y="5438686"/>
              <a:ext cx="909649" cy="397289"/>
            </a:xfrm>
            <a:prstGeom prst="line">
              <a:avLst/>
            </a:prstGeom>
            <a:ln>
              <a:solidFill>
                <a:schemeClr val="tx2">
                  <a:lumMod val="75000"/>
                  <a:alpha val="2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7" name="Straight Arrow Connector 56"/>
            <p:cNvCxnSpPr/>
            <p:nvPr/>
          </p:nvCxnSpPr>
          <p:spPr>
            <a:xfrm flipV="1">
              <a:off x="5389416" y="4395803"/>
              <a:ext cx="674395" cy="4966"/>
            </a:xfrm>
            <a:prstGeom prst="straightConnector1">
              <a:avLst/>
            </a:prstGeom>
            <a:ln w="31750">
              <a:solidFill>
                <a:srgbClr val="FF07D5"/>
              </a:solidFill>
              <a:prstDash val="sysDot"/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8" name="Straight Arrow Connector 57"/>
            <p:cNvCxnSpPr/>
            <p:nvPr/>
          </p:nvCxnSpPr>
          <p:spPr>
            <a:xfrm rot="10800000" flipV="1">
              <a:off x="5352821" y="4480227"/>
              <a:ext cx="695306" cy="496611"/>
            </a:xfrm>
            <a:prstGeom prst="straightConnector1">
              <a:avLst/>
            </a:prstGeom>
            <a:ln w="31750">
              <a:solidFill>
                <a:srgbClr val="FF07D5"/>
              </a:solidFill>
              <a:prstDash val="sysDot"/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Arrow Connector 58"/>
            <p:cNvCxnSpPr/>
            <p:nvPr/>
          </p:nvCxnSpPr>
          <p:spPr>
            <a:xfrm flipV="1">
              <a:off x="5389416" y="5096024"/>
              <a:ext cx="674395" cy="4966"/>
            </a:xfrm>
            <a:prstGeom prst="straightConnector1">
              <a:avLst/>
            </a:prstGeom>
            <a:ln w="31750">
              <a:solidFill>
                <a:srgbClr val="FF07D5"/>
              </a:solidFill>
              <a:prstDash val="sysDot"/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0" name="Straight Arrow Connector 59"/>
            <p:cNvCxnSpPr/>
            <p:nvPr/>
          </p:nvCxnSpPr>
          <p:spPr>
            <a:xfrm flipV="1">
              <a:off x="5389416" y="5816110"/>
              <a:ext cx="674395" cy="4966"/>
            </a:xfrm>
            <a:prstGeom prst="straightConnector1">
              <a:avLst/>
            </a:prstGeom>
            <a:ln w="31750">
              <a:solidFill>
                <a:srgbClr val="FF07D5"/>
              </a:solidFill>
              <a:prstDash val="sysDot"/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1" name="Straight Arrow Connector 60"/>
            <p:cNvCxnSpPr/>
            <p:nvPr/>
          </p:nvCxnSpPr>
          <p:spPr>
            <a:xfrm rot="10800000" flipV="1">
              <a:off x="5352821" y="5185414"/>
              <a:ext cx="679623" cy="531374"/>
            </a:xfrm>
            <a:prstGeom prst="straightConnector1">
              <a:avLst/>
            </a:prstGeom>
            <a:ln w="31750">
              <a:solidFill>
                <a:srgbClr val="FF07D5"/>
              </a:solidFill>
              <a:prstDash val="sysDot"/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6" name="Group 144"/>
          <p:cNvGrpSpPr/>
          <p:nvPr/>
        </p:nvGrpSpPr>
        <p:grpSpPr>
          <a:xfrm>
            <a:off x="643475" y="1862673"/>
            <a:ext cx="2027759" cy="1032934"/>
            <a:chOff x="677341" y="2218266"/>
            <a:chExt cx="2027759" cy="1032934"/>
          </a:xfrm>
        </p:grpSpPr>
        <p:cxnSp>
          <p:nvCxnSpPr>
            <p:cNvPr id="63" name="Straight Connector 62"/>
            <p:cNvCxnSpPr/>
            <p:nvPr/>
          </p:nvCxnSpPr>
          <p:spPr>
            <a:xfrm flipV="1">
              <a:off x="677341" y="3140313"/>
              <a:ext cx="2027759" cy="13046"/>
            </a:xfrm>
            <a:prstGeom prst="line">
              <a:avLst/>
            </a:prstGeom>
          </p:spPr>
          <p:style>
            <a:lnRef idx="2">
              <a:schemeClr val="accent6"/>
            </a:lnRef>
            <a:fillRef idx="0">
              <a:schemeClr val="accent6"/>
            </a:fillRef>
            <a:effectRef idx="1">
              <a:schemeClr val="accent6"/>
            </a:effectRef>
            <a:fontRef idx="minor">
              <a:schemeClr val="tx1"/>
            </a:fontRef>
          </p:style>
        </p:cxnSp>
        <p:sp>
          <p:nvSpPr>
            <p:cNvPr id="64" name="Rectangle 63"/>
            <p:cNvSpPr/>
            <p:nvPr/>
          </p:nvSpPr>
          <p:spPr>
            <a:xfrm>
              <a:off x="792281" y="3062041"/>
              <a:ext cx="357090" cy="189159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Rectangle 64"/>
            <p:cNvSpPr/>
            <p:nvPr/>
          </p:nvSpPr>
          <p:spPr>
            <a:xfrm>
              <a:off x="1468200" y="3062041"/>
              <a:ext cx="357090" cy="189159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6" name="Rectangle 65"/>
            <p:cNvSpPr/>
            <p:nvPr/>
          </p:nvSpPr>
          <p:spPr>
            <a:xfrm>
              <a:off x="2242957" y="3062041"/>
              <a:ext cx="357090" cy="189159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7" name="Rectangle 66"/>
            <p:cNvSpPr/>
            <p:nvPr/>
          </p:nvSpPr>
          <p:spPr>
            <a:xfrm>
              <a:off x="950102" y="2775041"/>
              <a:ext cx="165791" cy="58705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8" name="Rectangle 67"/>
            <p:cNvSpPr/>
            <p:nvPr/>
          </p:nvSpPr>
          <p:spPr>
            <a:xfrm>
              <a:off x="1716888" y="2771780"/>
              <a:ext cx="108402" cy="65227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Rectangle 68"/>
            <p:cNvSpPr/>
            <p:nvPr/>
          </p:nvSpPr>
          <p:spPr>
            <a:xfrm>
              <a:off x="980391" y="2628280"/>
              <a:ext cx="165791" cy="58705"/>
            </a:xfrm>
            <a:prstGeom prst="rect">
              <a:avLst/>
            </a:prstGeom>
            <a:gradFill flip="none" rotWithShape="1">
              <a:gsLst>
                <a:gs pos="0">
                  <a:schemeClr val="accent3">
                    <a:tint val="100000"/>
                    <a:shade val="100000"/>
                    <a:satMod val="130000"/>
                    <a:alpha val="91000"/>
                  </a:schemeClr>
                </a:gs>
                <a:gs pos="100000">
                  <a:schemeClr val="accent3">
                    <a:tint val="50000"/>
                    <a:shade val="100000"/>
                    <a:satMod val="350000"/>
                    <a:alpha val="91000"/>
                  </a:schemeClr>
                </a:gs>
              </a:gsLst>
              <a:lin ang="16200000" scaled="0"/>
              <a:tileRect/>
            </a:gradFill>
            <a:ln>
              <a:solidFill>
                <a:schemeClr val="accent3">
                  <a:shade val="95000"/>
                  <a:satMod val="105000"/>
                </a:schemeClr>
              </a:solidFill>
            </a:ln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0" name="Rectangle 69"/>
            <p:cNvSpPr/>
            <p:nvPr/>
          </p:nvSpPr>
          <p:spPr>
            <a:xfrm>
              <a:off x="2239769" y="2628280"/>
              <a:ext cx="165791" cy="58705"/>
            </a:xfrm>
            <a:prstGeom prst="rect">
              <a:avLst/>
            </a:prstGeom>
            <a:gradFill flip="none" rotWithShape="1">
              <a:gsLst>
                <a:gs pos="0">
                  <a:schemeClr val="accent3">
                    <a:tint val="100000"/>
                    <a:shade val="100000"/>
                    <a:satMod val="130000"/>
                  </a:schemeClr>
                </a:gs>
                <a:gs pos="100000">
                  <a:schemeClr val="accent3">
                    <a:tint val="50000"/>
                    <a:shade val="100000"/>
                    <a:satMod val="350000"/>
                  </a:schemeClr>
                </a:gs>
              </a:gsLst>
              <a:lin ang="16200000" scaled="0"/>
              <a:tileRect/>
            </a:gradFill>
            <a:ln>
              <a:solidFill>
                <a:schemeClr val="accent3">
                  <a:shade val="95000"/>
                  <a:satMod val="105000"/>
                </a:schemeClr>
              </a:solidFill>
            </a:ln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1" name="Straight Connector 70"/>
            <p:cNvCxnSpPr>
              <a:stCxn id="69" idx="3"/>
              <a:endCxn id="70" idx="1"/>
            </p:cNvCxnSpPr>
            <p:nvPr/>
          </p:nvCxnSpPr>
          <p:spPr>
            <a:xfrm>
              <a:off x="1146182" y="2657633"/>
              <a:ext cx="1093587" cy="1588"/>
            </a:xfrm>
            <a:prstGeom prst="line">
              <a:avLst/>
            </a:prstGeom>
            <a:ln w="25400">
              <a:solidFill>
                <a:srgbClr val="0F08FF"/>
              </a:solidFill>
              <a:prstDash val="sysDash"/>
            </a:ln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</p:cxnSp>
        <p:cxnSp>
          <p:nvCxnSpPr>
            <p:cNvPr id="72" name="Straight Connector 71"/>
            <p:cNvCxnSpPr>
              <a:stCxn id="67" idx="3"/>
              <a:endCxn id="68" idx="1"/>
            </p:cNvCxnSpPr>
            <p:nvPr/>
          </p:nvCxnSpPr>
          <p:spPr>
            <a:xfrm>
              <a:off x="1115893" y="2804393"/>
              <a:ext cx="600995" cy="816"/>
            </a:xfrm>
            <a:prstGeom prst="line">
              <a:avLst/>
            </a:prstGeom>
            <a:ln w="25400"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</p:cxnSp>
        <p:sp>
          <p:nvSpPr>
            <p:cNvPr id="73" name="Rectangle 72"/>
            <p:cNvSpPr/>
            <p:nvPr/>
          </p:nvSpPr>
          <p:spPr>
            <a:xfrm>
              <a:off x="2242957" y="2771780"/>
              <a:ext cx="108402" cy="65227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4" name="Straight Connector 73"/>
            <p:cNvCxnSpPr>
              <a:stCxn id="68" idx="3"/>
              <a:endCxn id="73" idx="1"/>
            </p:cNvCxnSpPr>
            <p:nvPr/>
          </p:nvCxnSpPr>
          <p:spPr>
            <a:xfrm>
              <a:off x="1825290" y="2804393"/>
              <a:ext cx="417667" cy="816"/>
            </a:xfrm>
            <a:prstGeom prst="line">
              <a:avLst/>
            </a:prstGeom>
            <a:ln w="25400">
              <a:solidFill>
                <a:srgbClr val="0F08FF"/>
              </a:solidFill>
              <a:prstDash val="sysDash"/>
            </a:ln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</p:cxnSp>
        <p:sp>
          <p:nvSpPr>
            <p:cNvPr id="75" name="Rectangle 74"/>
            <p:cNvSpPr/>
            <p:nvPr/>
          </p:nvSpPr>
          <p:spPr>
            <a:xfrm>
              <a:off x="787499" y="2481519"/>
              <a:ext cx="165791" cy="58705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Rectangle 75"/>
            <p:cNvSpPr/>
            <p:nvPr/>
          </p:nvSpPr>
          <p:spPr>
            <a:xfrm>
              <a:off x="1453853" y="2481519"/>
              <a:ext cx="165791" cy="58705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7" name="Rectangle 76"/>
            <p:cNvSpPr/>
            <p:nvPr/>
          </p:nvSpPr>
          <p:spPr>
            <a:xfrm>
              <a:off x="953290" y="2351727"/>
              <a:ext cx="165791" cy="58705"/>
            </a:xfrm>
            <a:prstGeom prst="rect">
              <a:avLst/>
            </a:prstGeom>
            <a:ln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Rectangle 77"/>
            <p:cNvSpPr/>
            <p:nvPr/>
          </p:nvSpPr>
          <p:spPr>
            <a:xfrm>
              <a:off x="1667469" y="2227133"/>
              <a:ext cx="165791" cy="58705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79" name="Straight Connector 78"/>
            <p:cNvCxnSpPr>
              <a:stCxn id="75" idx="3"/>
              <a:endCxn id="76" idx="1"/>
            </p:cNvCxnSpPr>
            <p:nvPr/>
          </p:nvCxnSpPr>
          <p:spPr>
            <a:xfrm>
              <a:off x="953290" y="2510871"/>
              <a:ext cx="500563" cy="816"/>
            </a:xfrm>
            <a:prstGeom prst="line">
              <a:avLst/>
            </a:prstGeom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cxnSp>
          <p:nvCxnSpPr>
            <p:cNvPr id="80" name="Straight Connector 79"/>
            <p:cNvCxnSpPr>
              <a:stCxn id="77" idx="3"/>
              <a:endCxn id="92" idx="1"/>
            </p:cNvCxnSpPr>
            <p:nvPr/>
          </p:nvCxnSpPr>
          <p:spPr>
            <a:xfrm flipV="1">
              <a:off x="1119081" y="2374430"/>
              <a:ext cx="1165473" cy="6650"/>
            </a:xfrm>
            <a:prstGeom prst="line">
              <a:avLst/>
            </a:prstGeom>
            <a:ln w="25400"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</p:cxnSp>
        <p:cxnSp>
          <p:nvCxnSpPr>
            <p:cNvPr id="81" name="Straight Connector 80"/>
            <p:cNvCxnSpPr>
              <a:stCxn id="78" idx="3"/>
              <a:endCxn id="93" idx="1"/>
            </p:cNvCxnSpPr>
            <p:nvPr/>
          </p:nvCxnSpPr>
          <p:spPr>
            <a:xfrm>
              <a:off x="1833261" y="2256485"/>
              <a:ext cx="529304" cy="831"/>
            </a:xfrm>
            <a:prstGeom prst="line">
              <a:avLst/>
            </a:prstGeom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sp>
          <p:nvSpPr>
            <p:cNvPr id="87" name="Oval 86"/>
            <p:cNvSpPr/>
            <p:nvPr/>
          </p:nvSpPr>
          <p:spPr>
            <a:xfrm>
              <a:off x="1124708" y="2462092"/>
              <a:ext cx="104549" cy="88664"/>
            </a:xfrm>
            <a:prstGeom prst="ellipse">
              <a:avLst/>
            </a:prstGeom>
            <a:gradFill flip="none" rotWithShape="1">
              <a:gsLst>
                <a:gs pos="56000">
                  <a:srgbClr val="C45FCF"/>
                </a:gs>
                <a:gs pos="100000">
                  <a:srgbClr val="FFFFFF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88" name="Straight Arrow Connector 87"/>
            <p:cNvCxnSpPr>
              <a:stCxn id="87" idx="5"/>
              <a:endCxn id="91" idx="1"/>
            </p:cNvCxnSpPr>
            <p:nvPr/>
          </p:nvCxnSpPr>
          <p:spPr>
            <a:xfrm rot="16200000" flipH="1">
              <a:off x="1276640" y="2475076"/>
              <a:ext cx="243193" cy="368582"/>
            </a:xfrm>
            <a:prstGeom prst="straightConnector1">
              <a:avLst/>
            </a:prstGeom>
            <a:ln>
              <a:solidFill>
                <a:srgbClr val="C45FCF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9" name="Straight Arrow Connector 88"/>
            <p:cNvCxnSpPr>
              <a:stCxn id="91" idx="7"/>
              <a:endCxn id="90" idx="3"/>
            </p:cNvCxnSpPr>
            <p:nvPr/>
          </p:nvCxnSpPr>
          <p:spPr>
            <a:xfrm rot="5400000" flipH="1" flipV="1">
              <a:off x="1605745" y="2344655"/>
              <a:ext cx="487019" cy="385599"/>
            </a:xfrm>
            <a:prstGeom prst="straightConnector1">
              <a:avLst/>
            </a:prstGeom>
            <a:ln>
              <a:solidFill>
                <a:srgbClr val="C45FCF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90" name="Oval 89"/>
            <p:cNvSpPr/>
            <p:nvPr/>
          </p:nvSpPr>
          <p:spPr>
            <a:xfrm>
              <a:off x="2026744" y="2218266"/>
              <a:ext cx="104549" cy="88664"/>
            </a:xfrm>
            <a:prstGeom prst="ellipse">
              <a:avLst/>
            </a:prstGeom>
            <a:gradFill flip="none" rotWithShape="1">
              <a:gsLst>
                <a:gs pos="56000">
                  <a:srgbClr val="C45FCF"/>
                </a:gs>
                <a:gs pos="100000">
                  <a:srgbClr val="FFFFFF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1" name="Oval 90"/>
            <p:cNvSpPr/>
            <p:nvPr/>
          </p:nvSpPr>
          <p:spPr>
            <a:xfrm>
              <a:off x="1567217" y="2767980"/>
              <a:ext cx="104549" cy="88664"/>
            </a:xfrm>
            <a:prstGeom prst="ellipse">
              <a:avLst/>
            </a:prstGeom>
            <a:gradFill flip="none" rotWithShape="1">
              <a:gsLst>
                <a:gs pos="56000">
                  <a:srgbClr val="C45FCF"/>
                </a:gs>
                <a:gs pos="100000">
                  <a:srgbClr val="FFFFFF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2" name="Rectangle 91"/>
            <p:cNvSpPr/>
            <p:nvPr/>
          </p:nvSpPr>
          <p:spPr>
            <a:xfrm>
              <a:off x="2284555" y="2345077"/>
              <a:ext cx="165791" cy="58705"/>
            </a:xfrm>
            <a:prstGeom prst="rect">
              <a:avLst/>
            </a:prstGeom>
            <a:ln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3" name="Rectangle 92"/>
            <p:cNvSpPr/>
            <p:nvPr/>
          </p:nvSpPr>
          <p:spPr>
            <a:xfrm>
              <a:off x="2362565" y="2227133"/>
              <a:ext cx="165791" cy="58705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5" name="Oval 94"/>
            <p:cNvSpPr/>
            <p:nvPr/>
          </p:nvSpPr>
          <p:spPr>
            <a:xfrm>
              <a:off x="1496707" y="2335746"/>
              <a:ext cx="104549" cy="88664"/>
            </a:xfrm>
            <a:prstGeom prst="ellipse">
              <a:avLst/>
            </a:prstGeom>
            <a:gradFill flip="none" rotWithShape="1">
              <a:gsLst>
                <a:gs pos="56000">
                  <a:srgbClr val="C45FCF"/>
                </a:gs>
                <a:gs pos="100000">
                  <a:srgbClr val="FFFFFF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96" name="Straight Arrow Connector 95"/>
            <p:cNvCxnSpPr>
              <a:stCxn id="95" idx="5"/>
              <a:endCxn id="97" idx="1"/>
            </p:cNvCxnSpPr>
            <p:nvPr/>
          </p:nvCxnSpPr>
          <p:spPr>
            <a:xfrm rot="16200000" flipH="1">
              <a:off x="1669555" y="2327814"/>
              <a:ext cx="223244" cy="390465"/>
            </a:xfrm>
            <a:prstGeom prst="straightConnector1">
              <a:avLst/>
            </a:prstGeom>
            <a:ln>
              <a:solidFill>
                <a:srgbClr val="C45FCF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97" name="Oval 96"/>
            <p:cNvSpPr/>
            <p:nvPr/>
          </p:nvSpPr>
          <p:spPr>
            <a:xfrm>
              <a:off x="1961099" y="2621685"/>
              <a:ext cx="104549" cy="88664"/>
            </a:xfrm>
            <a:prstGeom prst="ellipse">
              <a:avLst/>
            </a:prstGeom>
            <a:gradFill flip="none" rotWithShape="1">
              <a:gsLst>
                <a:gs pos="56000">
                  <a:srgbClr val="C45FCF"/>
                </a:gs>
                <a:gs pos="100000">
                  <a:srgbClr val="FFFFFF"/>
                </a:gs>
              </a:gsLst>
              <a:path path="circle">
                <a:fillToRect l="100000" t="100000"/>
              </a:path>
              <a:tileRect r="-100000" b="-100000"/>
            </a:gra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7" name="Group 185"/>
          <p:cNvGrpSpPr/>
          <p:nvPr/>
        </p:nvGrpSpPr>
        <p:grpSpPr>
          <a:xfrm>
            <a:off x="6986160" y="4698998"/>
            <a:ext cx="1378908" cy="613841"/>
            <a:chOff x="7053892" y="4986859"/>
            <a:chExt cx="1378908" cy="613841"/>
          </a:xfrm>
        </p:grpSpPr>
        <p:sp>
          <p:nvSpPr>
            <p:cNvPr id="137" name="Rectangle 136"/>
            <p:cNvSpPr/>
            <p:nvPr/>
          </p:nvSpPr>
          <p:spPr>
            <a:xfrm>
              <a:off x="7053892" y="4986859"/>
              <a:ext cx="441677" cy="209165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8" name="Rectangle 137"/>
            <p:cNvSpPr/>
            <p:nvPr/>
          </p:nvSpPr>
          <p:spPr>
            <a:xfrm>
              <a:off x="7520024" y="4986859"/>
              <a:ext cx="441677" cy="209165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9" name="Rectangle 138"/>
            <p:cNvSpPr/>
            <p:nvPr/>
          </p:nvSpPr>
          <p:spPr>
            <a:xfrm>
              <a:off x="7991123" y="4986859"/>
              <a:ext cx="441677" cy="209165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0" name="Rectangle 139"/>
            <p:cNvSpPr/>
            <p:nvPr/>
          </p:nvSpPr>
          <p:spPr>
            <a:xfrm>
              <a:off x="7053892" y="5391535"/>
              <a:ext cx="441677" cy="209165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1" name="Rectangle 140"/>
            <p:cNvSpPr/>
            <p:nvPr/>
          </p:nvSpPr>
          <p:spPr>
            <a:xfrm>
              <a:off x="7521982" y="5391535"/>
              <a:ext cx="441677" cy="209165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46" name="TextBox 145"/>
          <p:cNvSpPr txBox="1"/>
          <p:nvPr/>
        </p:nvSpPr>
        <p:spPr>
          <a:xfrm>
            <a:off x="626535" y="3081876"/>
            <a:ext cx="204893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>
                <a:latin typeface="+mn-lt"/>
              </a:rPr>
              <a:t>Construct DAG on alignments</a:t>
            </a:r>
            <a:endParaRPr lang="en-US" sz="1400" dirty="0">
              <a:latin typeface="+mn-lt"/>
            </a:endParaRPr>
          </a:p>
        </p:txBody>
      </p:sp>
      <p:sp>
        <p:nvSpPr>
          <p:cNvPr id="149" name="TextBox 148"/>
          <p:cNvSpPr txBox="1"/>
          <p:nvPr/>
        </p:nvSpPr>
        <p:spPr>
          <a:xfrm>
            <a:off x="626535" y="5596010"/>
            <a:ext cx="204893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>
                <a:latin typeface="+mn-lt"/>
              </a:rPr>
              <a:t>Chain decomposition from matching</a:t>
            </a:r>
            <a:endParaRPr lang="en-US" sz="1400" dirty="0">
              <a:latin typeface="+mn-lt"/>
            </a:endParaRPr>
          </a:p>
        </p:txBody>
      </p:sp>
      <p:sp>
        <p:nvSpPr>
          <p:cNvPr id="150" name="TextBox 149"/>
          <p:cNvSpPr txBox="1"/>
          <p:nvPr/>
        </p:nvSpPr>
        <p:spPr>
          <a:xfrm>
            <a:off x="3539074" y="5596010"/>
            <a:ext cx="204893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>
                <a:latin typeface="+mn-lt"/>
              </a:rPr>
              <a:t>Cover of alignments from chains</a:t>
            </a:r>
            <a:endParaRPr lang="en-US" sz="1400" dirty="0">
              <a:latin typeface="+mn-lt"/>
            </a:endParaRPr>
          </a:p>
        </p:txBody>
      </p:sp>
      <p:sp>
        <p:nvSpPr>
          <p:cNvPr id="151" name="TextBox 150"/>
          <p:cNvSpPr txBox="1"/>
          <p:nvPr/>
        </p:nvSpPr>
        <p:spPr>
          <a:xfrm>
            <a:off x="6519336" y="5596010"/>
            <a:ext cx="204893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>
                <a:latin typeface="+mn-lt"/>
              </a:rPr>
              <a:t>Transcripts from cover</a:t>
            </a:r>
            <a:endParaRPr lang="en-US" sz="1400" dirty="0">
              <a:latin typeface="+mn-lt"/>
            </a:endParaRPr>
          </a:p>
        </p:txBody>
      </p:sp>
      <p:grpSp>
        <p:nvGrpSpPr>
          <p:cNvPr id="28" name="Group 118"/>
          <p:cNvGrpSpPr/>
          <p:nvPr/>
        </p:nvGrpSpPr>
        <p:grpSpPr>
          <a:xfrm>
            <a:off x="4044952" y="1761069"/>
            <a:ext cx="1018117" cy="1151466"/>
            <a:chOff x="5537200" y="1714500"/>
            <a:chExt cx="2616200" cy="3860800"/>
          </a:xfrm>
        </p:grpSpPr>
        <p:sp>
          <p:nvSpPr>
            <p:cNvPr id="103" name="Oval 102"/>
            <p:cNvSpPr/>
            <p:nvPr/>
          </p:nvSpPr>
          <p:spPr>
            <a:xfrm>
              <a:off x="5549900" y="1752600"/>
              <a:ext cx="177800" cy="177800"/>
            </a:xfrm>
            <a:prstGeom prst="ellips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4" name="Oval 103"/>
            <p:cNvSpPr/>
            <p:nvPr/>
          </p:nvSpPr>
          <p:spPr>
            <a:xfrm>
              <a:off x="5549900" y="2603500"/>
              <a:ext cx="177800" cy="177800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Oval 104"/>
            <p:cNvSpPr/>
            <p:nvPr/>
          </p:nvSpPr>
          <p:spPr>
            <a:xfrm>
              <a:off x="5549900" y="35306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Oval 105"/>
            <p:cNvSpPr/>
            <p:nvPr/>
          </p:nvSpPr>
          <p:spPr>
            <a:xfrm>
              <a:off x="5537200" y="44196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" name="Oval 106"/>
            <p:cNvSpPr/>
            <p:nvPr/>
          </p:nvSpPr>
          <p:spPr>
            <a:xfrm>
              <a:off x="5562600" y="53975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8" name="Oval 107"/>
            <p:cNvSpPr/>
            <p:nvPr/>
          </p:nvSpPr>
          <p:spPr>
            <a:xfrm>
              <a:off x="7962900" y="1714500"/>
              <a:ext cx="177800" cy="177800"/>
            </a:xfrm>
            <a:prstGeom prst="ellips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9" name="Oval 108"/>
            <p:cNvSpPr/>
            <p:nvPr/>
          </p:nvSpPr>
          <p:spPr>
            <a:xfrm>
              <a:off x="7962900" y="2565400"/>
              <a:ext cx="177800" cy="177800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0" name="Oval 109"/>
            <p:cNvSpPr/>
            <p:nvPr/>
          </p:nvSpPr>
          <p:spPr>
            <a:xfrm>
              <a:off x="7962900" y="34925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1" name="Oval 110"/>
            <p:cNvSpPr/>
            <p:nvPr/>
          </p:nvSpPr>
          <p:spPr>
            <a:xfrm>
              <a:off x="7950200" y="43815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2" name="Oval 111"/>
            <p:cNvSpPr/>
            <p:nvPr/>
          </p:nvSpPr>
          <p:spPr>
            <a:xfrm>
              <a:off x="7975600" y="53594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13" name="Straight Connector 112"/>
            <p:cNvCxnSpPr>
              <a:stCxn id="106" idx="6"/>
              <a:endCxn id="110" idx="2"/>
            </p:cNvCxnSpPr>
            <p:nvPr/>
          </p:nvCxnSpPr>
          <p:spPr>
            <a:xfrm flipV="1">
              <a:off x="5715000" y="3581400"/>
              <a:ext cx="2247900" cy="927100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4" name="Straight Connector 113"/>
            <p:cNvCxnSpPr>
              <a:stCxn id="107" idx="6"/>
              <a:endCxn id="110" idx="3"/>
            </p:cNvCxnSpPr>
            <p:nvPr/>
          </p:nvCxnSpPr>
          <p:spPr>
            <a:xfrm flipV="1">
              <a:off x="5740400" y="3644262"/>
              <a:ext cx="2248538" cy="184213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5" name="Straight Connector 114"/>
            <p:cNvCxnSpPr>
              <a:stCxn id="107" idx="7"/>
              <a:endCxn id="108" idx="3"/>
            </p:cNvCxnSpPr>
            <p:nvPr/>
          </p:nvCxnSpPr>
          <p:spPr>
            <a:xfrm rot="5400000" flipH="1" flipV="1">
              <a:off x="5073012" y="2507612"/>
              <a:ext cx="3557276" cy="2274576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6" name="Straight Connector 115"/>
            <p:cNvCxnSpPr>
              <a:stCxn id="106" idx="6"/>
              <a:endCxn id="109" idx="3"/>
            </p:cNvCxnSpPr>
            <p:nvPr/>
          </p:nvCxnSpPr>
          <p:spPr>
            <a:xfrm flipV="1">
              <a:off x="5715000" y="2717162"/>
              <a:ext cx="2273938" cy="179133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7" name="Straight Connector 116"/>
            <p:cNvCxnSpPr>
              <a:stCxn id="105" idx="6"/>
              <a:endCxn id="108" idx="3"/>
            </p:cNvCxnSpPr>
            <p:nvPr/>
          </p:nvCxnSpPr>
          <p:spPr>
            <a:xfrm flipV="1">
              <a:off x="5727700" y="1866262"/>
              <a:ext cx="2261238" cy="175323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8" name="Straight Connector 117"/>
            <p:cNvCxnSpPr>
              <a:stCxn id="107" idx="6"/>
              <a:endCxn id="111" idx="3"/>
            </p:cNvCxnSpPr>
            <p:nvPr/>
          </p:nvCxnSpPr>
          <p:spPr>
            <a:xfrm flipV="1">
              <a:off x="5740400" y="4533262"/>
              <a:ext cx="2235838" cy="953138"/>
            </a:xfrm>
            <a:prstGeom prst="line">
              <a:avLst/>
            </a:prstGeom>
            <a:ln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7" name="TextBox 146"/>
          <p:cNvSpPr txBox="1"/>
          <p:nvPr/>
        </p:nvSpPr>
        <p:spPr>
          <a:xfrm>
            <a:off x="3509437" y="3081876"/>
            <a:ext cx="216746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>
                <a:latin typeface="+mn-lt"/>
              </a:rPr>
              <a:t>Express DAG transitive closure as bipartite graph</a:t>
            </a:r>
            <a:endParaRPr lang="en-US" sz="1400" dirty="0">
              <a:latin typeface="+mn-lt"/>
            </a:endParaRPr>
          </a:p>
        </p:txBody>
      </p:sp>
      <p:grpSp>
        <p:nvGrpSpPr>
          <p:cNvPr id="29" name="Group 135"/>
          <p:cNvGrpSpPr/>
          <p:nvPr/>
        </p:nvGrpSpPr>
        <p:grpSpPr>
          <a:xfrm>
            <a:off x="7065434" y="1828803"/>
            <a:ext cx="910167" cy="1117599"/>
            <a:chOff x="5537200" y="1714500"/>
            <a:chExt cx="2616200" cy="3860800"/>
          </a:xfrm>
        </p:grpSpPr>
        <p:sp>
          <p:nvSpPr>
            <p:cNvPr id="120" name="Oval 119"/>
            <p:cNvSpPr/>
            <p:nvPr/>
          </p:nvSpPr>
          <p:spPr>
            <a:xfrm>
              <a:off x="5549900" y="1752600"/>
              <a:ext cx="177800" cy="177800"/>
            </a:xfrm>
            <a:prstGeom prst="ellips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1" name="Oval 120"/>
            <p:cNvSpPr/>
            <p:nvPr/>
          </p:nvSpPr>
          <p:spPr>
            <a:xfrm>
              <a:off x="5549900" y="2603500"/>
              <a:ext cx="177800" cy="177800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2" name="Oval 121"/>
            <p:cNvSpPr/>
            <p:nvPr/>
          </p:nvSpPr>
          <p:spPr>
            <a:xfrm>
              <a:off x="5549900" y="35306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3" name="Oval 122"/>
            <p:cNvSpPr/>
            <p:nvPr/>
          </p:nvSpPr>
          <p:spPr>
            <a:xfrm>
              <a:off x="5537200" y="44196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4" name="Oval 123"/>
            <p:cNvSpPr/>
            <p:nvPr/>
          </p:nvSpPr>
          <p:spPr>
            <a:xfrm>
              <a:off x="5562600" y="53975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5" name="Oval 124"/>
            <p:cNvSpPr/>
            <p:nvPr/>
          </p:nvSpPr>
          <p:spPr>
            <a:xfrm>
              <a:off x="7962900" y="1714500"/>
              <a:ext cx="177800" cy="177800"/>
            </a:xfrm>
            <a:prstGeom prst="ellipse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6" name="Oval 125"/>
            <p:cNvSpPr/>
            <p:nvPr/>
          </p:nvSpPr>
          <p:spPr>
            <a:xfrm>
              <a:off x="7962900" y="2565400"/>
              <a:ext cx="177800" cy="177800"/>
            </a:xfrm>
            <a:prstGeom prst="ellipse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7" name="Oval 126"/>
            <p:cNvSpPr/>
            <p:nvPr/>
          </p:nvSpPr>
          <p:spPr>
            <a:xfrm>
              <a:off x="7962900" y="34925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8" name="Oval 127"/>
            <p:cNvSpPr/>
            <p:nvPr/>
          </p:nvSpPr>
          <p:spPr>
            <a:xfrm>
              <a:off x="7950200" y="43815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9" name="Oval 128"/>
            <p:cNvSpPr/>
            <p:nvPr/>
          </p:nvSpPr>
          <p:spPr>
            <a:xfrm>
              <a:off x="7975600" y="5359400"/>
              <a:ext cx="177800" cy="177800"/>
            </a:xfrm>
            <a:prstGeom prst="ellipse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30" name="Straight Connector 129"/>
            <p:cNvCxnSpPr>
              <a:stCxn id="123" idx="6"/>
              <a:endCxn id="127" idx="2"/>
            </p:cNvCxnSpPr>
            <p:nvPr/>
          </p:nvCxnSpPr>
          <p:spPr>
            <a:xfrm flipV="1">
              <a:off x="5715000" y="3581400"/>
              <a:ext cx="2247900" cy="927100"/>
            </a:xfrm>
            <a:prstGeom prst="line">
              <a:avLst/>
            </a:prstGeom>
            <a:ln>
              <a:solidFill>
                <a:schemeClr val="tx2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1" name="Straight Connector 130"/>
            <p:cNvCxnSpPr>
              <a:stCxn id="124" idx="6"/>
              <a:endCxn id="127" idx="3"/>
            </p:cNvCxnSpPr>
            <p:nvPr/>
          </p:nvCxnSpPr>
          <p:spPr>
            <a:xfrm flipV="1">
              <a:off x="5740400" y="3644262"/>
              <a:ext cx="2248538" cy="1842138"/>
            </a:xfrm>
            <a:prstGeom prst="line">
              <a:avLst/>
            </a:prstGeom>
            <a:ln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2" name="Straight Connector 131"/>
            <p:cNvCxnSpPr>
              <a:stCxn id="124" idx="7"/>
              <a:endCxn id="125" idx="3"/>
            </p:cNvCxnSpPr>
            <p:nvPr/>
          </p:nvCxnSpPr>
          <p:spPr>
            <a:xfrm rot="5400000" flipH="1" flipV="1">
              <a:off x="5073012" y="2507612"/>
              <a:ext cx="3557276" cy="2274576"/>
            </a:xfrm>
            <a:prstGeom prst="line">
              <a:avLst/>
            </a:prstGeom>
            <a:ln>
              <a:solidFill>
                <a:schemeClr val="tx2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3" name="Straight Connector 132"/>
            <p:cNvCxnSpPr>
              <a:stCxn id="123" idx="6"/>
              <a:endCxn id="126" idx="3"/>
            </p:cNvCxnSpPr>
            <p:nvPr/>
          </p:nvCxnSpPr>
          <p:spPr>
            <a:xfrm flipV="1">
              <a:off x="5715000" y="2717162"/>
              <a:ext cx="2273938" cy="1791338"/>
            </a:xfrm>
            <a:prstGeom prst="line">
              <a:avLst/>
            </a:prstGeom>
            <a:ln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4" name="Straight Connector 133"/>
            <p:cNvCxnSpPr>
              <a:stCxn id="122" idx="6"/>
              <a:endCxn id="125" idx="3"/>
            </p:cNvCxnSpPr>
            <p:nvPr/>
          </p:nvCxnSpPr>
          <p:spPr>
            <a:xfrm flipV="1">
              <a:off x="5727700" y="1866262"/>
              <a:ext cx="2261238" cy="1753238"/>
            </a:xfrm>
            <a:prstGeom prst="line">
              <a:avLst/>
            </a:prstGeom>
            <a:ln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5" name="Straight Connector 134"/>
            <p:cNvCxnSpPr>
              <a:stCxn id="124" idx="6"/>
              <a:endCxn id="128" idx="2"/>
            </p:cNvCxnSpPr>
            <p:nvPr/>
          </p:nvCxnSpPr>
          <p:spPr>
            <a:xfrm flipV="1">
              <a:off x="5740400" y="4470400"/>
              <a:ext cx="2209800" cy="1016000"/>
            </a:xfrm>
            <a:prstGeom prst="line">
              <a:avLst/>
            </a:prstGeom>
            <a:ln>
              <a:solidFill>
                <a:schemeClr val="tx2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48" name="TextBox 147"/>
          <p:cNvSpPr txBox="1"/>
          <p:nvPr/>
        </p:nvSpPr>
        <p:spPr>
          <a:xfrm>
            <a:off x="6430435" y="3081876"/>
            <a:ext cx="2048933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>
                <a:latin typeface="+mn-lt"/>
              </a:rPr>
              <a:t>Maximum matching on BP graph</a:t>
            </a:r>
            <a:endParaRPr lang="en-US" sz="1400" dirty="0">
              <a:latin typeface="+mn-lt"/>
            </a:endParaRPr>
          </a:p>
        </p:txBody>
      </p:sp>
      <p:sp>
        <p:nvSpPr>
          <p:cNvPr id="175" name="Rectangle 174"/>
          <p:cNvSpPr/>
          <p:nvPr/>
        </p:nvSpPr>
        <p:spPr>
          <a:xfrm>
            <a:off x="304800" y="1346204"/>
            <a:ext cx="2641600" cy="2497666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1" name="Rectangle 180"/>
          <p:cNvSpPr/>
          <p:nvPr/>
        </p:nvSpPr>
        <p:spPr>
          <a:xfrm>
            <a:off x="3268135" y="1346204"/>
            <a:ext cx="2641600" cy="2497666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2" name="Rectangle 181"/>
          <p:cNvSpPr/>
          <p:nvPr/>
        </p:nvSpPr>
        <p:spPr>
          <a:xfrm>
            <a:off x="6231467" y="1346204"/>
            <a:ext cx="2641600" cy="2497666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3" name="Rectangle 182"/>
          <p:cNvSpPr/>
          <p:nvPr/>
        </p:nvSpPr>
        <p:spPr>
          <a:xfrm>
            <a:off x="3251202" y="3970871"/>
            <a:ext cx="2641600" cy="2497666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4" name="Rectangle 183"/>
          <p:cNvSpPr/>
          <p:nvPr/>
        </p:nvSpPr>
        <p:spPr>
          <a:xfrm>
            <a:off x="321734" y="3970871"/>
            <a:ext cx="2641600" cy="2497666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5" name="Rectangle 184"/>
          <p:cNvSpPr/>
          <p:nvPr/>
        </p:nvSpPr>
        <p:spPr>
          <a:xfrm>
            <a:off x="6231467" y="3970871"/>
            <a:ext cx="2641600" cy="2497666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7" name="TextBox 186"/>
          <p:cNvSpPr txBox="1"/>
          <p:nvPr/>
        </p:nvSpPr>
        <p:spPr>
          <a:xfrm>
            <a:off x="304801" y="1346203"/>
            <a:ext cx="372532" cy="369332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000000"/>
                </a:solidFill>
              </a:rPr>
              <a:t>1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88" name="TextBox 187"/>
          <p:cNvSpPr txBox="1"/>
          <p:nvPr/>
        </p:nvSpPr>
        <p:spPr>
          <a:xfrm>
            <a:off x="3268134" y="1354669"/>
            <a:ext cx="372532" cy="369332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000000"/>
                </a:solidFill>
              </a:rPr>
              <a:t>2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89" name="TextBox 188"/>
          <p:cNvSpPr txBox="1"/>
          <p:nvPr/>
        </p:nvSpPr>
        <p:spPr>
          <a:xfrm>
            <a:off x="6231467" y="1346203"/>
            <a:ext cx="372532" cy="369332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000000"/>
                </a:solidFill>
              </a:rPr>
              <a:t>3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90" name="TextBox 189"/>
          <p:cNvSpPr txBox="1"/>
          <p:nvPr/>
        </p:nvSpPr>
        <p:spPr>
          <a:xfrm>
            <a:off x="321734" y="3970870"/>
            <a:ext cx="372532" cy="369332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000000"/>
                </a:solidFill>
              </a:rPr>
              <a:t>4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91" name="TextBox 190"/>
          <p:cNvSpPr txBox="1"/>
          <p:nvPr/>
        </p:nvSpPr>
        <p:spPr>
          <a:xfrm>
            <a:off x="3251200" y="3979336"/>
            <a:ext cx="372532" cy="369332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000000"/>
                </a:solidFill>
              </a:rPr>
              <a:t>5</a:t>
            </a:r>
            <a:endParaRPr lang="en-US" dirty="0">
              <a:solidFill>
                <a:srgbClr val="000000"/>
              </a:solidFill>
            </a:endParaRPr>
          </a:p>
        </p:txBody>
      </p:sp>
      <p:sp>
        <p:nvSpPr>
          <p:cNvPr id="192" name="TextBox 191"/>
          <p:cNvSpPr txBox="1"/>
          <p:nvPr/>
        </p:nvSpPr>
        <p:spPr>
          <a:xfrm>
            <a:off x="6231467" y="3970870"/>
            <a:ext cx="372532" cy="369332"/>
          </a:xfrm>
          <a:prstGeom prst="rect">
            <a:avLst/>
          </a:prstGeom>
          <a:noFill/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solidFill>
                  <a:srgbClr val="000000"/>
                </a:solidFill>
              </a:rPr>
              <a:t>6</a:t>
            </a:r>
            <a:endParaRPr lang="en-US" dirty="0">
              <a:solidFill>
                <a:srgbClr val="0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Antichains</a:t>
            </a:r>
            <a:endParaRPr lang="en-US" dirty="0"/>
          </a:p>
        </p:txBody>
      </p:sp>
      <p:grpSp>
        <p:nvGrpSpPr>
          <p:cNvPr id="27" name="Group 26"/>
          <p:cNvGrpSpPr/>
          <p:nvPr/>
        </p:nvGrpSpPr>
        <p:grpSpPr>
          <a:xfrm>
            <a:off x="533400" y="1612900"/>
            <a:ext cx="8077200" cy="3910687"/>
            <a:chOff x="533400" y="1612900"/>
            <a:chExt cx="8077200" cy="3910687"/>
          </a:xfrm>
        </p:grpSpPr>
        <p:sp>
          <p:nvSpPr>
            <p:cNvPr id="4" name="TextBox 3"/>
            <p:cNvSpPr txBox="1"/>
            <p:nvPr/>
          </p:nvSpPr>
          <p:spPr>
            <a:xfrm>
              <a:off x="876301" y="1612900"/>
              <a:ext cx="7620000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 smtClean="0">
                  <a:latin typeface="+mn-lt"/>
                </a:rPr>
                <a:t>Don’t know that two reads came from the same transcript, but sometimes we know that they came from </a:t>
              </a:r>
              <a:r>
                <a:rPr lang="en-US" b="1" dirty="0" smtClean="0">
                  <a:latin typeface="+mn-lt"/>
                </a:rPr>
                <a:t>different </a:t>
              </a:r>
              <a:r>
                <a:rPr lang="en-US" dirty="0" smtClean="0">
                  <a:latin typeface="+mn-lt"/>
                </a:rPr>
                <a:t>transcripts. </a:t>
              </a:r>
              <a:endParaRPr lang="en-US" b="1" dirty="0">
                <a:solidFill>
                  <a:srgbClr val="C70F0C"/>
                </a:solidFill>
                <a:latin typeface="+mn-lt"/>
              </a:endParaRPr>
            </a:p>
          </p:txBody>
        </p:sp>
        <p:cxnSp>
          <p:nvCxnSpPr>
            <p:cNvPr id="6" name="Straight Connector 5"/>
            <p:cNvCxnSpPr/>
            <p:nvPr/>
          </p:nvCxnSpPr>
          <p:spPr>
            <a:xfrm flipV="1">
              <a:off x="533400" y="4457700"/>
              <a:ext cx="8077200" cy="25400"/>
            </a:xfrm>
            <a:prstGeom prst="line">
              <a:avLst/>
            </a:prstGeom>
          </p:spPr>
          <p:style>
            <a:lnRef idx="2">
              <a:schemeClr val="accent6"/>
            </a:lnRef>
            <a:fillRef idx="0">
              <a:schemeClr val="accent6"/>
            </a:fillRef>
            <a:effectRef idx="1">
              <a:schemeClr val="accent6"/>
            </a:effectRef>
            <a:fontRef idx="minor">
              <a:schemeClr val="tx1"/>
            </a:fontRef>
          </p:style>
        </p:cxnSp>
        <p:sp>
          <p:nvSpPr>
            <p:cNvPr id="7" name="Rectangle 6"/>
            <p:cNvSpPr/>
            <p:nvPr/>
          </p:nvSpPr>
          <p:spPr>
            <a:xfrm>
              <a:off x="952500" y="4305300"/>
              <a:ext cx="1422400" cy="3683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Rectangle 7"/>
            <p:cNvSpPr/>
            <p:nvPr/>
          </p:nvSpPr>
          <p:spPr>
            <a:xfrm>
              <a:off x="3644900" y="4305300"/>
              <a:ext cx="1422400" cy="3683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6731000" y="4305300"/>
              <a:ext cx="1422400" cy="3683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1581150" y="374650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4635500" y="3740150"/>
              <a:ext cx="431800" cy="1270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Rectangle 13"/>
            <p:cNvSpPr/>
            <p:nvPr/>
          </p:nvSpPr>
          <p:spPr>
            <a:xfrm>
              <a:off x="1701800" y="346075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6718300" y="346075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8" name="Straight Connector 17"/>
            <p:cNvCxnSpPr>
              <a:stCxn id="14" idx="3"/>
              <a:endCxn id="15" idx="1"/>
            </p:cNvCxnSpPr>
            <p:nvPr/>
          </p:nvCxnSpPr>
          <p:spPr>
            <a:xfrm>
              <a:off x="2362200" y="3517900"/>
              <a:ext cx="4356100" cy="1588"/>
            </a:xfrm>
            <a:prstGeom prst="line">
              <a:avLst/>
            </a:prstGeom>
            <a:ln>
              <a:solidFill>
                <a:srgbClr val="0F08FF"/>
              </a:solidFill>
              <a:prstDash val="sysDash"/>
            </a:ln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>
              <a:stCxn id="12" idx="3"/>
              <a:endCxn id="13" idx="1"/>
            </p:cNvCxnSpPr>
            <p:nvPr/>
          </p:nvCxnSpPr>
          <p:spPr>
            <a:xfrm>
              <a:off x="2241550" y="3803650"/>
              <a:ext cx="2393950" cy="1588"/>
            </a:xfrm>
            <a:prstGeom prst="line">
              <a:avLst/>
            </a:prstGeom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sp>
          <p:nvSpPr>
            <p:cNvPr id="24" name="TextBox 23"/>
            <p:cNvSpPr txBox="1"/>
            <p:nvPr/>
          </p:nvSpPr>
          <p:spPr>
            <a:xfrm>
              <a:off x="3111500" y="5092700"/>
              <a:ext cx="2936797" cy="43088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200" dirty="0" smtClean="0">
                  <a:latin typeface="+mn-lt"/>
                </a:rPr>
                <a:t>How many transcripts?</a:t>
              </a:r>
              <a:endParaRPr lang="en-US" sz="2200" dirty="0">
                <a:latin typeface="+mn-lt"/>
              </a:endParaRPr>
            </a:p>
          </p:txBody>
        </p:sp>
        <p:sp>
          <p:nvSpPr>
            <p:cNvPr id="32" name="Rectangle 31"/>
            <p:cNvSpPr/>
            <p:nvPr/>
          </p:nvSpPr>
          <p:spPr>
            <a:xfrm>
              <a:off x="6731000" y="3740150"/>
              <a:ext cx="431800" cy="1270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33" name="Straight Connector 32"/>
            <p:cNvCxnSpPr>
              <a:stCxn id="13" idx="3"/>
              <a:endCxn id="32" idx="1"/>
            </p:cNvCxnSpPr>
            <p:nvPr/>
          </p:nvCxnSpPr>
          <p:spPr>
            <a:xfrm>
              <a:off x="5067300" y="3803650"/>
              <a:ext cx="1663700" cy="1588"/>
            </a:xfrm>
            <a:prstGeom prst="line">
              <a:avLst/>
            </a:prstGeom>
            <a:ln>
              <a:solidFill>
                <a:srgbClr val="0F08FF"/>
              </a:solidFill>
              <a:prstDash val="sysDash"/>
            </a:ln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sp>
          <p:nvSpPr>
            <p:cNvPr id="17" name="Rectangle 16"/>
            <p:cNvSpPr/>
            <p:nvPr/>
          </p:nvSpPr>
          <p:spPr>
            <a:xfrm>
              <a:off x="933450" y="317500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3587750" y="317500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Rectangle 19"/>
            <p:cNvSpPr/>
            <p:nvPr/>
          </p:nvSpPr>
          <p:spPr>
            <a:xfrm>
              <a:off x="1593850" y="296545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7245350" y="296545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 22"/>
            <p:cNvSpPr/>
            <p:nvPr/>
          </p:nvSpPr>
          <p:spPr>
            <a:xfrm>
              <a:off x="4438650" y="267970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7004050" y="267970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6" name="Straight Connector 25"/>
            <p:cNvCxnSpPr>
              <a:stCxn id="17" idx="3"/>
              <a:endCxn id="19" idx="1"/>
            </p:cNvCxnSpPr>
            <p:nvPr/>
          </p:nvCxnSpPr>
          <p:spPr>
            <a:xfrm>
              <a:off x="1593850" y="3232150"/>
              <a:ext cx="1993900" cy="1588"/>
            </a:xfrm>
            <a:prstGeom prst="line">
              <a:avLst/>
            </a:prstGeom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>
              <a:stCxn id="20" idx="3"/>
              <a:endCxn id="22" idx="1"/>
            </p:cNvCxnSpPr>
            <p:nvPr/>
          </p:nvCxnSpPr>
          <p:spPr>
            <a:xfrm>
              <a:off x="2254250" y="3022600"/>
              <a:ext cx="4991100" cy="1588"/>
            </a:xfrm>
            <a:prstGeom prst="line">
              <a:avLst/>
            </a:prstGeom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>
              <a:stCxn id="23" idx="3"/>
              <a:endCxn id="25" idx="1"/>
            </p:cNvCxnSpPr>
            <p:nvPr/>
          </p:nvCxnSpPr>
          <p:spPr>
            <a:xfrm>
              <a:off x="5099050" y="2736850"/>
              <a:ext cx="1905000" cy="1588"/>
            </a:xfrm>
            <a:prstGeom prst="line">
              <a:avLst/>
            </a:prstGeom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Antichains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876301" y="1612900"/>
            <a:ext cx="7620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>
                <a:latin typeface="+mn-lt"/>
              </a:rPr>
              <a:t>Don’t know that two reads came from the same transcript, but sometimes we know that they came from </a:t>
            </a:r>
            <a:r>
              <a:rPr lang="en-US" b="1" dirty="0" smtClean="0">
                <a:latin typeface="+mn-lt"/>
              </a:rPr>
              <a:t>different </a:t>
            </a:r>
            <a:r>
              <a:rPr lang="en-US" dirty="0" smtClean="0">
                <a:latin typeface="+mn-lt"/>
              </a:rPr>
              <a:t>transcripts. </a:t>
            </a:r>
            <a:endParaRPr lang="en-US" b="1" dirty="0">
              <a:solidFill>
                <a:srgbClr val="C70F0C"/>
              </a:solidFill>
              <a:latin typeface="+mn-lt"/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3111500" y="5092700"/>
            <a:ext cx="2936797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200" dirty="0" smtClean="0">
                <a:latin typeface="+mn-lt"/>
              </a:rPr>
              <a:t>How many transcripts?</a:t>
            </a:r>
          </a:p>
          <a:p>
            <a:pPr algn="ctr"/>
            <a:r>
              <a:rPr lang="en-US" sz="2200" b="1" dirty="0" smtClean="0">
                <a:latin typeface="+mn-lt"/>
              </a:rPr>
              <a:t>Two</a:t>
            </a:r>
            <a:r>
              <a:rPr lang="en-US" sz="2200" dirty="0" smtClean="0">
                <a:latin typeface="+mn-lt"/>
              </a:rPr>
              <a:t>!</a:t>
            </a:r>
          </a:p>
          <a:p>
            <a:pPr algn="ctr"/>
            <a:endParaRPr lang="en-US" sz="2200" dirty="0">
              <a:latin typeface="+mn-lt"/>
            </a:endParaRPr>
          </a:p>
        </p:txBody>
      </p:sp>
      <p:grpSp>
        <p:nvGrpSpPr>
          <p:cNvPr id="27" name="Group 26"/>
          <p:cNvGrpSpPr/>
          <p:nvPr/>
        </p:nvGrpSpPr>
        <p:grpSpPr>
          <a:xfrm>
            <a:off x="533400" y="2679700"/>
            <a:ext cx="8077200" cy="1993900"/>
            <a:chOff x="533400" y="2679700"/>
            <a:chExt cx="8077200" cy="1993900"/>
          </a:xfrm>
        </p:grpSpPr>
        <p:cxnSp>
          <p:nvCxnSpPr>
            <p:cNvPr id="6" name="Straight Connector 5"/>
            <p:cNvCxnSpPr/>
            <p:nvPr/>
          </p:nvCxnSpPr>
          <p:spPr>
            <a:xfrm flipV="1">
              <a:off x="533400" y="4457700"/>
              <a:ext cx="8077200" cy="25400"/>
            </a:xfrm>
            <a:prstGeom prst="line">
              <a:avLst/>
            </a:prstGeom>
          </p:spPr>
          <p:style>
            <a:lnRef idx="2">
              <a:schemeClr val="accent6"/>
            </a:lnRef>
            <a:fillRef idx="0">
              <a:schemeClr val="accent6"/>
            </a:fillRef>
            <a:effectRef idx="1">
              <a:schemeClr val="accent6"/>
            </a:effectRef>
            <a:fontRef idx="minor">
              <a:schemeClr val="tx1"/>
            </a:fontRef>
          </p:style>
        </p:cxnSp>
        <p:sp>
          <p:nvSpPr>
            <p:cNvPr id="7" name="Rectangle 6"/>
            <p:cNvSpPr/>
            <p:nvPr/>
          </p:nvSpPr>
          <p:spPr>
            <a:xfrm>
              <a:off x="952500" y="4305300"/>
              <a:ext cx="1422400" cy="3683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" name="Rectangle 7"/>
            <p:cNvSpPr/>
            <p:nvPr/>
          </p:nvSpPr>
          <p:spPr>
            <a:xfrm>
              <a:off x="3644900" y="4305300"/>
              <a:ext cx="1422400" cy="3683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9" name="Rectangle 8"/>
            <p:cNvSpPr/>
            <p:nvPr/>
          </p:nvSpPr>
          <p:spPr>
            <a:xfrm>
              <a:off x="6731000" y="4305300"/>
              <a:ext cx="1422400" cy="3683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" name="Rectangle 11"/>
            <p:cNvSpPr/>
            <p:nvPr/>
          </p:nvSpPr>
          <p:spPr>
            <a:xfrm>
              <a:off x="1581150" y="3746500"/>
              <a:ext cx="660400" cy="1143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" name="Rectangle 12"/>
            <p:cNvSpPr/>
            <p:nvPr/>
          </p:nvSpPr>
          <p:spPr>
            <a:xfrm>
              <a:off x="4635500" y="3740150"/>
              <a:ext cx="431800" cy="1270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" name="Rectangle 13"/>
            <p:cNvSpPr/>
            <p:nvPr/>
          </p:nvSpPr>
          <p:spPr>
            <a:xfrm>
              <a:off x="1701800" y="3460750"/>
              <a:ext cx="660400" cy="114300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6718300" y="3460750"/>
              <a:ext cx="660400" cy="114300"/>
            </a:xfrm>
            <a:prstGeom prst="rect">
              <a:avLst/>
            </a:prstGeom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18" name="Straight Connector 17"/>
            <p:cNvCxnSpPr>
              <a:stCxn id="14" idx="3"/>
              <a:endCxn id="15" idx="1"/>
            </p:cNvCxnSpPr>
            <p:nvPr/>
          </p:nvCxnSpPr>
          <p:spPr>
            <a:xfrm>
              <a:off x="2362200" y="3517900"/>
              <a:ext cx="4356100" cy="1588"/>
            </a:xfrm>
            <a:prstGeom prst="line">
              <a:avLst/>
            </a:prstGeom>
            <a:ln>
              <a:prstDash val="sysDash"/>
            </a:ln>
          </p:spPr>
          <p:style>
            <a:lnRef idx="3">
              <a:schemeClr val="accent6"/>
            </a:lnRef>
            <a:fillRef idx="0">
              <a:schemeClr val="accent6"/>
            </a:fillRef>
            <a:effectRef idx="2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>
              <a:stCxn id="12" idx="3"/>
              <a:endCxn id="13" idx="1"/>
            </p:cNvCxnSpPr>
            <p:nvPr/>
          </p:nvCxnSpPr>
          <p:spPr>
            <a:xfrm>
              <a:off x="2241550" y="3803650"/>
              <a:ext cx="2393950" cy="1588"/>
            </a:xfrm>
            <a:prstGeom prst="line">
              <a:avLst/>
            </a:prstGeom>
          </p:spPr>
          <p:style>
            <a:lnRef idx="3">
              <a:schemeClr val="accent4"/>
            </a:lnRef>
            <a:fillRef idx="0">
              <a:schemeClr val="accent4"/>
            </a:fillRef>
            <a:effectRef idx="2">
              <a:schemeClr val="accent4"/>
            </a:effectRef>
            <a:fontRef idx="minor">
              <a:schemeClr val="tx1"/>
            </a:fontRef>
          </p:style>
        </p:cxnSp>
        <p:sp>
          <p:nvSpPr>
            <p:cNvPr id="32" name="Rectangle 31"/>
            <p:cNvSpPr/>
            <p:nvPr/>
          </p:nvSpPr>
          <p:spPr>
            <a:xfrm>
              <a:off x="6731000" y="3740150"/>
              <a:ext cx="431800" cy="1270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2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33" name="Straight Connector 32"/>
            <p:cNvCxnSpPr>
              <a:stCxn id="13" idx="3"/>
              <a:endCxn id="32" idx="1"/>
            </p:cNvCxnSpPr>
            <p:nvPr/>
          </p:nvCxnSpPr>
          <p:spPr>
            <a:xfrm>
              <a:off x="5067300" y="3803650"/>
              <a:ext cx="1663700" cy="1588"/>
            </a:xfrm>
            <a:prstGeom prst="line">
              <a:avLst/>
            </a:prstGeom>
            <a:ln>
              <a:prstDash val="sysDash"/>
            </a:ln>
          </p:spPr>
          <p:style>
            <a:lnRef idx="3">
              <a:schemeClr val="accent4"/>
            </a:lnRef>
            <a:fillRef idx="0">
              <a:schemeClr val="accent4"/>
            </a:fillRef>
            <a:effectRef idx="2">
              <a:schemeClr val="accent4"/>
            </a:effectRef>
            <a:fontRef idx="minor">
              <a:schemeClr val="tx1"/>
            </a:fontRef>
          </p:style>
        </p:cxnSp>
        <p:sp>
          <p:nvSpPr>
            <p:cNvPr id="17" name="Rectangle 16"/>
            <p:cNvSpPr/>
            <p:nvPr/>
          </p:nvSpPr>
          <p:spPr>
            <a:xfrm>
              <a:off x="933450" y="317500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Rectangle 18"/>
            <p:cNvSpPr/>
            <p:nvPr/>
          </p:nvSpPr>
          <p:spPr>
            <a:xfrm>
              <a:off x="3587750" y="317500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Rectangle 19"/>
            <p:cNvSpPr/>
            <p:nvPr/>
          </p:nvSpPr>
          <p:spPr>
            <a:xfrm>
              <a:off x="1593850" y="296545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Rectangle 21"/>
            <p:cNvSpPr/>
            <p:nvPr/>
          </p:nvSpPr>
          <p:spPr>
            <a:xfrm>
              <a:off x="7245350" y="296545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ectangle 22"/>
            <p:cNvSpPr/>
            <p:nvPr/>
          </p:nvSpPr>
          <p:spPr>
            <a:xfrm>
              <a:off x="4438650" y="267970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7004050" y="2679700"/>
              <a:ext cx="660400" cy="1143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26" name="Straight Connector 25"/>
            <p:cNvCxnSpPr>
              <a:stCxn id="17" idx="3"/>
              <a:endCxn id="19" idx="1"/>
            </p:cNvCxnSpPr>
            <p:nvPr/>
          </p:nvCxnSpPr>
          <p:spPr>
            <a:xfrm>
              <a:off x="1593850" y="3232150"/>
              <a:ext cx="1993900" cy="1588"/>
            </a:xfrm>
            <a:prstGeom prst="line">
              <a:avLst/>
            </a:prstGeom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cxnSp>
          <p:nvCxnSpPr>
            <p:cNvPr id="29" name="Straight Connector 28"/>
            <p:cNvCxnSpPr>
              <a:stCxn id="20" idx="3"/>
              <a:endCxn id="22" idx="1"/>
            </p:cNvCxnSpPr>
            <p:nvPr/>
          </p:nvCxnSpPr>
          <p:spPr>
            <a:xfrm>
              <a:off x="2254250" y="3022600"/>
              <a:ext cx="4991100" cy="1588"/>
            </a:xfrm>
            <a:prstGeom prst="line">
              <a:avLst/>
            </a:prstGeom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  <p:cxnSp>
          <p:nvCxnSpPr>
            <p:cNvPr id="34" name="Straight Connector 33"/>
            <p:cNvCxnSpPr>
              <a:stCxn id="23" idx="3"/>
              <a:endCxn id="25" idx="1"/>
            </p:cNvCxnSpPr>
            <p:nvPr/>
          </p:nvCxnSpPr>
          <p:spPr>
            <a:xfrm>
              <a:off x="5099050" y="2736850"/>
              <a:ext cx="1905000" cy="1588"/>
            </a:xfrm>
            <a:prstGeom prst="line">
              <a:avLst/>
            </a:prstGeom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Bipartite matching</a:t>
            </a:r>
            <a:endParaRPr lang="en-US" dirty="0"/>
          </a:p>
        </p:txBody>
      </p:sp>
      <p:sp>
        <p:nvSpPr>
          <p:cNvPr id="3" name="Oval 2"/>
          <p:cNvSpPr/>
          <p:nvPr/>
        </p:nvSpPr>
        <p:spPr>
          <a:xfrm>
            <a:off x="5549900" y="17526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Oval 3"/>
          <p:cNvSpPr/>
          <p:nvPr/>
        </p:nvSpPr>
        <p:spPr>
          <a:xfrm>
            <a:off x="5549900" y="26035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5549900" y="3530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5537200" y="4419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5562600" y="5397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7962900" y="17145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7962900" y="25654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7962900" y="3492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7950200" y="4381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7975600" y="5359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3" name="Straight Connector 22"/>
          <p:cNvCxnSpPr/>
          <p:nvPr/>
        </p:nvCxnSpPr>
        <p:spPr>
          <a:xfrm flipV="1">
            <a:off x="601141" y="4385625"/>
            <a:ext cx="3530600" cy="24915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24" name="Rectangle 23"/>
          <p:cNvSpPr/>
          <p:nvPr/>
        </p:nvSpPr>
        <p:spPr>
          <a:xfrm>
            <a:off x="801267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1978133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3327089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3" name="Right Arrow 72"/>
          <p:cNvSpPr/>
          <p:nvPr/>
        </p:nvSpPr>
        <p:spPr>
          <a:xfrm>
            <a:off x="4368800" y="3581400"/>
            <a:ext cx="520700" cy="317500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/>
          <p:cNvSpPr txBox="1"/>
          <p:nvPr/>
        </p:nvSpPr>
        <p:spPr>
          <a:xfrm>
            <a:off x="571500" y="1549400"/>
            <a:ext cx="40252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+mn-lt"/>
              </a:rPr>
              <a:t>From the partial order on alignments…</a:t>
            </a:r>
            <a:endParaRPr lang="en-US" dirty="0">
              <a:latin typeface="+mn-lt"/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5236639" y="5918200"/>
            <a:ext cx="350930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latin typeface="+mn-lt"/>
              </a:rPr>
              <a:t>… build a bipartite “</a:t>
            </a:r>
            <a:r>
              <a:rPr lang="en-US" b="1" dirty="0" err="1" smtClean="0">
                <a:latin typeface="+mn-lt"/>
              </a:rPr>
              <a:t>reachability</a:t>
            </a:r>
            <a:r>
              <a:rPr lang="en-US" b="1" dirty="0" smtClean="0">
                <a:latin typeface="+mn-lt"/>
              </a:rPr>
              <a:t>”</a:t>
            </a:r>
          </a:p>
          <a:p>
            <a:r>
              <a:rPr lang="en-US" dirty="0" smtClean="0">
                <a:latin typeface="+mn-lt"/>
              </a:rPr>
              <a:t>graph on the mate pairs</a:t>
            </a:r>
            <a:endParaRPr lang="en-US" dirty="0">
              <a:latin typeface="+mn-lt"/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51011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82380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51011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7" name="TextBox 56"/>
          <p:cNvSpPr txBox="1"/>
          <p:nvPr/>
        </p:nvSpPr>
        <p:spPr>
          <a:xfrm>
            <a:off x="82380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8" name="TextBox 57"/>
          <p:cNvSpPr txBox="1"/>
          <p:nvPr/>
        </p:nvSpPr>
        <p:spPr>
          <a:xfrm>
            <a:off x="51011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82380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51011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3" name="TextBox 62"/>
          <p:cNvSpPr txBox="1"/>
          <p:nvPr/>
        </p:nvSpPr>
        <p:spPr>
          <a:xfrm>
            <a:off x="82380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4" name="TextBox 63"/>
          <p:cNvSpPr txBox="1"/>
          <p:nvPr/>
        </p:nvSpPr>
        <p:spPr>
          <a:xfrm>
            <a:off x="51011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6" name="TextBox 65"/>
          <p:cNvSpPr txBox="1"/>
          <p:nvPr/>
        </p:nvSpPr>
        <p:spPr>
          <a:xfrm>
            <a:off x="82380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59" name="Rectangle 58"/>
          <p:cNvSpPr/>
          <p:nvPr/>
        </p:nvSpPr>
        <p:spPr>
          <a:xfrm>
            <a:off x="1076054" y="3688015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Rectangle 61"/>
          <p:cNvSpPr/>
          <p:nvPr/>
        </p:nvSpPr>
        <p:spPr>
          <a:xfrm>
            <a:off x="2411131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Rectangle 64"/>
          <p:cNvSpPr/>
          <p:nvPr/>
        </p:nvSpPr>
        <p:spPr>
          <a:xfrm>
            <a:off x="1128791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7" name="Rectangle 66"/>
          <p:cNvSpPr/>
          <p:nvPr/>
        </p:nvSpPr>
        <p:spPr>
          <a:xfrm>
            <a:off x="3321538" y="3407725"/>
            <a:ext cx="288665" cy="112116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8" name="Straight Connector 67"/>
          <p:cNvCxnSpPr>
            <a:stCxn id="65" idx="3"/>
            <a:endCxn id="67" idx="1"/>
          </p:cNvCxnSpPr>
          <p:nvPr/>
        </p:nvCxnSpPr>
        <p:spPr>
          <a:xfrm>
            <a:off x="1417456" y="3463783"/>
            <a:ext cx="1904081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69" name="Straight Connector 68"/>
          <p:cNvCxnSpPr>
            <a:stCxn id="59" idx="3"/>
            <a:endCxn id="62" idx="1"/>
          </p:cNvCxnSpPr>
          <p:nvPr/>
        </p:nvCxnSpPr>
        <p:spPr>
          <a:xfrm>
            <a:off x="1364719" y="3744073"/>
            <a:ext cx="1046412" cy="1558"/>
          </a:xfrm>
          <a:prstGeom prst="line">
            <a:avLst/>
          </a:prstGeom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70" name="Rectangle 69"/>
          <p:cNvSpPr/>
          <p:nvPr/>
        </p:nvSpPr>
        <p:spPr>
          <a:xfrm>
            <a:off x="3327089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1" name="Straight Connector 70"/>
          <p:cNvCxnSpPr>
            <a:stCxn id="62" idx="3"/>
            <a:endCxn id="70" idx="1"/>
          </p:cNvCxnSpPr>
          <p:nvPr/>
        </p:nvCxnSpPr>
        <p:spPr>
          <a:xfrm>
            <a:off x="2599874" y="3744073"/>
            <a:ext cx="727215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72" name="Rectangle 71"/>
          <p:cNvSpPr/>
          <p:nvPr/>
        </p:nvSpPr>
        <p:spPr>
          <a:xfrm>
            <a:off x="792940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Rectangle 77"/>
          <p:cNvSpPr/>
          <p:nvPr/>
        </p:nvSpPr>
        <p:spPr>
          <a:xfrm>
            <a:off x="1953153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Rectangle 78"/>
          <p:cNvSpPr/>
          <p:nvPr/>
        </p:nvSpPr>
        <p:spPr>
          <a:xfrm>
            <a:off x="1081605" y="28795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Rectangle 79"/>
          <p:cNvSpPr/>
          <p:nvPr/>
        </p:nvSpPr>
        <p:spPr>
          <a:xfrm>
            <a:off x="3399515" y="2866855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Rectangle 82"/>
          <p:cNvSpPr/>
          <p:nvPr/>
        </p:nvSpPr>
        <p:spPr>
          <a:xfrm>
            <a:off x="2325087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Rectangle 83"/>
          <p:cNvSpPr/>
          <p:nvPr/>
        </p:nvSpPr>
        <p:spPr>
          <a:xfrm>
            <a:off x="3535341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5" name="Straight Connector 84"/>
          <p:cNvCxnSpPr>
            <a:stCxn id="72" idx="3"/>
            <a:endCxn id="78" idx="1"/>
          </p:cNvCxnSpPr>
          <p:nvPr/>
        </p:nvCxnSpPr>
        <p:spPr>
          <a:xfrm>
            <a:off x="1081605" y="3183494"/>
            <a:ext cx="871547" cy="155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86" name="Straight Connector 85"/>
          <p:cNvCxnSpPr>
            <a:stCxn id="79" idx="3"/>
            <a:endCxn id="80" idx="1"/>
          </p:cNvCxnSpPr>
          <p:nvPr/>
        </p:nvCxnSpPr>
        <p:spPr>
          <a:xfrm flipV="1">
            <a:off x="1370270" y="2922913"/>
            <a:ext cx="2029245" cy="12700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87" name="Straight Connector 86"/>
          <p:cNvCxnSpPr>
            <a:stCxn id="83" idx="3"/>
            <a:endCxn id="84" idx="1"/>
          </p:cNvCxnSpPr>
          <p:nvPr/>
        </p:nvCxnSpPr>
        <p:spPr>
          <a:xfrm>
            <a:off x="2613752" y="2697658"/>
            <a:ext cx="921589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88" name="TextBox 87"/>
          <p:cNvSpPr txBox="1"/>
          <p:nvPr/>
        </p:nvSpPr>
        <p:spPr>
          <a:xfrm>
            <a:off x="643483" y="3539063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89" name="TextBox 88"/>
          <p:cNvSpPr txBox="1"/>
          <p:nvPr/>
        </p:nvSpPr>
        <p:spPr>
          <a:xfrm>
            <a:off x="745083" y="3251196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90" name="TextBox 89"/>
          <p:cNvSpPr txBox="1"/>
          <p:nvPr/>
        </p:nvSpPr>
        <p:spPr>
          <a:xfrm>
            <a:off x="406416" y="2980264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91" name="TextBox 90"/>
          <p:cNvSpPr txBox="1"/>
          <p:nvPr/>
        </p:nvSpPr>
        <p:spPr>
          <a:xfrm>
            <a:off x="702751" y="2709330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92" name="TextBox 91"/>
          <p:cNvSpPr txBox="1"/>
          <p:nvPr/>
        </p:nvSpPr>
        <p:spPr>
          <a:xfrm>
            <a:off x="1964279" y="24807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Bipartite matching</a:t>
            </a:r>
            <a:endParaRPr lang="en-US" dirty="0"/>
          </a:p>
        </p:txBody>
      </p:sp>
      <p:sp>
        <p:nvSpPr>
          <p:cNvPr id="3" name="Oval 2"/>
          <p:cNvSpPr/>
          <p:nvPr/>
        </p:nvSpPr>
        <p:spPr>
          <a:xfrm>
            <a:off x="5549900" y="17526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Oval 3"/>
          <p:cNvSpPr/>
          <p:nvPr/>
        </p:nvSpPr>
        <p:spPr>
          <a:xfrm>
            <a:off x="5549900" y="26035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Oval 4"/>
          <p:cNvSpPr/>
          <p:nvPr/>
        </p:nvSpPr>
        <p:spPr>
          <a:xfrm>
            <a:off x="5549900" y="3530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Oval 5"/>
          <p:cNvSpPr/>
          <p:nvPr/>
        </p:nvSpPr>
        <p:spPr>
          <a:xfrm>
            <a:off x="5537200" y="44196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/>
          <p:cNvSpPr/>
          <p:nvPr/>
        </p:nvSpPr>
        <p:spPr>
          <a:xfrm>
            <a:off x="5562600" y="5397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7962900" y="1714500"/>
            <a:ext cx="177800" cy="1778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7962900" y="2565400"/>
            <a:ext cx="177800" cy="177800"/>
          </a:xfrm>
          <a:prstGeom prst="ellipse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7962900" y="3492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7950200" y="43815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/>
          <p:cNvSpPr/>
          <p:nvPr/>
        </p:nvSpPr>
        <p:spPr>
          <a:xfrm>
            <a:off x="7975600" y="5359400"/>
            <a:ext cx="177800" cy="1778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3" name="Straight Connector 22"/>
          <p:cNvCxnSpPr/>
          <p:nvPr/>
        </p:nvCxnSpPr>
        <p:spPr>
          <a:xfrm flipV="1">
            <a:off x="601141" y="4385625"/>
            <a:ext cx="3530600" cy="24915"/>
          </a:xfrm>
          <a:prstGeom prst="line">
            <a:avLst/>
          </a:prstGeom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sp>
        <p:nvSpPr>
          <p:cNvPr id="24" name="Rectangle 23"/>
          <p:cNvSpPr/>
          <p:nvPr/>
        </p:nvSpPr>
        <p:spPr>
          <a:xfrm>
            <a:off x="801267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/>
          <p:cNvSpPr/>
          <p:nvPr/>
        </p:nvSpPr>
        <p:spPr>
          <a:xfrm>
            <a:off x="1978133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/>
          <p:cNvSpPr/>
          <p:nvPr/>
        </p:nvSpPr>
        <p:spPr>
          <a:xfrm>
            <a:off x="3327089" y="4236138"/>
            <a:ext cx="621741" cy="361262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/>
          <p:cNvSpPr/>
          <p:nvPr/>
        </p:nvSpPr>
        <p:spPr>
          <a:xfrm>
            <a:off x="1076054" y="3688015"/>
            <a:ext cx="288665" cy="112116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/>
          <p:cNvSpPr/>
          <p:nvPr/>
        </p:nvSpPr>
        <p:spPr>
          <a:xfrm>
            <a:off x="2411131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/>
          <p:cNvSpPr/>
          <p:nvPr/>
        </p:nvSpPr>
        <p:spPr>
          <a:xfrm>
            <a:off x="1128791" y="3407725"/>
            <a:ext cx="288665" cy="112116"/>
          </a:xfrm>
          <a:prstGeom prst="rect">
            <a:avLst/>
          </a:prstGeom>
          <a:solidFill>
            <a:schemeClr val="accent6">
              <a:alpha val="35000"/>
            </a:schemeClr>
          </a:solidFill>
          <a:ln>
            <a:solidFill>
              <a:schemeClr val="accent6">
                <a:shade val="50000"/>
                <a:alpha val="25000"/>
              </a:schemeClr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/>
          <p:cNvSpPr/>
          <p:nvPr/>
        </p:nvSpPr>
        <p:spPr>
          <a:xfrm>
            <a:off x="3321538" y="3407725"/>
            <a:ext cx="288665" cy="112116"/>
          </a:xfrm>
          <a:prstGeom prst="rect">
            <a:avLst/>
          </a:prstGeom>
          <a:solidFill>
            <a:schemeClr val="accent6">
              <a:alpha val="25000"/>
            </a:schemeClr>
          </a:solidFill>
          <a:ln>
            <a:solidFill>
              <a:schemeClr val="accent6">
                <a:shade val="50000"/>
                <a:alpha val="25000"/>
              </a:schemeClr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1" name="Straight Connector 30"/>
          <p:cNvCxnSpPr>
            <a:stCxn id="29" idx="3"/>
            <a:endCxn id="30" idx="1"/>
          </p:cNvCxnSpPr>
          <p:nvPr/>
        </p:nvCxnSpPr>
        <p:spPr>
          <a:xfrm>
            <a:off x="1417456" y="3463783"/>
            <a:ext cx="1904081" cy="1558"/>
          </a:xfrm>
          <a:prstGeom prst="line">
            <a:avLst/>
          </a:prstGeom>
          <a:ln>
            <a:solidFill>
              <a:schemeClr val="accent6">
                <a:alpha val="25000"/>
              </a:schemeClr>
            </a:solidFill>
            <a:prstDash val="sysDash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2" name="Straight Connector 31"/>
          <p:cNvCxnSpPr>
            <a:stCxn id="27" idx="3"/>
            <a:endCxn id="28" idx="1"/>
          </p:cNvCxnSpPr>
          <p:nvPr/>
        </p:nvCxnSpPr>
        <p:spPr>
          <a:xfrm>
            <a:off x="1364719" y="3744073"/>
            <a:ext cx="1046412" cy="1558"/>
          </a:xfrm>
          <a:prstGeom prst="line">
            <a:avLst/>
          </a:prstGeom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33" name="Rectangle 32"/>
          <p:cNvSpPr/>
          <p:nvPr/>
        </p:nvSpPr>
        <p:spPr>
          <a:xfrm>
            <a:off x="3327089" y="3681787"/>
            <a:ext cx="188743" cy="124573"/>
          </a:xfrm>
          <a:prstGeom prst="rect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2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4" name="Straight Connector 33"/>
          <p:cNvCxnSpPr>
            <a:stCxn id="28" idx="3"/>
            <a:endCxn id="33" idx="1"/>
          </p:cNvCxnSpPr>
          <p:nvPr/>
        </p:nvCxnSpPr>
        <p:spPr>
          <a:xfrm>
            <a:off x="2599874" y="3744073"/>
            <a:ext cx="727215" cy="1558"/>
          </a:xfrm>
          <a:prstGeom prst="line">
            <a:avLst/>
          </a:prstGeom>
          <a:ln>
            <a:prstDash val="sysDash"/>
          </a:ln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792940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Rectangle 35"/>
          <p:cNvSpPr/>
          <p:nvPr/>
        </p:nvSpPr>
        <p:spPr>
          <a:xfrm>
            <a:off x="1953153" y="3127436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ectangle 36"/>
          <p:cNvSpPr/>
          <p:nvPr/>
        </p:nvSpPr>
        <p:spPr>
          <a:xfrm>
            <a:off x="1081605" y="2879555"/>
            <a:ext cx="288665" cy="112116"/>
          </a:xfrm>
          <a:prstGeom prst="rect">
            <a:avLst/>
          </a:prstGeom>
          <a:gradFill flip="none" rotWithShape="1">
            <a:gsLst>
              <a:gs pos="0">
                <a:schemeClr val="accent3">
                  <a:tint val="100000"/>
                  <a:shade val="100000"/>
                  <a:satMod val="130000"/>
                  <a:alpha val="25000"/>
                </a:schemeClr>
              </a:gs>
              <a:gs pos="100000">
                <a:schemeClr val="accent3">
                  <a:tint val="50000"/>
                  <a:shade val="100000"/>
                  <a:satMod val="350000"/>
                  <a:alpha val="25000"/>
                </a:schemeClr>
              </a:gs>
            </a:gsLst>
            <a:lin ang="16200000" scaled="0"/>
            <a:tileRect/>
          </a:gradFill>
          <a:ln>
            <a:solidFill>
              <a:schemeClr val="accent3">
                <a:shade val="95000"/>
                <a:satMod val="105000"/>
                <a:alpha val="25000"/>
              </a:schemeClr>
            </a:solidFill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Rectangle 38"/>
          <p:cNvSpPr/>
          <p:nvPr/>
        </p:nvSpPr>
        <p:spPr>
          <a:xfrm>
            <a:off x="2325087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1" name="Straight Connector 40"/>
          <p:cNvCxnSpPr>
            <a:stCxn id="35" idx="3"/>
            <a:endCxn id="36" idx="1"/>
          </p:cNvCxnSpPr>
          <p:nvPr/>
        </p:nvCxnSpPr>
        <p:spPr>
          <a:xfrm>
            <a:off x="1081605" y="3183494"/>
            <a:ext cx="871547" cy="155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42" name="Straight Connector 41"/>
          <p:cNvCxnSpPr>
            <a:stCxn id="37" idx="3"/>
            <a:endCxn id="62" idx="1"/>
          </p:cNvCxnSpPr>
          <p:nvPr/>
        </p:nvCxnSpPr>
        <p:spPr>
          <a:xfrm flipV="1">
            <a:off x="1370270" y="2922913"/>
            <a:ext cx="2029245" cy="12700"/>
          </a:xfrm>
          <a:prstGeom prst="line">
            <a:avLst/>
          </a:prstGeom>
          <a:ln>
            <a:solidFill>
              <a:schemeClr val="accent3">
                <a:alpha val="25000"/>
              </a:schemeClr>
            </a:solidFill>
          </a:ln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cxnSp>
        <p:nvCxnSpPr>
          <p:cNvPr id="43" name="Straight Connector 42"/>
          <p:cNvCxnSpPr>
            <a:stCxn id="39" idx="3"/>
            <a:endCxn id="68" idx="1"/>
          </p:cNvCxnSpPr>
          <p:nvPr/>
        </p:nvCxnSpPr>
        <p:spPr>
          <a:xfrm>
            <a:off x="2613752" y="2697658"/>
            <a:ext cx="921589" cy="1588"/>
          </a:xfrm>
          <a:prstGeom prst="line">
            <a:avLst/>
          </a:prstGeom>
        </p:spPr>
        <p:style>
          <a:lnRef idx="2">
            <a:schemeClr val="accent3"/>
          </a:lnRef>
          <a:fillRef idx="0">
            <a:schemeClr val="accent3"/>
          </a:fillRef>
          <a:effectRef idx="1">
            <a:schemeClr val="accent3"/>
          </a:effectRef>
          <a:fontRef idx="minor">
            <a:schemeClr val="tx1"/>
          </a:fontRef>
        </p:style>
      </p:cxnSp>
      <p:sp>
        <p:nvSpPr>
          <p:cNvPr id="73" name="Right Arrow 72"/>
          <p:cNvSpPr/>
          <p:nvPr/>
        </p:nvSpPr>
        <p:spPr>
          <a:xfrm>
            <a:off x="4368800" y="3581400"/>
            <a:ext cx="520700" cy="317500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TextBox 46"/>
          <p:cNvSpPr txBox="1"/>
          <p:nvPr/>
        </p:nvSpPr>
        <p:spPr>
          <a:xfrm>
            <a:off x="643483" y="3539063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48" name="TextBox 47"/>
          <p:cNvSpPr txBox="1"/>
          <p:nvPr/>
        </p:nvSpPr>
        <p:spPr>
          <a:xfrm>
            <a:off x="745083" y="3251196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49" name="TextBox 48"/>
          <p:cNvSpPr txBox="1"/>
          <p:nvPr/>
        </p:nvSpPr>
        <p:spPr>
          <a:xfrm>
            <a:off x="406416" y="2980264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51" name="TextBox 50"/>
          <p:cNvSpPr txBox="1"/>
          <p:nvPr/>
        </p:nvSpPr>
        <p:spPr>
          <a:xfrm>
            <a:off x="702751" y="2709330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2" name="TextBox 51"/>
          <p:cNvSpPr txBox="1"/>
          <p:nvPr/>
        </p:nvSpPr>
        <p:spPr>
          <a:xfrm>
            <a:off x="1964279" y="24807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4" name="TextBox 53"/>
          <p:cNvSpPr txBox="1"/>
          <p:nvPr/>
        </p:nvSpPr>
        <p:spPr>
          <a:xfrm>
            <a:off x="51011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5" name="TextBox 54"/>
          <p:cNvSpPr txBox="1"/>
          <p:nvPr/>
        </p:nvSpPr>
        <p:spPr>
          <a:xfrm>
            <a:off x="8238079" y="5262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5</a:t>
            </a:r>
            <a:endParaRPr lang="en-US" dirty="0"/>
          </a:p>
        </p:txBody>
      </p:sp>
      <p:sp>
        <p:nvSpPr>
          <p:cNvPr id="56" name="TextBox 55"/>
          <p:cNvSpPr txBox="1"/>
          <p:nvPr/>
        </p:nvSpPr>
        <p:spPr>
          <a:xfrm>
            <a:off x="51011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7" name="TextBox 56"/>
          <p:cNvSpPr txBox="1"/>
          <p:nvPr/>
        </p:nvSpPr>
        <p:spPr>
          <a:xfrm>
            <a:off x="8238079" y="4296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4</a:t>
            </a:r>
            <a:endParaRPr lang="en-US" dirty="0"/>
          </a:p>
        </p:txBody>
      </p:sp>
      <p:sp>
        <p:nvSpPr>
          <p:cNvPr id="58" name="TextBox 57"/>
          <p:cNvSpPr txBox="1"/>
          <p:nvPr/>
        </p:nvSpPr>
        <p:spPr>
          <a:xfrm>
            <a:off x="51011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0" name="TextBox 59"/>
          <p:cNvSpPr txBox="1"/>
          <p:nvPr/>
        </p:nvSpPr>
        <p:spPr>
          <a:xfrm>
            <a:off x="8238079" y="34205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61" name="TextBox 60"/>
          <p:cNvSpPr txBox="1"/>
          <p:nvPr/>
        </p:nvSpPr>
        <p:spPr>
          <a:xfrm>
            <a:off x="51011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3" name="TextBox 62"/>
          <p:cNvSpPr txBox="1"/>
          <p:nvPr/>
        </p:nvSpPr>
        <p:spPr>
          <a:xfrm>
            <a:off x="8238079" y="24680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64" name="TextBox 63"/>
          <p:cNvSpPr txBox="1"/>
          <p:nvPr/>
        </p:nvSpPr>
        <p:spPr>
          <a:xfrm>
            <a:off x="51011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66" name="TextBox 65"/>
          <p:cNvSpPr txBox="1"/>
          <p:nvPr/>
        </p:nvSpPr>
        <p:spPr>
          <a:xfrm>
            <a:off x="8238079" y="1629831"/>
            <a:ext cx="3986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</a:t>
            </a:r>
            <a:r>
              <a:rPr lang="en-US" baseline="-25000" dirty="0" smtClean="0"/>
              <a:t>1</a:t>
            </a:r>
            <a:endParaRPr lang="en-US" dirty="0"/>
          </a:p>
        </p:txBody>
      </p:sp>
      <p:sp>
        <p:nvSpPr>
          <p:cNvPr id="59" name="Oval 58"/>
          <p:cNvSpPr/>
          <p:nvPr/>
        </p:nvSpPr>
        <p:spPr>
          <a:xfrm>
            <a:off x="1380067" y="3090333"/>
            <a:ext cx="182033" cy="169333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65" name="Straight Arrow Connector 64"/>
          <p:cNvCxnSpPr>
            <a:stCxn id="59" idx="5"/>
            <a:endCxn id="78" idx="1"/>
          </p:cNvCxnSpPr>
          <p:nvPr/>
        </p:nvCxnSpPr>
        <p:spPr>
          <a:xfrm rot="16200000" flipH="1">
            <a:off x="1624088" y="3146221"/>
            <a:ext cx="464459" cy="641751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>
            <a:stCxn id="78" idx="7"/>
            <a:endCxn id="77" idx="3"/>
          </p:cNvCxnSpPr>
          <p:nvPr/>
        </p:nvCxnSpPr>
        <p:spPr>
          <a:xfrm rot="5400000" flipH="1" flipV="1">
            <a:off x="2176537" y="2898574"/>
            <a:ext cx="930126" cy="671380"/>
          </a:xfrm>
          <a:prstGeom prst="straightConnector1">
            <a:avLst/>
          </a:prstGeom>
          <a:ln>
            <a:solidFill>
              <a:srgbClr val="C45FCF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7" name="Oval 76"/>
          <p:cNvSpPr/>
          <p:nvPr/>
        </p:nvSpPr>
        <p:spPr>
          <a:xfrm>
            <a:off x="2950632" y="2624666"/>
            <a:ext cx="182033" cy="169333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8" name="Oval 77"/>
          <p:cNvSpPr/>
          <p:nvPr/>
        </p:nvSpPr>
        <p:spPr>
          <a:xfrm>
            <a:off x="2150535" y="3674529"/>
            <a:ext cx="182033" cy="169333"/>
          </a:xfrm>
          <a:prstGeom prst="ellipse">
            <a:avLst/>
          </a:prstGeom>
          <a:gradFill flip="none" rotWithShape="1">
            <a:gsLst>
              <a:gs pos="56000">
                <a:srgbClr val="C45FCF"/>
              </a:gs>
              <a:gs pos="100000">
                <a:srgbClr val="FFFFFF"/>
              </a:gs>
            </a:gsLst>
            <a:path path="circle">
              <a:fillToRect l="100000" t="100000"/>
            </a:path>
            <a:tileRect r="-100000" b="-100000"/>
          </a:gra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6" name="Straight Connector 85"/>
          <p:cNvCxnSpPr/>
          <p:nvPr/>
        </p:nvCxnSpPr>
        <p:spPr>
          <a:xfrm flipV="1">
            <a:off x="5740400" y="3644262"/>
            <a:ext cx="2248538" cy="184213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7" name="TextBox 86"/>
          <p:cNvSpPr txBox="1"/>
          <p:nvPr/>
        </p:nvSpPr>
        <p:spPr>
          <a:xfrm>
            <a:off x="609600" y="5194300"/>
            <a:ext cx="3683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latin typeface="+mn-lt"/>
              </a:rPr>
              <a:t>Add edges between a node and all the nodes reachable from it in the DAG</a:t>
            </a:r>
            <a:endParaRPr lang="en-US" dirty="0">
              <a:latin typeface="+mn-lt"/>
            </a:endParaRPr>
          </a:p>
        </p:txBody>
      </p:sp>
      <p:sp>
        <p:nvSpPr>
          <p:cNvPr id="62" name="Rectangle 61"/>
          <p:cNvSpPr/>
          <p:nvPr/>
        </p:nvSpPr>
        <p:spPr>
          <a:xfrm>
            <a:off x="3399515" y="2866855"/>
            <a:ext cx="288665" cy="112116"/>
          </a:xfrm>
          <a:prstGeom prst="rect">
            <a:avLst/>
          </a:prstGeom>
          <a:gradFill flip="none" rotWithShape="1">
            <a:gsLst>
              <a:gs pos="0">
                <a:schemeClr val="accent3">
                  <a:tint val="100000"/>
                  <a:shade val="100000"/>
                  <a:satMod val="130000"/>
                  <a:alpha val="24000"/>
                </a:schemeClr>
              </a:gs>
              <a:gs pos="100000">
                <a:schemeClr val="accent3">
                  <a:tint val="50000"/>
                  <a:shade val="100000"/>
                  <a:satMod val="350000"/>
                  <a:alpha val="24000"/>
                </a:schemeClr>
              </a:gs>
            </a:gsLst>
            <a:lin ang="16200000" scaled="0"/>
            <a:tileRect/>
          </a:gradFill>
          <a:ln>
            <a:solidFill>
              <a:schemeClr val="accent3">
                <a:shade val="95000"/>
                <a:satMod val="105000"/>
                <a:alpha val="18000"/>
              </a:schemeClr>
            </a:solidFill>
          </a:ln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Rectangle 67"/>
          <p:cNvSpPr/>
          <p:nvPr/>
        </p:nvSpPr>
        <p:spPr>
          <a:xfrm>
            <a:off x="3535341" y="2641600"/>
            <a:ext cx="288665" cy="112116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Forte">
      <a:dk1>
        <a:srgbClr val="FFFFFF"/>
      </a:dk1>
      <a:lt1>
        <a:srgbClr val="000000"/>
      </a:lt1>
      <a:dk2>
        <a:srgbClr val="292828"/>
      </a:dk2>
      <a:lt2>
        <a:srgbClr val="DEDEDE"/>
      </a:lt2>
      <a:accent1>
        <a:srgbClr val="C70F0C"/>
      </a:accent1>
      <a:accent2>
        <a:srgbClr val="DD6B0D"/>
      </a:accent2>
      <a:accent3>
        <a:srgbClr val="FAA700"/>
      </a:accent3>
      <a:accent4>
        <a:srgbClr val="93E50D"/>
      </a:accent4>
      <a:accent5>
        <a:srgbClr val="17C7BA"/>
      </a:accent5>
      <a:accent6>
        <a:srgbClr val="0A96E4"/>
      </a:accent6>
      <a:hlink>
        <a:srgbClr val="8F3BED"/>
      </a:hlink>
      <a:folHlink>
        <a:srgbClr val="C29EEB"/>
      </a:folHlink>
    </a:clrScheme>
    <a:fontScheme name="Capital">
      <a:majorFont>
        <a:latin typeface="Calisto MT"/>
        <a:ea typeface=""/>
        <a:cs typeface=""/>
        <a:font script="Jpan" typeface="ＭＳ 明朝"/>
      </a:majorFont>
      <a:minorFont>
        <a:latin typeface="Calisto MT"/>
        <a:ea typeface=""/>
        <a:cs typeface=""/>
        <a:font script="Jpan" typeface="ＭＳ 明朝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24608</TotalTime>
  <Words>551</Words>
  <Application>Microsoft Macintosh PowerPoint</Application>
  <PresentationFormat>On-screen Show (4:3)</PresentationFormat>
  <Paragraphs>202</Paragraphs>
  <Slides>21</Slides>
  <Notes>1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Office Theme</vt:lpstr>
      <vt:lpstr>Cufflinks</vt:lpstr>
      <vt:lpstr>Compatible reads</vt:lpstr>
      <vt:lpstr>Partially ordering mates</vt:lpstr>
      <vt:lpstr>Dilworth’s Theorem</vt:lpstr>
      <vt:lpstr>Transcript assembly via Dilworth’s theorem</vt:lpstr>
      <vt:lpstr>Antichains</vt:lpstr>
      <vt:lpstr>Antichains</vt:lpstr>
      <vt:lpstr>Bipartite matching</vt:lpstr>
      <vt:lpstr>Bipartite matching</vt:lpstr>
      <vt:lpstr>Bipartite matching</vt:lpstr>
      <vt:lpstr>Bipartite matching</vt:lpstr>
      <vt:lpstr>Bipartite matching</vt:lpstr>
      <vt:lpstr>Bipartite matching</vt:lpstr>
      <vt:lpstr>Bipartite matching</vt:lpstr>
      <vt:lpstr>Bipartite matching</vt:lpstr>
      <vt:lpstr>Chains </vt:lpstr>
      <vt:lpstr>Phasing splicing events</vt:lpstr>
      <vt:lpstr>Phasing splicing events</vt:lpstr>
      <vt:lpstr>Chain decomposition</vt:lpstr>
      <vt:lpstr>Chain decomposition</vt:lpstr>
      <vt:lpstr>Chain decomposition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Bowtie</dc:title>
  <dc:creator>Cole Trapnell</dc:creator>
  <cp:lastModifiedBy>Cole Trapnell</cp:lastModifiedBy>
  <cp:revision>299</cp:revision>
  <cp:lastPrinted>2009-06-24T00:44:01Z</cp:lastPrinted>
  <dcterms:created xsi:type="dcterms:W3CDTF">2009-08-05T20:19:24Z</dcterms:created>
  <dcterms:modified xsi:type="dcterms:W3CDTF">2009-08-05T20:22:08Z</dcterms:modified>
</cp:coreProperties>
</file>