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4"/>
  </p:sldMasterIdLst>
  <p:notesMasterIdLst>
    <p:notesMasterId r:id="rId19"/>
  </p:notesMasterIdLst>
  <p:sldIdLst>
    <p:sldId id="256" r:id="rId5"/>
    <p:sldId id="1945" r:id="rId6"/>
    <p:sldId id="1555" r:id="rId7"/>
    <p:sldId id="1566" r:id="rId8"/>
    <p:sldId id="1934" r:id="rId9"/>
    <p:sldId id="1575" r:id="rId10"/>
    <p:sldId id="1571" r:id="rId11"/>
    <p:sldId id="1941" r:id="rId12"/>
    <p:sldId id="1943" r:id="rId13"/>
    <p:sldId id="1947" r:id="rId14"/>
    <p:sldId id="257" r:id="rId15"/>
    <p:sldId id="260" r:id="rId16"/>
    <p:sldId id="261" r:id="rId17"/>
    <p:sldId id="26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A0B4A14-7F6D-4728-80C5-61C7FF281B6F}">
          <p14:sldIdLst>
            <p14:sldId id="256"/>
            <p14:sldId id="1945"/>
            <p14:sldId id="1555"/>
            <p14:sldId id="1566"/>
            <p14:sldId id="1934"/>
            <p14:sldId id="1575"/>
            <p14:sldId id="1571"/>
            <p14:sldId id="1941"/>
            <p14:sldId id="1943"/>
            <p14:sldId id="1947"/>
            <p14:sldId id="257"/>
            <p14:sldId id="260"/>
            <p14:sldId id="261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E4C"/>
    <a:srgbClr val="D83B01"/>
    <a:srgbClr val="FF8C00"/>
    <a:srgbClr val="0476D8"/>
    <a:srgbClr val="FFFFFF"/>
    <a:srgbClr val="7FCC27"/>
    <a:srgbClr val="231F20"/>
    <a:srgbClr val="151628"/>
    <a:srgbClr val="5C2D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0" autoAdjust="0"/>
    <p:restoredTop sz="76832" autoAdjust="0"/>
  </p:normalViewPr>
  <p:slideViewPr>
    <p:cSldViewPr snapToGrid="0">
      <p:cViewPr varScale="1">
        <p:scale>
          <a:sx n="108" d="100"/>
          <a:sy n="108" d="100"/>
        </p:scale>
        <p:origin x="19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38622-0837-4E9E-A16C-0B0206CE676E}" type="datetimeFigureOut">
              <a:rPr lang="en-US" smtClean="0"/>
              <a:t>9/6/19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AE778D-2A57-4226-B72B-26EA3CA601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552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E778D-2A57-4226-B72B-26EA3CA6013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5505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E778D-2A57-4226-B72B-26EA3CA6013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887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E778D-2A57-4226-B72B-26EA3CA6013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4936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E778D-2A57-4226-B72B-26EA3CA6013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9414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E778D-2A57-4226-B72B-26EA3CA6013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868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ECFDC7D-F4BE-4668-920D-08874925A5D7}" type="datetime8">
              <a:rPr lang="en-US" smtClean="0">
                <a:solidFill>
                  <a:prstClr val="black"/>
                </a:solidFill>
              </a:rPr>
              <a:t>9/6/19 9:16 AM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C87E0CF-87F6-4B58-B8B8-DCAB2DAAF3CA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478800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t>Build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2015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EEC551-8CDA-4EB6-89BB-2A86C9F091C8}" type="datetime8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9/6/19 9:16 AM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9704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495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ECFDC7D-F4BE-4668-920D-08874925A5D7}" type="datetime8">
              <a:rPr lang="en-US" smtClean="0">
                <a:solidFill>
                  <a:prstClr val="black"/>
                </a:solidFill>
              </a:rPr>
              <a:t>9/6/19 9:16 AM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C87E0CF-87F6-4B58-B8B8-DCAB2DAAF3CA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</p:spTree>
    <p:extLst>
      <p:ext uri="{BB962C8B-B14F-4D97-AF65-F5344CB8AC3E}">
        <p14:creationId xmlns:p14="http://schemas.microsoft.com/office/powerpoint/2010/main" val="7713465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288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20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BD7D81-D864-B349-9FB4-613ED1F9D755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94447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9/6/19 9:16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580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E778D-2A57-4226-B72B-26EA3CA6013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383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lki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hidden="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03" y="6119147"/>
            <a:ext cx="1253377" cy="2687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2D58D4C-8C36-4E83-A6D0-5CCDE628C6A1}"/>
              </a:ext>
            </a:extLst>
          </p:cNvPr>
          <p:cNvSpPr txBox="1"/>
          <p:nvPr userDrawn="1"/>
        </p:nvSpPr>
        <p:spPr>
          <a:xfrm>
            <a:off x="2719659" y="1009127"/>
            <a:ext cx="7620000" cy="3605602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.NET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D84138-C5D8-434E-B158-149140D533BE}"/>
              </a:ext>
            </a:extLst>
          </p:cNvPr>
          <p:cNvSpPr txBox="1"/>
          <p:nvPr userDrawn="1"/>
        </p:nvSpPr>
        <p:spPr>
          <a:xfrm>
            <a:off x="0" y="4142676"/>
            <a:ext cx="12191999" cy="1966692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400" i="1" dirty="0">
                <a:solidFill>
                  <a:schemeClr val="bg1"/>
                </a:solidFill>
              </a:rPr>
              <a:t>Free. Cross-platform. </a:t>
            </a:r>
            <a:r>
              <a:rPr lang="en-US" sz="2400" i="1" dirty="0">
                <a:solidFill>
                  <a:schemeClr val="bg2"/>
                </a:solidFill>
              </a:rPr>
              <a:t>Open source. 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400" i="1" dirty="0">
                <a:solidFill>
                  <a:schemeClr val="bg1"/>
                </a:solidFill>
              </a:rPr>
              <a:t>A developer platform for building all your apps. 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en-US" sz="2400" i="1" dirty="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3200" i="0" dirty="0">
                <a:solidFill>
                  <a:schemeClr val="bg1"/>
                </a:solidFill>
              </a:rPr>
              <a:t>www.dot.net</a:t>
            </a:r>
          </a:p>
        </p:txBody>
      </p:sp>
    </p:spTree>
    <p:extLst>
      <p:ext uri="{BB962C8B-B14F-4D97-AF65-F5344CB8AC3E}">
        <p14:creationId xmlns:p14="http://schemas.microsoft.com/office/powerpoint/2010/main" val="6620934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1985641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961"/>
            </a:lvl2pPr>
            <a:lvl3pPr marL="224097" indent="0">
              <a:buNone/>
              <a:defRPr/>
            </a:lvl3pPr>
            <a:lvl4pPr marL="448193" indent="0">
              <a:buNone/>
              <a:defRPr/>
            </a:lvl4pPr>
            <a:lvl5pPr marL="67229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67152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Content Ti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78135" y="2082614"/>
            <a:ext cx="3927804" cy="3586208"/>
          </a:xfrm>
          <a:solidFill>
            <a:schemeClr val="accent2"/>
          </a:solidFill>
        </p:spPr>
        <p:txBody>
          <a:bodyPr wrap="square" tIns="146304" bIns="146304">
            <a:no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3920">
                <a:solidFill>
                  <a:schemeClr val="bg1"/>
                </a:solidFill>
              </a:defRPr>
            </a:lvl1pPr>
            <a:lvl2pPr marL="0" indent="0">
              <a:spcBef>
                <a:spcPts val="1059"/>
              </a:spcBef>
              <a:buNone/>
              <a:defRPr sz="1961">
                <a:solidFill>
                  <a:schemeClr val="bg1"/>
                </a:solidFill>
              </a:defRPr>
            </a:lvl2pPr>
            <a:lvl3pPr marL="227104" indent="0">
              <a:buNone/>
              <a:tabLst/>
              <a:defRPr sz="1961">
                <a:solidFill>
                  <a:schemeClr val="bg1"/>
                </a:solidFill>
              </a:defRPr>
            </a:lvl3pPr>
            <a:lvl4pPr marL="451097" indent="0">
              <a:buNone/>
              <a:defRPr>
                <a:solidFill>
                  <a:schemeClr val="bg1"/>
                </a:solidFill>
              </a:defRPr>
            </a:lvl4pPr>
            <a:lvl5pPr marL="671979" indent="0">
              <a:buNone/>
              <a:tabLst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158259" y="2082614"/>
            <a:ext cx="3927804" cy="3586208"/>
          </a:xfrm>
          <a:solidFill>
            <a:schemeClr val="accent3"/>
          </a:solidFill>
          <a:ln>
            <a:noFill/>
          </a:ln>
        </p:spPr>
        <p:txBody>
          <a:bodyPr wrap="square" tIns="146304" bIns="146304">
            <a:no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3920">
                <a:solidFill>
                  <a:schemeClr val="bg1"/>
                </a:solidFill>
              </a:defRPr>
            </a:lvl1pPr>
            <a:lvl2pPr marL="0" indent="0">
              <a:spcBef>
                <a:spcPts val="1059"/>
              </a:spcBef>
              <a:buNone/>
              <a:defRPr sz="1961">
                <a:solidFill>
                  <a:schemeClr val="bg1"/>
                </a:solidFill>
              </a:defRPr>
            </a:lvl2pPr>
            <a:lvl3pPr marL="227104" indent="0">
              <a:buNone/>
              <a:tabLst/>
              <a:defRPr sz="1961">
                <a:solidFill>
                  <a:schemeClr val="bg1"/>
                </a:solidFill>
              </a:defRPr>
            </a:lvl3pPr>
            <a:lvl4pPr marL="451097" indent="0">
              <a:buNone/>
              <a:defRPr>
                <a:solidFill>
                  <a:schemeClr val="bg1"/>
                </a:solidFill>
              </a:defRPr>
            </a:lvl4pPr>
            <a:lvl5pPr marL="671979" indent="0">
              <a:buNone/>
              <a:tabLst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8138382" y="2082614"/>
            <a:ext cx="3875483" cy="3586208"/>
          </a:xfrm>
          <a:solidFill>
            <a:schemeClr val="accent1"/>
          </a:solidFill>
        </p:spPr>
        <p:txBody>
          <a:bodyPr wrap="square" tIns="146304" bIns="146304">
            <a:no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3920">
                <a:solidFill>
                  <a:schemeClr val="bg1"/>
                </a:solidFill>
              </a:defRPr>
            </a:lvl1pPr>
            <a:lvl2pPr marL="0" indent="0">
              <a:spcBef>
                <a:spcPts val="1059"/>
              </a:spcBef>
              <a:buNone/>
              <a:defRPr sz="1961">
                <a:solidFill>
                  <a:schemeClr val="bg1"/>
                </a:solidFill>
              </a:defRPr>
            </a:lvl2pPr>
            <a:lvl3pPr marL="227104" indent="0">
              <a:buNone/>
              <a:tabLst/>
              <a:defRPr sz="1961">
                <a:solidFill>
                  <a:schemeClr val="bg1"/>
                </a:solidFill>
              </a:defRPr>
            </a:lvl3pPr>
            <a:lvl4pPr marL="451097" indent="0">
              <a:buNone/>
              <a:defRPr>
                <a:solidFill>
                  <a:schemeClr val="bg1"/>
                </a:solidFill>
              </a:defRPr>
            </a:lvl4pPr>
            <a:lvl5pPr marL="671979" indent="0">
              <a:buNone/>
              <a:tabLst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73412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de Samp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94C3A-647A-4380-8F58-7DACBC37B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31ED1D-3304-42EE-8EF4-679A6BE4CBA5}"/>
              </a:ext>
            </a:extLst>
          </p:cNvPr>
          <p:cNvSpPr txBox="1"/>
          <p:nvPr userDrawn="1"/>
        </p:nvSpPr>
        <p:spPr>
          <a:xfrm>
            <a:off x="269240" y="1459523"/>
            <a:ext cx="11655840" cy="6278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Code Sample</a:t>
            </a:r>
          </a:p>
        </p:txBody>
      </p:sp>
    </p:spTree>
    <p:extLst>
      <p:ext uri="{BB962C8B-B14F-4D97-AF65-F5344CB8AC3E}">
        <p14:creationId xmlns:p14="http://schemas.microsoft.com/office/powerpoint/2010/main" val="4149648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nnouncem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alphaModFix amt="5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1624135" y="0"/>
            <a:ext cx="8943730" cy="6858000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607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Purp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63340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0410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29501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39" y="2084186"/>
            <a:ext cx="9859116" cy="1158793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058" spc="-98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69240" y="3877277"/>
            <a:ext cx="9860674" cy="724246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137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2537130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-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hidden="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0203" y="6119147"/>
            <a:ext cx="1253377" cy="268786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543147" y="2084187"/>
            <a:ext cx="9860610" cy="1793090"/>
          </a:xfrm>
          <a:noFill/>
        </p:spPr>
        <p:txBody>
          <a:bodyPr lIns="146304" tIns="91440" rIns="146304" bIns="91440" anchor="t" anchorCtr="0"/>
          <a:lstStyle>
            <a:lvl1pPr>
              <a:defRPr sz="5294" spc="-98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43146" y="3878574"/>
            <a:ext cx="9860611" cy="1792326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137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AAD6D8B-19E8-4D03-AF4A-2ECBD7219199}"/>
              </a:ext>
            </a:extLst>
          </p:cNvPr>
          <p:cNvGrpSpPr/>
          <p:nvPr userDrawn="1"/>
        </p:nvGrpSpPr>
        <p:grpSpPr>
          <a:xfrm>
            <a:off x="3019127" y="448578"/>
            <a:ext cx="9646191" cy="6621296"/>
            <a:chOff x="3019127" y="448578"/>
            <a:chExt cx="9646191" cy="662129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CCB7245-0950-4F4D-A2A6-29638419508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19127" y="448578"/>
              <a:ext cx="9172873" cy="6621296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ABA4263D-8DDB-49FB-AF7F-346C7DC7B3F9}"/>
                </a:ext>
              </a:extLst>
            </p:cNvPr>
            <p:cNvSpPr txBox="1"/>
            <p:nvPr userDrawn="1"/>
          </p:nvSpPr>
          <p:spPr>
            <a:xfrm>
              <a:off x="10792557" y="3506769"/>
              <a:ext cx="1872761" cy="794064"/>
            </a:xfrm>
            <a:prstGeom prst="rect">
              <a:avLst/>
            </a:prstGeom>
            <a:noFill/>
          </p:spPr>
          <p:txBody>
            <a:bodyPr wrap="square" lIns="182880" tIns="146304" rIns="182880" bIns="146304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3600" dirty="0">
                  <a:solidFill>
                    <a:schemeClr val="tx2">
                      <a:alpha val="49000"/>
                    </a:schemeClr>
                  </a:solidFill>
                </a:rPr>
                <a:t>.NET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539960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2052030"/>
          </a:xfrm>
        </p:spPr>
        <p:txBody>
          <a:bodyPr>
            <a:spAutoFit/>
          </a:bodyPr>
          <a:lstStyle>
            <a:lvl1pPr>
              <a:defRPr sz="3921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26600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1" y="1189175"/>
            <a:ext cx="5378548" cy="1877004"/>
          </a:xfrm>
        </p:spPr>
        <p:txBody>
          <a:bodyPr wrap="square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3137"/>
            </a:lvl1pPr>
            <a:lvl2pPr marL="0" indent="0">
              <a:buNone/>
              <a:defRPr sz="1961"/>
            </a:lvl2pPr>
            <a:lvl3pPr marL="227209" indent="0">
              <a:buNone/>
              <a:tabLst/>
              <a:defRPr sz="1961"/>
            </a:lvl3pPr>
            <a:lvl4pPr marL="451306" indent="0">
              <a:buNone/>
              <a:defRPr/>
            </a:lvl4pPr>
            <a:lvl5pPr marL="67229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544214" y="1189175"/>
            <a:ext cx="5378548" cy="1877004"/>
          </a:xfrm>
        </p:spPr>
        <p:txBody>
          <a:bodyPr wrap="square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3137"/>
            </a:lvl1pPr>
            <a:lvl2pPr marL="0" indent="0">
              <a:buNone/>
              <a:defRPr sz="1961"/>
            </a:lvl2pPr>
            <a:lvl3pPr marL="227209" indent="0">
              <a:buNone/>
              <a:tabLst/>
              <a:defRPr sz="1961"/>
            </a:lvl3pPr>
            <a:lvl4pPr marL="451306" indent="0">
              <a:buNone/>
              <a:defRPr/>
            </a:lvl4pPr>
            <a:lvl5pPr marL="67229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70976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083632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176"/>
          <a:stretch/>
        </p:blipFill>
        <p:spPr>
          <a:xfrm>
            <a:off x="0" y="798242"/>
            <a:ext cx="5872872" cy="509693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0EF4A5C-345F-488C-AC5E-0AF3B8376036}"/>
              </a:ext>
            </a:extLst>
          </p:cNvPr>
          <p:cNvGrpSpPr/>
          <p:nvPr userDrawn="1"/>
        </p:nvGrpSpPr>
        <p:grpSpPr>
          <a:xfrm>
            <a:off x="3019127" y="448578"/>
            <a:ext cx="9646191" cy="6621296"/>
            <a:chOff x="3019127" y="448578"/>
            <a:chExt cx="9646191" cy="662129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C8E3C5F-48E2-412C-A5AF-F85384D5EE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19127" y="448578"/>
              <a:ext cx="9172873" cy="662129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A9EAD12-9B65-48D0-91A3-85F3DD932746}"/>
                </a:ext>
              </a:extLst>
            </p:cNvPr>
            <p:cNvSpPr txBox="1"/>
            <p:nvPr userDrawn="1"/>
          </p:nvSpPr>
          <p:spPr>
            <a:xfrm>
              <a:off x="10792557" y="3506769"/>
              <a:ext cx="1872761" cy="794064"/>
            </a:xfrm>
            <a:prstGeom prst="rect">
              <a:avLst/>
            </a:prstGeom>
            <a:noFill/>
          </p:spPr>
          <p:txBody>
            <a:bodyPr wrap="square" lIns="182880" tIns="146304" rIns="182880" bIns="146304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3600" dirty="0">
                  <a:solidFill>
                    <a:schemeClr val="tx2">
                      <a:alpha val="49000"/>
                    </a:schemeClr>
                  </a:solidFill>
                </a:rPr>
                <a:t>.NET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9952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85498" y="2881341"/>
            <a:ext cx="10010687" cy="1015663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6000" spc="-98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880949" y="1070515"/>
            <a:ext cx="10415239" cy="4638908"/>
          </a:xfrm>
          <a:prstGeom prst="rect">
            <a:avLst/>
          </a:prstGeom>
          <a:noFill/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7550BA1-B17C-488A-B13B-EAE642576B33}"/>
              </a:ext>
            </a:extLst>
          </p:cNvPr>
          <p:cNvGrpSpPr/>
          <p:nvPr userDrawn="1"/>
        </p:nvGrpSpPr>
        <p:grpSpPr>
          <a:xfrm>
            <a:off x="2112911" y="118352"/>
            <a:ext cx="9646191" cy="6621296"/>
            <a:chOff x="3019127" y="448578"/>
            <a:chExt cx="9646191" cy="662129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6C5F131-CDD3-4833-8C45-E235D5E9F7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19127" y="448578"/>
              <a:ext cx="9172873" cy="662129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DBC19F9-263B-4FF9-BEAE-41F5BF5689F3}"/>
                </a:ext>
              </a:extLst>
            </p:cNvPr>
            <p:cNvSpPr txBox="1"/>
            <p:nvPr userDrawn="1"/>
          </p:nvSpPr>
          <p:spPr>
            <a:xfrm>
              <a:off x="10792557" y="3506769"/>
              <a:ext cx="1872761" cy="794064"/>
            </a:xfrm>
            <a:prstGeom prst="rect">
              <a:avLst/>
            </a:prstGeom>
            <a:noFill/>
          </p:spPr>
          <p:txBody>
            <a:bodyPr wrap="square" lIns="182880" tIns="146304" rIns="182880" bIns="146304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3600" dirty="0">
                  <a:solidFill>
                    <a:schemeClr val="tx2">
                      <a:alpha val="49000"/>
                    </a:schemeClr>
                  </a:solidFill>
                </a:rPr>
                <a:t>.NET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04530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itle Plai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568047" y="2084172"/>
            <a:ext cx="11354714" cy="1158793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058" spc="-98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4FDA669-E474-4468-AC09-ED6F4A19D7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9404" y="448578"/>
            <a:ext cx="9172873" cy="662129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4B34822-29D0-402A-B058-E76EB9B985CC}"/>
              </a:ext>
            </a:extLst>
          </p:cNvPr>
          <p:cNvSpPr txBox="1"/>
          <p:nvPr userDrawn="1"/>
        </p:nvSpPr>
        <p:spPr>
          <a:xfrm>
            <a:off x="10792557" y="3506769"/>
            <a:ext cx="1872761" cy="7940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F2F2F2">
                    <a:alpha val="49000"/>
                  </a:srgbClr>
                </a:solidFill>
                <a:effectLst/>
                <a:uLnTx/>
                <a:uFillTx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9573217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72961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9240" y="289511"/>
            <a:ext cx="11655840" cy="89966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69241" y="1189178"/>
            <a:ext cx="11653521" cy="2052030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2370906" y="-217"/>
            <a:ext cx="935477" cy="5654619"/>
            <a:chOff x="12618967" y="-221"/>
            <a:chExt cx="954235" cy="5767187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2618967" y="-221"/>
              <a:ext cx="954235" cy="5767187"/>
              <a:chOff x="12618967" y="-221"/>
              <a:chExt cx="954235" cy="5767187"/>
            </a:xfrm>
          </p:grpSpPr>
          <p:grpSp>
            <p:nvGrpSpPr>
              <p:cNvPr id="26" name="Group 25"/>
              <p:cNvGrpSpPr/>
              <p:nvPr userDrawn="1"/>
            </p:nvGrpSpPr>
            <p:grpSpPr>
              <a:xfrm rot="5400000">
                <a:off x="11582059" y="1045293"/>
                <a:ext cx="2703052" cy="629236"/>
                <a:chOff x="1586734" y="4543426"/>
                <a:chExt cx="2703052" cy="629236"/>
              </a:xfrm>
            </p:grpSpPr>
            <p:sp>
              <p:nvSpPr>
                <p:cNvPr id="45" name="Rectangle 44"/>
                <p:cNvSpPr/>
                <p:nvPr userDrawn="1"/>
              </p:nvSpPr>
              <p:spPr bwMode="auto">
                <a:xfrm>
                  <a:off x="1586734" y="4543427"/>
                  <a:ext cx="869930" cy="28976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algn="l" defTabSz="914102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 b="1" kern="1200" baseline="0">
                      <a:gradFill>
                        <a:gsLst>
                          <a:gs pos="0">
                            <a:srgbClr val="FFFFFF"/>
                          </a:gs>
                          <a:gs pos="100000">
                            <a:srgbClr val="FFFFFF"/>
                          </a:gs>
                        </a:gsLst>
                        <a:lin ang="5400000" scaled="0"/>
                      </a:gradFill>
                      <a:latin typeface="+mn-lt"/>
                      <a:ea typeface="Segoe UI" pitchFamily="34" charset="0"/>
                      <a:cs typeface="Segoe UI" pitchFamily="34" charset="0"/>
                    </a:rPr>
                    <a:t>Blue</a:t>
                  </a:r>
                </a:p>
                <a:p>
                  <a:pPr algn="l" defTabSz="914102" fontAlgn="base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>
                      <a:gradFill>
                        <a:gsLst>
                          <a:gs pos="2092">
                            <a:srgbClr val="F8F8F8"/>
                          </a:gs>
                          <a:gs pos="10042">
                            <a:srgbClr val="F8F8F8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R:</a:t>
                  </a:r>
                  <a:r>
                    <a:rPr lang="en-US" sz="490" baseline="0">
                      <a:gradFill>
                        <a:gsLst>
                          <a:gs pos="2092">
                            <a:srgbClr val="F8F8F8"/>
                          </a:gs>
                          <a:gs pos="10042">
                            <a:srgbClr val="F8F8F8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0 G:120 B:215</a:t>
                  </a:r>
                  <a:endParaRPr lang="en-US" sz="49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37" name="Rectangle 36"/>
                <p:cNvSpPr/>
                <p:nvPr userDrawn="1"/>
              </p:nvSpPr>
              <p:spPr bwMode="auto">
                <a:xfrm>
                  <a:off x="3419856" y="4543428"/>
                  <a:ext cx="869930" cy="28976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 defTabSz="914102" fontAlgn="base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 b="1" kern="1200" baseline="0">
                      <a:gradFill>
                        <a:gsLst>
                          <a:gs pos="7965">
                            <a:srgbClr val="000000"/>
                          </a:gs>
                          <a:gs pos="28319">
                            <a:srgbClr val="000000"/>
                          </a:gs>
                        </a:gsLst>
                        <a:lin ang="5400000" scaled="0"/>
                      </a:gradFill>
                      <a:latin typeface="+mn-lt"/>
                      <a:ea typeface="Segoe UI" pitchFamily="34" charset="0"/>
                      <a:cs typeface="Segoe UI" pitchFamily="34" charset="0"/>
                    </a:rPr>
                    <a:t>Cyan</a:t>
                  </a:r>
                </a:p>
                <a:p>
                  <a:pPr algn="l" defTabSz="914102" fontAlgn="base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>
                      <a:gradFill>
                        <a:gsLst>
                          <a:gs pos="7965">
                            <a:srgbClr val="000000"/>
                          </a:gs>
                          <a:gs pos="28319">
                            <a:srgbClr val="000000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R:</a:t>
                  </a:r>
                  <a:r>
                    <a:rPr lang="en-US" sz="490" baseline="0">
                      <a:gradFill>
                        <a:gsLst>
                          <a:gs pos="7965">
                            <a:srgbClr val="000000"/>
                          </a:gs>
                          <a:gs pos="28319">
                            <a:srgbClr val="000000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0 G:188 B:242</a:t>
                  </a:r>
                  <a:endParaRPr lang="en-US" sz="490">
                    <a:gradFill>
                      <a:gsLst>
                        <a:gs pos="7965">
                          <a:srgbClr val="000000"/>
                        </a:gs>
                        <a:gs pos="28319">
                          <a:srgbClr val="000000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41" name="Rectangle 40"/>
                <p:cNvSpPr/>
                <p:nvPr userDrawn="1"/>
              </p:nvSpPr>
              <p:spPr bwMode="auto">
                <a:xfrm>
                  <a:off x="1586734" y="4882896"/>
                  <a:ext cx="869930" cy="289766"/>
                </a:xfrm>
                <a:prstGeom prst="rect">
                  <a:avLst/>
                </a:prstGeom>
                <a:solidFill>
                  <a:srgbClr val="D2D2D2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 defTabSz="914102" fontAlgn="base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 b="1" kern="1200" baseline="0">
                      <a:gradFill>
                        <a:gsLst>
                          <a:gs pos="92035">
                            <a:srgbClr val="505050"/>
                          </a:gs>
                          <a:gs pos="27000">
                            <a:srgbClr val="505050"/>
                          </a:gs>
                        </a:gsLst>
                        <a:lin ang="5400000" scaled="0"/>
                      </a:gradFill>
                      <a:latin typeface="+mn-lt"/>
                      <a:ea typeface="Segoe UI" pitchFamily="34" charset="0"/>
                      <a:cs typeface="Segoe UI" pitchFamily="34" charset="0"/>
                    </a:rPr>
                    <a:t>Light Gray</a:t>
                  </a:r>
                </a:p>
                <a:p>
                  <a:pPr algn="l" defTabSz="914102" fontAlgn="base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>
                      <a:gradFill>
                        <a:gsLst>
                          <a:gs pos="92035">
                            <a:srgbClr val="505050"/>
                          </a:gs>
                          <a:gs pos="27000">
                            <a:srgbClr val="505050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R:</a:t>
                  </a:r>
                  <a:r>
                    <a:rPr lang="en-US" sz="490" baseline="0">
                      <a:gradFill>
                        <a:gsLst>
                          <a:gs pos="92035">
                            <a:srgbClr val="505050"/>
                          </a:gs>
                          <a:gs pos="27000">
                            <a:srgbClr val="505050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210 G:210 B:210</a:t>
                  </a:r>
                  <a:endParaRPr lang="en-US" sz="490">
                    <a:gradFill>
                      <a:gsLst>
                        <a:gs pos="92035">
                          <a:srgbClr val="505050"/>
                        </a:gs>
                        <a:gs pos="27000">
                          <a:srgbClr val="505050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42" name="Rectangle 41"/>
                <p:cNvSpPr/>
                <p:nvPr userDrawn="1"/>
              </p:nvSpPr>
              <p:spPr bwMode="auto">
                <a:xfrm>
                  <a:off x="2505456" y="4543426"/>
                  <a:ext cx="869930" cy="289766"/>
                </a:xfrm>
                <a:prstGeom prst="rect">
                  <a:avLst/>
                </a:prstGeom>
                <a:solidFill>
                  <a:srgbClr val="5C2D9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algn="l" defTabSz="914102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 b="1" kern="1200" baseline="0">
                      <a:gradFill>
                        <a:gsLst>
                          <a:gs pos="0">
                            <a:srgbClr val="FFFFFF"/>
                          </a:gs>
                          <a:gs pos="100000">
                            <a:srgbClr val="FFFFFF"/>
                          </a:gs>
                        </a:gsLst>
                        <a:lin ang="5400000" scaled="0"/>
                      </a:gradFill>
                      <a:latin typeface="+mn-lt"/>
                      <a:ea typeface="Segoe UI" pitchFamily="34" charset="0"/>
                      <a:cs typeface="Segoe UI" pitchFamily="34" charset="0"/>
                    </a:rPr>
                    <a:t>Purple</a:t>
                  </a:r>
                </a:p>
                <a:p>
                  <a:pPr algn="l" defTabSz="914102" fontAlgn="base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>
                      <a:gradFill>
                        <a:gsLst>
                          <a:gs pos="0">
                            <a:srgbClr val="FFFFFF"/>
                          </a:gs>
                          <a:gs pos="100000">
                            <a:srgbClr val="FFFFFF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R:92</a:t>
                  </a:r>
                  <a:r>
                    <a:rPr lang="en-US" sz="490" baseline="0">
                      <a:gradFill>
                        <a:gsLst>
                          <a:gs pos="0">
                            <a:srgbClr val="FFFFFF"/>
                          </a:gs>
                          <a:gs pos="100000">
                            <a:srgbClr val="FFFFFF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 G:45 B:145</a:t>
                  </a:r>
                  <a:endParaRPr lang="en-US" sz="49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43" name="Rectangle 42"/>
                <p:cNvSpPr/>
                <p:nvPr userDrawn="1"/>
              </p:nvSpPr>
              <p:spPr bwMode="auto">
                <a:xfrm>
                  <a:off x="3413144" y="4882896"/>
                  <a:ext cx="869930" cy="289766"/>
                </a:xfrm>
                <a:prstGeom prst="rect">
                  <a:avLst/>
                </a:prstGeom>
                <a:solidFill>
                  <a:srgbClr val="505050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algn="l" defTabSz="914102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 b="1" kern="1200" baseline="0">
                      <a:gradFill>
                        <a:gsLst>
                          <a:gs pos="0">
                            <a:srgbClr val="FFFFFF"/>
                          </a:gs>
                          <a:gs pos="100000">
                            <a:srgbClr val="FFFFFF"/>
                          </a:gs>
                        </a:gsLst>
                        <a:lin ang="5400000" scaled="0"/>
                      </a:gradFill>
                      <a:latin typeface="+mn-lt"/>
                      <a:ea typeface="Segoe UI" pitchFamily="34" charset="0"/>
                      <a:cs typeface="Segoe UI" pitchFamily="34" charset="0"/>
                    </a:rPr>
                    <a:t>Dark Gray</a:t>
                  </a:r>
                </a:p>
                <a:p>
                  <a:pPr algn="l" defTabSz="914102" fontAlgn="base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>
                      <a:gradFill>
                        <a:gsLst>
                          <a:gs pos="2092">
                            <a:srgbClr val="F8F8F8"/>
                          </a:gs>
                          <a:gs pos="10042">
                            <a:srgbClr val="F8F8F8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R:</a:t>
                  </a:r>
                  <a:r>
                    <a:rPr lang="en-US" sz="490" baseline="0">
                      <a:gradFill>
                        <a:gsLst>
                          <a:gs pos="2092">
                            <a:srgbClr val="F8F8F8"/>
                          </a:gs>
                          <a:gs pos="10042">
                            <a:srgbClr val="F8F8F8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80 G:80 B:80</a:t>
                  </a:r>
                  <a:endParaRPr lang="en-US" sz="49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44" name="Rectangle 43"/>
                <p:cNvSpPr/>
                <p:nvPr userDrawn="1"/>
              </p:nvSpPr>
              <p:spPr bwMode="auto">
                <a:xfrm>
                  <a:off x="2505456" y="4882895"/>
                  <a:ext cx="869930" cy="289766"/>
                </a:xfrm>
                <a:prstGeom prst="rect">
                  <a:avLst/>
                </a:prstGeom>
                <a:solidFill>
                  <a:srgbClr val="737373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algn="l" defTabSz="914102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 b="1" kern="1200" baseline="0">
                      <a:gradFill>
                        <a:gsLst>
                          <a:gs pos="0">
                            <a:srgbClr val="FFFFFF"/>
                          </a:gs>
                          <a:gs pos="100000">
                            <a:srgbClr val="FFFFFF"/>
                          </a:gs>
                        </a:gsLst>
                        <a:lin ang="5400000" scaled="0"/>
                      </a:gradFill>
                      <a:latin typeface="+mn-lt"/>
                      <a:ea typeface="Segoe UI" pitchFamily="34" charset="0"/>
                      <a:cs typeface="Segoe UI" pitchFamily="34" charset="0"/>
                    </a:rPr>
                    <a:t>Gray</a:t>
                  </a:r>
                </a:p>
                <a:p>
                  <a:pPr algn="l" defTabSz="914102" fontAlgn="base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>
                      <a:gradFill>
                        <a:gsLst>
                          <a:gs pos="2092">
                            <a:srgbClr val="F8F8F8"/>
                          </a:gs>
                          <a:gs pos="10042">
                            <a:srgbClr val="F8F8F8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R:</a:t>
                  </a:r>
                  <a:r>
                    <a:rPr lang="en-US" sz="490" baseline="0">
                      <a:gradFill>
                        <a:gsLst>
                          <a:gs pos="2092">
                            <a:srgbClr val="F8F8F8"/>
                          </a:gs>
                          <a:gs pos="10042">
                            <a:srgbClr val="F8F8F8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115 G:115 B:115</a:t>
                  </a:r>
                  <a:endParaRPr lang="en-US" sz="49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endParaRPr>
                </a:p>
              </p:txBody>
            </p:sp>
          </p:grpSp>
          <p:grpSp>
            <p:nvGrpSpPr>
              <p:cNvPr id="27" name="Group 26"/>
              <p:cNvGrpSpPr/>
              <p:nvPr userDrawn="1"/>
            </p:nvGrpSpPr>
            <p:grpSpPr>
              <a:xfrm rot="5400000">
                <a:off x="10970856" y="3489620"/>
                <a:ext cx="3925458" cy="629233"/>
                <a:chOff x="3254158" y="4203959"/>
                <a:chExt cx="3925458" cy="629233"/>
              </a:xfrm>
            </p:grpSpPr>
            <p:sp>
              <p:nvSpPr>
                <p:cNvPr id="33" name="Rectangle 32"/>
                <p:cNvSpPr/>
                <p:nvPr userDrawn="1"/>
              </p:nvSpPr>
              <p:spPr bwMode="auto">
                <a:xfrm>
                  <a:off x="5395286" y="4543426"/>
                  <a:ext cx="869930" cy="289766"/>
                </a:xfrm>
                <a:prstGeom prst="rect">
                  <a:avLst/>
                </a:prstGeom>
                <a:solidFill>
                  <a:srgbClr val="FFB900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algn="l" defTabSz="914102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 b="1" kern="1200" baseline="0">
                      <a:solidFill>
                        <a:srgbClr val="000000"/>
                      </a:solidFill>
                      <a:latin typeface="+mn-lt"/>
                      <a:ea typeface="Segoe UI" pitchFamily="34" charset="0"/>
                      <a:cs typeface="Segoe UI" pitchFamily="34" charset="0"/>
                    </a:rPr>
                    <a:t>Yellow</a:t>
                  </a:r>
                </a:p>
                <a:p>
                  <a:pPr marL="0" algn="l" defTabSz="914102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 kern="1200">
                      <a:solidFill>
                        <a:srgbClr val="000000"/>
                      </a:solidFill>
                      <a:latin typeface="+mn-lt"/>
                      <a:ea typeface="Segoe UI" pitchFamily="34" charset="0"/>
                      <a:cs typeface="Segoe UI" pitchFamily="34" charset="0"/>
                    </a:rPr>
                    <a:t>R:255 G:185 B:0</a:t>
                  </a:r>
                </a:p>
              </p:txBody>
            </p:sp>
            <p:sp>
              <p:nvSpPr>
                <p:cNvPr id="34" name="Rectangle 33"/>
                <p:cNvSpPr/>
                <p:nvPr userDrawn="1"/>
              </p:nvSpPr>
              <p:spPr bwMode="auto">
                <a:xfrm>
                  <a:off x="6309686" y="4543426"/>
                  <a:ext cx="869930" cy="289766"/>
                </a:xfrm>
                <a:prstGeom prst="rect">
                  <a:avLst/>
                </a:prstGeom>
                <a:solidFill>
                  <a:srgbClr val="D83B0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algn="l" defTabSz="914102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 b="1" kern="1200" baseline="0">
                      <a:gradFill>
                        <a:gsLst>
                          <a:gs pos="0">
                            <a:srgbClr val="FFFFFF"/>
                          </a:gs>
                          <a:gs pos="100000">
                            <a:srgbClr val="FFFFFF"/>
                          </a:gs>
                        </a:gsLst>
                        <a:lin ang="5400000" scaled="0"/>
                      </a:gradFill>
                      <a:latin typeface="+mn-lt"/>
                      <a:ea typeface="Segoe UI" pitchFamily="34" charset="0"/>
                      <a:cs typeface="Segoe UI" pitchFamily="34" charset="0"/>
                    </a:rPr>
                    <a:t>Orange</a:t>
                  </a:r>
                </a:p>
                <a:p>
                  <a:pPr algn="l" defTabSz="914102" fontAlgn="base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>
                      <a:gradFill>
                        <a:gsLst>
                          <a:gs pos="2092">
                            <a:srgbClr val="F8F8F8"/>
                          </a:gs>
                          <a:gs pos="10042">
                            <a:srgbClr val="F8F8F8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R:</a:t>
                  </a:r>
                  <a:r>
                    <a:rPr lang="en-US" sz="490" baseline="0">
                      <a:gradFill>
                        <a:gsLst>
                          <a:gs pos="2092">
                            <a:srgbClr val="F8F8F8"/>
                          </a:gs>
                          <a:gs pos="10042">
                            <a:srgbClr val="F8F8F8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216 G:59 B:1</a:t>
                  </a:r>
                </a:p>
              </p:txBody>
            </p:sp>
            <p:sp>
              <p:nvSpPr>
                <p:cNvPr id="35" name="Rectangle 34"/>
                <p:cNvSpPr/>
                <p:nvPr userDrawn="1"/>
              </p:nvSpPr>
              <p:spPr bwMode="auto">
                <a:xfrm>
                  <a:off x="3254158" y="4203959"/>
                  <a:ext cx="869930" cy="289766"/>
                </a:xfrm>
                <a:prstGeom prst="rect">
                  <a:avLst/>
                </a:prstGeom>
                <a:solidFill>
                  <a:srgbClr val="008272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algn="l" defTabSz="914102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 b="1" kern="1200" baseline="0">
                      <a:gradFill>
                        <a:gsLst>
                          <a:gs pos="0">
                            <a:srgbClr val="FFFFFF"/>
                          </a:gs>
                          <a:gs pos="100000">
                            <a:srgbClr val="FFFFFF"/>
                          </a:gs>
                        </a:gsLst>
                        <a:lin ang="5400000" scaled="0"/>
                      </a:gradFill>
                      <a:latin typeface="+mn-lt"/>
                      <a:ea typeface="Segoe UI" pitchFamily="34" charset="0"/>
                      <a:cs typeface="Segoe UI" pitchFamily="34" charset="0"/>
                    </a:rPr>
                    <a:t>Teal</a:t>
                  </a:r>
                </a:p>
                <a:p>
                  <a:pPr algn="l" defTabSz="914102" fontAlgn="base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>
                      <a:gradFill>
                        <a:gsLst>
                          <a:gs pos="2092">
                            <a:srgbClr val="F8F8F8"/>
                          </a:gs>
                          <a:gs pos="10042">
                            <a:srgbClr val="F8F8F8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R:0</a:t>
                  </a:r>
                  <a:r>
                    <a:rPr lang="en-US" sz="490" baseline="0">
                      <a:gradFill>
                        <a:gsLst>
                          <a:gs pos="2092">
                            <a:srgbClr val="F8F8F8"/>
                          </a:gs>
                          <a:gs pos="10042">
                            <a:srgbClr val="F8F8F8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 G:130 B:114</a:t>
                  </a:r>
                  <a:endParaRPr lang="en-US" sz="49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endParaRPr>
                </a:p>
              </p:txBody>
            </p:sp>
          </p:grpSp>
          <p:sp>
            <p:nvSpPr>
              <p:cNvPr id="28" name="TextBox 27"/>
              <p:cNvSpPr txBox="1"/>
              <p:nvPr userDrawn="1"/>
            </p:nvSpPr>
            <p:spPr>
              <a:xfrm rot="5400000">
                <a:off x="12987813" y="258334"/>
                <a:ext cx="843944" cy="326834"/>
              </a:xfrm>
              <a:prstGeom prst="rect">
                <a:avLst/>
              </a:prstGeom>
              <a:noFill/>
            </p:spPr>
            <p:txBody>
              <a:bodyPr wrap="none" lIns="0" tIns="91440" rIns="182880" bIns="91440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588"/>
                  </a:spcAft>
                </a:pPr>
                <a:r>
                  <a:rPr lang="en-US" sz="980">
                    <a:gradFill>
                      <a:gsLst>
                        <a:gs pos="2917">
                          <a:schemeClr val="tx1"/>
                        </a:gs>
                        <a:gs pos="30000">
                          <a:schemeClr val="tx1"/>
                        </a:gs>
                      </a:gsLst>
                      <a:lin ang="5400000" scaled="0"/>
                    </a:gradFill>
                  </a:rPr>
                  <a:t>Main colors</a:t>
                </a:r>
              </a:p>
            </p:txBody>
          </p:sp>
          <p:sp>
            <p:nvSpPr>
              <p:cNvPr id="32" name="TextBox 31"/>
              <p:cNvSpPr txBox="1"/>
              <p:nvPr userDrawn="1"/>
            </p:nvSpPr>
            <p:spPr>
              <a:xfrm rot="5400000">
                <a:off x="11746691" y="4228746"/>
                <a:ext cx="2647253" cy="326834"/>
              </a:xfrm>
              <a:prstGeom prst="rect">
                <a:avLst/>
              </a:prstGeom>
              <a:noFill/>
            </p:spPr>
            <p:txBody>
              <a:bodyPr wrap="none" lIns="0" tIns="91440" rIns="182880" bIns="91440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588"/>
                  </a:spcAft>
                </a:pPr>
                <a:r>
                  <a:rPr lang="en-US" sz="980">
                    <a:gradFill>
                      <a:gsLst>
                        <a:gs pos="2917">
                          <a:schemeClr val="tx1"/>
                        </a:gs>
                        <a:gs pos="30000">
                          <a:schemeClr val="tx1"/>
                        </a:gs>
                      </a:gsLst>
                      <a:lin ang="5400000" scaled="0"/>
                    </a:gradFill>
                  </a:rPr>
                  <a:t>Secondary colors (use only when</a:t>
                </a:r>
                <a:r>
                  <a:rPr lang="en-US" sz="980" baseline="0">
                    <a:gradFill>
                      <a:gsLst>
                        <a:gs pos="2917">
                          <a:schemeClr val="tx1"/>
                        </a:gs>
                        <a:gs pos="30000">
                          <a:schemeClr val="tx1"/>
                        </a:gs>
                      </a:gsLst>
                      <a:lin ang="5400000" scaled="0"/>
                    </a:gradFill>
                  </a:rPr>
                  <a:t> necessary)</a:t>
                </a:r>
                <a:endParaRPr lang="en-US" sz="980"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</a:endParaRPr>
              </a:p>
            </p:txBody>
          </p:sp>
        </p:grpSp>
        <p:sp>
          <p:nvSpPr>
            <p:cNvPr id="19" name="Rectangle 18"/>
            <p:cNvSpPr/>
            <p:nvPr userDrawn="1"/>
          </p:nvSpPr>
          <p:spPr bwMode="auto">
            <a:xfrm rot="5400000">
              <a:off x="12328885" y="3356233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1410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490" b="1" kern="1200" baseline="0">
                  <a:gradFill>
                    <a:gsLst>
                      <a:gs pos="7965">
                        <a:srgbClr val="000000"/>
                      </a:gs>
                      <a:gs pos="28319">
                        <a:srgbClr val="000000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Cyan</a:t>
              </a:r>
            </a:p>
            <a:p>
              <a:pPr algn="l" defTabSz="91410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490">
                  <a:gradFill>
                    <a:gsLst>
                      <a:gs pos="7965">
                        <a:srgbClr val="000000"/>
                      </a:gs>
                      <a:gs pos="28319">
                        <a:srgbClr val="000000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490" baseline="0">
                  <a:gradFill>
                    <a:gsLst>
                      <a:gs pos="7965">
                        <a:srgbClr val="000000"/>
                      </a:gs>
                      <a:gs pos="28319">
                        <a:srgbClr val="000000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0 G:188 B:242</a:t>
              </a:r>
              <a:endParaRPr lang="en-US" sz="490">
                <a:gradFill>
                  <a:gsLst>
                    <a:gs pos="7965">
                      <a:srgbClr val="000000"/>
                    </a:gs>
                    <a:gs pos="28319">
                      <a:srgbClr val="000000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3001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2" r:id="rId6"/>
    <p:sldLayoutId id="2147483723" r:id="rId7"/>
    <p:sldLayoutId id="2147483725" r:id="rId8"/>
    <p:sldLayoutId id="2147483711" r:id="rId9"/>
    <p:sldLayoutId id="2147483714" r:id="rId10"/>
    <p:sldLayoutId id="2147483752" r:id="rId11"/>
    <p:sldLayoutId id="2147483753" r:id="rId12"/>
    <p:sldLayoutId id="2147483728" r:id="rId13"/>
    <p:sldLayoutId id="2147483726" r:id="rId14"/>
    <p:sldLayoutId id="2147483754" r:id="rId15"/>
    <p:sldLayoutId id="2147483756" r:id="rId16"/>
    <p:sldLayoutId id="2147483759" r:id="rId17"/>
  </p:sldLayoutIdLst>
  <p:txStyles>
    <p:titleStyle>
      <a:lvl1pPr algn="l" defTabSz="914367" rtl="0" eaLnBrk="1" latinLnBrk="0" hangingPunct="1">
        <a:lnSpc>
          <a:spcPct val="90000"/>
        </a:lnSpc>
        <a:spcBef>
          <a:spcPct val="0"/>
        </a:spcBef>
        <a:buNone/>
        <a:defRPr lang="en-US" sz="4705" b="0" kern="1200" cap="none" spc="-100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36145" marR="0" indent="-336145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921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72691" marR="0" indent="-236546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353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784338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961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08435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765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32531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765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4509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3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7pPr>
      <a:lvl8pPr marL="3428877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8pPr>
      <a:lvl9pPr marL="3886061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1pPr>
      <a:lvl2pPr marL="457183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2pPr>
      <a:lvl3pPr marL="914367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0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4pPr>
      <a:lvl5pPr marL="1828734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5pPr>
      <a:lvl6pPr marL="2285918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6pPr>
      <a:lvl7pPr marL="2743101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4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8pPr>
      <a:lvl9pPr marL="3657469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0.png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11" Type="http://schemas.openxmlformats.org/officeDocument/2006/relationships/image" Target="../media/image9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tiff"/><Relationship Id="rId9" Type="http://schemas.openxmlformats.org/officeDocument/2006/relationships/image" Target="../media/image16.tif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B36D9BE-8C92-094E-BB30-5E323EDFCD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261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B36D9BE-8C92-094E-BB30-5E323EDFCD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864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C7298-752B-48BD-843F-683A22D59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A8E374-5793-40F2-A7B7-2D8AB053A2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504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0504C-C15B-4B85-88CA-781AD4B14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6746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36756-4ECC-4563-9847-79578B809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intro slide</a:t>
            </a:r>
          </a:p>
        </p:txBody>
      </p:sp>
    </p:spTree>
    <p:extLst>
      <p:ext uri="{BB962C8B-B14F-4D97-AF65-F5344CB8AC3E}">
        <p14:creationId xmlns:p14="http://schemas.microsoft.com/office/powerpoint/2010/main" val="2859071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AA7D0-2347-4019-A2A1-9874E0010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Sample Title</a:t>
            </a:r>
          </a:p>
        </p:txBody>
      </p:sp>
    </p:spTree>
    <p:extLst>
      <p:ext uri="{BB962C8B-B14F-4D97-AF65-F5344CB8AC3E}">
        <p14:creationId xmlns:p14="http://schemas.microsoft.com/office/powerpoint/2010/main" val="1725036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EAC9D90D-41ED-7A4E-AF05-87821125D59E}"/>
              </a:ext>
            </a:extLst>
          </p:cNvPr>
          <p:cNvSpPr txBox="1">
            <a:spLocks/>
          </p:cNvSpPr>
          <p:nvPr/>
        </p:nvSpPr>
        <p:spPr>
          <a:xfrm>
            <a:off x="230482" y="2536161"/>
            <a:ext cx="9641713" cy="1598028"/>
          </a:xfrm>
          <a:prstGeom prst="rect">
            <a:avLst/>
          </a:prstGeom>
          <a:noFill/>
        </p:spPr>
        <p:txBody>
          <a:bodyPr vert="horz" wrap="square" lIns="143428" tIns="89642" rIns="143428" bIns="89642" rtlCol="0" anchor="b" anchorCtr="0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0" baseline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sz="9600" dirty="0"/>
              <a:t>Xamarin 101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51436B-B246-0341-A64E-2539129D7EE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407788" y="1459288"/>
            <a:ext cx="4421551" cy="393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66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 bwMode="auto">
          <a:xfrm>
            <a:off x="2892827" y="3279607"/>
            <a:ext cx="6409231" cy="1704779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89630" tIns="89630" rIns="33615" bIns="33615" rtlCol="0" anchor="b" anchorCtr="0"/>
          <a:lstStyle/>
          <a:p>
            <a:pPr algn="ctr" defTabSz="913964">
              <a:defRPr/>
            </a:pPr>
            <a:r>
              <a:rPr lang="en-US" sz="784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Calibri" panose="020F0502020204030204"/>
                <a:ea typeface="Segoe UI" pitchFamily="34" charset="0"/>
                <a:cs typeface="Segoe UI" pitchFamily="34" charset="0"/>
              </a:rPr>
              <a:t> 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7181824" y="2439893"/>
            <a:ext cx="2117353" cy="806577"/>
          </a:xfrm>
          <a:prstGeom prst="rect">
            <a:avLst/>
          </a:prstGeom>
          <a:solidFill>
            <a:srgbClr val="D83B0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89630" tIns="89630" rIns="33615" bIns="33615" rtlCol="0" anchor="b" anchorCtr="0"/>
          <a:lstStyle/>
          <a:p>
            <a:pPr algn="ctr" defTabSz="913964">
              <a:defRPr/>
            </a:pPr>
            <a:r>
              <a:rPr lang="en-US" sz="784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Calibri" panose="020F0502020204030204"/>
                <a:ea typeface="Segoe UI" pitchFamily="34" charset="0"/>
                <a:cs typeface="Segoe UI" pitchFamily="34" charset="0"/>
              </a:rPr>
              <a:t> 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5048019" y="2439893"/>
            <a:ext cx="2108332" cy="806577"/>
          </a:xfrm>
          <a:prstGeom prst="rect">
            <a:avLst/>
          </a:prstGeom>
          <a:solidFill>
            <a:srgbClr val="FF8C0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89630" tIns="89630" rIns="33615" bIns="33615" rtlCol="0" anchor="b" anchorCtr="0"/>
          <a:lstStyle/>
          <a:p>
            <a:pPr algn="ctr" defTabSz="913964">
              <a:defRPr/>
            </a:pPr>
            <a:r>
              <a:rPr lang="en-US" sz="784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Calibri" panose="020F0502020204030204"/>
                <a:ea typeface="Segoe UI" pitchFamily="34" charset="0"/>
                <a:cs typeface="Segoe UI" pitchFamily="34" charset="0"/>
              </a:rPr>
              <a:t> 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903520" y="2439893"/>
            <a:ext cx="2112799" cy="806577"/>
          </a:xfrm>
          <a:prstGeom prst="rect">
            <a:avLst/>
          </a:prstGeom>
          <a:solidFill>
            <a:srgbClr val="0476D8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89630" tIns="89630" rIns="33615" bIns="33615" rtlCol="0" anchor="b" anchorCtr="0"/>
          <a:lstStyle/>
          <a:p>
            <a:pPr algn="ctr" defTabSz="913964">
              <a:defRPr/>
            </a:pPr>
            <a:r>
              <a:rPr lang="en-US" sz="784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Calibri" panose="020F0502020204030204"/>
                <a:ea typeface="Segoe UI" pitchFamily="34" charset="0"/>
                <a:cs typeface="Segoe UI" pitchFamily="34" charset="0"/>
              </a:rPr>
              <a:t>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903520" y="2512361"/>
            <a:ext cx="2103779" cy="591468"/>
          </a:xfrm>
          <a:prstGeom prst="rect">
            <a:avLst/>
          </a:prstGeom>
          <a:noFill/>
        </p:spPr>
        <p:txBody>
          <a:bodyPr wrap="square" lIns="179260" tIns="143407" rIns="179260" bIns="143407" rtlCol="0">
            <a:spAutoFit/>
          </a:bodyPr>
          <a:lstStyle/>
          <a:p>
            <a:pPr algn="ctr" defTabSz="914028">
              <a:defRPr/>
            </a:pPr>
            <a:r>
              <a:rPr lang="en-US" sz="1962" kern="0" dirty="0">
                <a:solidFill>
                  <a:prstClr val="white"/>
                </a:solidFill>
                <a:latin typeface="Segoe UI Semibold" panose="020B0702040204020203" pitchFamily="34" charset="0"/>
              </a:rPr>
              <a:t>iOS C# UI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192516" y="2524810"/>
            <a:ext cx="2103779" cy="591468"/>
          </a:xfrm>
          <a:prstGeom prst="rect">
            <a:avLst/>
          </a:prstGeom>
          <a:noFill/>
        </p:spPr>
        <p:txBody>
          <a:bodyPr wrap="square" lIns="179260" tIns="143407" rIns="179260" bIns="143407" rtlCol="0">
            <a:spAutoFit/>
          </a:bodyPr>
          <a:lstStyle/>
          <a:p>
            <a:pPr algn="ctr" defTabSz="914028">
              <a:defRPr/>
            </a:pPr>
            <a:r>
              <a:rPr lang="en-US" sz="1962" kern="0" dirty="0">
                <a:solidFill>
                  <a:prstClr val="white"/>
                </a:solidFill>
                <a:latin typeface="Segoe UI Semibold" panose="020B0702040204020203" pitchFamily="34" charset="0"/>
              </a:rPr>
              <a:t>Windows C# UI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048017" y="2524810"/>
            <a:ext cx="2103779" cy="591468"/>
          </a:xfrm>
          <a:prstGeom prst="rect">
            <a:avLst/>
          </a:prstGeom>
          <a:noFill/>
        </p:spPr>
        <p:txBody>
          <a:bodyPr wrap="square" lIns="179260" tIns="143407" rIns="179260" bIns="143407" rtlCol="0">
            <a:spAutoFit/>
          </a:bodyPr>
          <a:lstStyle/>
          <a:p>
            <a:pPr algn="ctr" defTabSz="914028">
              <a:defRPr/>
            </a:pPr>
            <a:r>
              <a:rPr lang="en-US" sz="1962" kern="0" dirty="0">
                <a:solidFill>
                  <a:prstClr val="white"/>
                </a:solidFill>
                <a:latin typeface="Segoe UI Semibold" panose="020B0702040204020203" pitchFamily="34" charset="0"/>
              </a:rPr>
              <a:t>Android C# UI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880071" y="3626763"/>
            <a:ext cx="6447460" cy="905137"/>
          </a:xfrm>
          <a:prstGeom prst="rect">
            <a:avLst/>
          </a:prstGeom>
          <a:noFill/>
        </p:spPr>
        <p:txBody>
          <a:bodyPr wrap="square" lIns="179260" tIns="143407" rIns="179260" bIns="143407" rtlCol="0">
            <a:spAutoFit/>
          </a:bodyPr>
          <a:lstStyle/>
          <a:p>
            <a:pPr algn="ctr" defTabSz="914028">
              <a:defRPr/>
            </a:pPr>
            <a:r>
              <a:rPr lang="en-US" sz="4000" kern="0" dirty="0">
                <a:solidFill>
                  <a:prstClr val="white"/>
                </a:solidFill>
                <a:latin typeface="Segoe UI Semibold" panose="020B0702040204020203" pitchFamily="34" charset="0"/>
              </a:rPr>
              <a:t>Shared C# Logic</a:t>
            </a:r>
          </a:p>
        </p:txBody>
      </p:sp>
      <p:sp>
        <p:nvSpPr>
          <p:cNvPr id="54" name="Oval 53"/>
          <p:cNvSpPr/>
          <p:nvPr/>
        </p:nvSpPr>
        <p:spPr bwMode="auto">
          <a:xfrm>
            <a:off x="3568172" y="1468269"/>
            <a:ext cx="787210" cy="787210"/>
          </a:xfrm>
          <a:prstGeom prst="ellipse">
            <a:avLst/>
          </a:prstGeom>
          <a:solidFill>
            <a:srgbClr val="0476D8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89630" tIns="89630" rIns="33615" bIns="33615" rtlCol="0" anchor="b" anchorCtr="0"/>
          <a:lstStyle/>
          <a:p>
            <a:pPr algn="ctr" defTabSz="913964">
              <a:defRPr/>
            </a:pPr>
            <a:endParaRPr lang="en-US" sz="784" kern="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Calibri" panose="020F0502020204030204"/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5717223" y="1465321"/>
            <a:ext cx="787210" cy="787210"/>
            <a:chOff x="11434337" y="2930084"/>
            <a:chExt cx="1574643" cy="1574643"/>
          </a:xfrm>
          <a:solidFill>
            <a:srgbClr val="FF8C00"/>
          </a:solidFill>
        </p:grpSpPr>
        <p:sp>
          <p:nvSpPr>
            <p:cNvPr id="57" name="Oval 56"/>
            <p:cNvSpPr/>
            <p:nvPr/>
          </p:nvSpPr>
          <p:spPr bwMode="auto">
            <a:xfrm>
              <a:off x="11434337" y="2930084"/>
              <a:ext cx="1574643" cy="1574643"/>
            </a:xfrm>
            <a:prstGeom prst="ellipse">
              <a:avLst/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89630" tIns="89630" rIns="33615" bIns="33615" rtlCol="0" anchor="b" anchorCtr="0"/>
            <a:lstStyle/>
            <a:p>
              <a:pPr algn="ctr" defTabSz="913964">
                <a:defRPr/>
              </a:pPr>
              <a:endParaRPr lang="en-US" sz="784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Calibri" panose="020F0502020204030204"/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884585" y="3297434"/>
              <a:ext cx="674145" cy="810875"/>
            </a:xfrm>
            <a:prstGeom prst="rect">
              <a:avLst/>
            </a:prstGeom>
            <a:grpFill/>
          </p:spPr>
        </p:pic>
      </p:grpSp>
      <p:grpSp>
        <p:nvGrpSpPr>
          <p:cNvPr id="59" name="Group 58"/>
          <p:cNvGrpSpPr/>
          <p:nvPr/>
        </p:nvGrpSpPr>
        <p:grpSpPr>
          <a:xfrm>
            <a:off x="7860050" y="1477769"/>
            <a:ext cx="787210" cy="787210"/>
            <a:chOff x="15720599" y="2954983"/>
            <a:chExt cx="1574643" cy="1574643"/>
          </a:xfrm>
          <a:solidFill>
            <a:srgbClr val="D83B01"/>
          </a:solidFill>
        </p:grpSpPr>
        <p:sp>
          <p:nvSpPr>
            <p:cNvPr id="60" name="Oval 59"/>
            <p:cNvSpPr/>
            <p:nvPr/>
          </p:nvSpPr>
          <p:spPr bwMode="auto">
            <a:xfrm>
              <a:off x="15720599" y="2954983"/>
              <a:ext cx="1574643" cy="1574643"/>
            </a:xfrm>
            <a:prstGeom prst="ellipse">
              <a:avLst/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89630" tIns="89630" rIns="33615" bIns="33615" rtlCol="0" anchor="b" anchorCtr="0"/>
            <a:lstStyle/>
            <a:p>
              <a:pPr algn="ctr" defTabSz="913964">
                <a:defRPr/>
              </a:pPr>
              <a:endParaRPr lang="en-US" sz="784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Calibri" panose="020F0502020204030204"/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57680" y="3419025"/>
              <a:ext cx="657956" cy="657763"/>
            </a:xfrm>
            <a:prstGeom prst="rect">
              <a:avLst/>
            </a:prstGeom>
            <a:grp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Xamarin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9449" y="5383944"/>
            <a:ext cx="11353104" cy="628178"/>
          </a:xfrm>
          <a:prstGeom prst="rect">
            <a:avLst/>
          </a:prstGeom>
          <a:noFill/>
        </p:spPr>
        <p:txBody>
          <a:bodyPr wrap="square" lIns="179260" tIns="143407" rIns="179260" bIns="143407" rtlCol="0">
            <a:spAutoFit/>
          </a:bodyPr>
          <a:lstStyle/>
          <a:p>
            <a:pPr algn="ctr" defTabSz="914028">
              <a:defRPr/>
            </a:pPr>
            <a:r>
              <a:rPr lang="en-US" sz="2200" kern="0" dirty="0">
                <a:solidFill>
                  <a:srgbClr val="505050"/>
                </a:solidFill>
                <a:latin typeface="Segoe UI Semibold" panose="020B0702040204020203" pitchFamily="34" charset="0"/>
              </a:rPr>
              <a:t>Shared C# codebase  •  100% native API access  •  High performance</a:t>
            </a:r>
          </a:p>
        </p:txBody>
      </p:sp>
      <p:sp>
        <p:nvSpPr>
          <p:cNvPr id="20" name="Left Brace 19"/>
          <p:cNvSpPr/>
          <p:nvPr/>
        </p:nvSpPr>
        <p:spPr>
          <a:xfrm rot="5400000">
            <a:off x="5938263" y="1363200"/>
            <a:ext cx="300883" cy="7869912"/>
          </a:xfrm>
          <a:prstGeom prst="leftBrace">
            <a:avLst>
              <a:gd name="adj1" fmla="val 56668"/>
              <a:gd name="adj2" fmla="val 50000"/>
            </a:avLst>
          </a:prstGeom>
          <a:ln w="38100" cap="rnd">
            <a:solidFill>
              <a:srgbClr val="505050"/>
            </a:solidFill>
            <a:round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292">
              <a:defRPr/>
            </a:pPr>
            <a:endParaRPr lang="en-US" sz="1766" kern="0">
              <a:ln w="38100" cmpd="sng">
                <a:solidFill>
                  <a:srgbClr val="000000"/>
                </a:solidFill>
                <a:prstDash val="dash"/>
              </a:ln>
              <a:solidFill>
                <a:srgbClr val="404040"/>
              </a:solidFill>
              <a:latin typeface="Calibri" panose="020F0502020204030204"/>
            </a:endParaRPr>
          </a:p>
        </p:txBody>
      </p:sp>
      <p:pic>
        <p:nvPicPr>
          <p:cNvPr id="22" name="Picture 2" descr="http://www.freeiconspng.com/uploads/ios-7-logo-png-14.png"/>
          <p:cNvPicPr>
            <a:picLocks noChangeAspect="1" noChangeArrowheads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4975" y="1707873"/>
            <a:ext cx="498149" cy="313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944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icture containing black, photo, electronics, road&#10;&#10;Description automatically generated">
            <a:extLst>
              <a:ext uri="{FF2B5EF4-FFF2-40B4-BE49-F238E27FC236}">
                <a16:creationId xmlns:a16="http://schemas.microsoft.com/office/drawing/2014/main" id="{91E174D6-016F-794B-8600-1BA48EA2F8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8438" y="1942652"/>
            <a:ext cx="5352444" cy="633117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965" y="384857"/>
            <a:ext cx="7541876" cy="39381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912" y="1189813"/>
            <a:ext cx="4070076" cy="413519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9788" y="1525506"/>
            <a:ext cx="3866793" cy="38464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Xamarin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4294967295"/>
          </p:nvPr>
        </p:nvSpPr>
        <p:spPr>
          <a:xfrm>
            <a:off x="887342" y="5108241"/>
            <a:ext cx="4615965" cy="226596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2549" dirty="0">
                <a:solidFill>
                  <a:schemeClr val="tx1"/>
                </a:solidFill>
              </a:rPr>
              <a:t>3 Native User Interfaces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2549" dirty="0">
                <a:solidFill>
                  <a:schemeClr val="tx1"/>
                </a:solidFill>
              </a:rPr>
              <a:t>Shared App Logic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002088" y="2479559"/>
            <a:ext cx="4501219" cy="2537743"/>
            <a:chOff x="2819400" y="2018423"/>
            <a:chExt cx="5994400" cy="3328277"/>
          </a:xfrm>
        </p:grpSpPr>
        <p:sp>
          <p:nvSpPr>
            <p:cNvPr id="26" name="Rectangle 25"/>
            <p:cNvSpPr/>
            <p:nvPr/>
          </p:nvSpPr>
          <p:spPr bwMode="auto">
            <a:xfrm>
              <a:off x="2819400" y="2108200"/>
              <a:ext cx="1981200" cy="457200"/>
            </a:xfrm>
            <a:prstGeom prst="rect">
              <a:avLst/>
            </a:prstGeom>
            <a:solidFill>
              <a:schemeClr val="tx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89605" tIns="89605" rIns="33606" bIns="33606" rtlCol="0" anchor="b" anchorCtr="0"/>
            <a:lstStyle/>
            <a:p>
              <a:pPr algn="ctr" defTabSz="913705">
                <a:defRPr/>
              </a:pPr>
              <a:r>
                <a:rPr lang="en-US" sz="784" kern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Calibri" panose="020F0502020204030204"/>
                  <a:ea typeface="Segoe UI" pitchFamily="34" charset="0"/>
                  <a:cs typeface="Segoe UI" pitchFamily="34" charset="0"/>
                </a:rPr>
                <a:t> </a:t>
              </a: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2819400" y="2588312"/>
              <a:ext cx="5994400" cy="2758388"/>
            </a:xfrm>
            <a:prstGeom prst="rect">
              <a:avLst/>
            </a:prstGeom>
            <a:solidFill>
              <a:schemeClr val="tx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89605" tIns="89605" rIns="33606" bIns="33606" rtlCol="0" anchor="b" anchorCtr="0"/>
            <a:lstStyle/>
            <a:p>
              <a:pPr algn="ctr" defTabSz="913705">
                <a:defRPr/>
              </a:pPr>
              <a:r>
                <a:rPr lang="en-US" sz="784" kern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Calibri" panose="020F0502020204030204"/>
                  <a:ea typeface="Segoe UI" pitchFamily="34" charset="0"/>
                  <a:cs typeface="Segoe UI" pitchFamily="34" charset="0"/>
                </a:rPr>
                <a:t> 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832103" y="2018427"/>
              <a:ext cx="1794694" cy="621937"/>
            </a:xfrm>
            <a:prstGeom prst="rect">
              <a:avLst/>
            </a:prstGeom>
            <a:solidFill>
              <a:srgbClr val="0476D8"/>
            </a:solidFill>
            <a:ln>
              <a:solidFill>
                <a:schemeClr val="bg1"/>
              </a:solidFill>
            </a:ln>
          </p:spPr>
          <p:txBody>
            <a:bodyPr wrap="square" lIns="179208" tIns="143366" rIns="179208" bIns="143366" rtlCol="0">
              <a:spAutoFit/>
            </a:bodyPr>
            <a:lstStyle/>
            <a:p>
              <a:pPr algn="ctr" defTabSz="9137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200" kern="0" dirty="0">
                  <a:solidFill>
                    <a:srgbClr val="FFFFFF"/>
                  </a:solidFill>
                </a:rPr>
                <a:t>iOS C#</a:t>
              </a: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4826000" y="2108200"/>
              <a:ext cx="1981200" cy="457200"/>
            </a:xfrm>
            <a:prstGeom prst="rect">
              <a:avLst/>
            </a:prstGeom>
            <a:solidFill>
              <a:schemeClr val="accent5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89605" tIns="89605" rIns="33606" bIns="33606" rtlCol="0" anchor="b" anchorCtr="0"/>
            <a:lstStyle/>
            <a:p>
              <a:pPr algn="ctr" defTabSz="913705">
                <a:defRPr/>
              </a:pPr>
              <a:r>
                <a:rPr lang="en-US" sz="784" kern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Calibri" panose="020F0502020204030204"/>
                  <a:ea typeface="Segoe UI" pitchFamily="34" charset="0"/>
                  <a:cs typeface="Segoe UI" pitchFamily="34" charset="0"/>
                </a:rPr>
                <a:t> </a:t>
              </a: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6832600" y="2108200"/>
              <a:ext cx="1981200" cy="457200"/>
            </a:xfrm>
            <a:prstGeom prst="rect">
              <a:avLst/>
            </a:prstGeom>
            <a:solidFill>
              <a:schemeClr val="accent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89605" tIns="89605" rIns="33606" bIns="33606" rtlCol="0" anchor="b" anchorCtr="0"/>
            <a:lstStyle/>
            <a:p>
              <a:pPr algn="ctr" defTabSz="913705">
                <a:defRPr/>
              </a:pPr>
              <a:r>
                <a:rPr lang="en-US" sz="784" kern="0">
                  <a:solidFill>
                    <a:srgbClr val="00BBF1"/>
                  </a:solidFill>
                  <a:latin typeface="Calibri" panose="020F0502020204030204"/>
                  <a:ea typeface="Segoe UI" pitchFamily="34" charset="0"/>
                  <a:cs typeface="Segoe UI" pitchFamily="34" charset="0"/>
                </a:rPr>
                <a:t> 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005618" y="2018424"/>
              <a:ext cx="1808182" cy="621937"/>
            </a:xfrm>
            <a:prstGeom prst="rect">
              <a:avLst/>
            </a:prstGeom>
            <a:solidFill>
              <a:srgbClr val="D83B01"/>
            </a:solidFill>
            <a:ln>
              <a:solidFill>
                <a:schemeClr val="bg1"/>
              </a:solidFill>
            </a:ln>
          </p:spPr>
          <p:txBody>
            <a:bodyPr wrap="square" lIns="179208" tIns="143366" rIns="179208" bIns="143366" rtlCol="0">
              <a:spAutoFit/>
            </a:bodyPr>
            <a:lstStyle/>
            <a:p>
              <a:pPr algn="ctr" defTabSz="9137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200" kern="0" dirty="0">
                  <a:solidFill>
                    <a:srgbClr val="FFFFFF"/>
                  </a:solidFill>
                </a:rPr>
                <a:t>Windows C#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626798" y="2018423"/>
              <a:ext cx="2353425" cy="621937"/>
            </a:xfrm>
            <a:prstGeom prst="rect">
              <a:avLst/>
            </a:prstGeom>
            <a:solidFill>
              <a:srgbClr val="FF8C00"/>
            </a:solidFill>
            <a:ln>
              <a:solidFill>
                <a:schemeClr val="bg1"/>
              </a:solidFill>
            </a:ln>
          </p:spPr>
          <p:txBody>
            <a:bodyPr wrap="square" lIns="179208" tIns="143366" rIns="179208" bIns="143366" rtlCol="0">
              <a:spAutoFit/>
            </a:bodyPr>
            <a:lstStyle/>
            <a:p>
              <a:pPr algn="ctr" defTabSz="9137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200" kern="0">
                  <a:solidFill>
                    <a:srgbClr val="FFFFFF"/>
                  </a:solidFill>
                </a:rPr>
                <a:t>Android C#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346663" y="1803707"/>
            <a:ext cx="3721070" cy="615527"/>
            <a:chOff x="1371601" y="1838670"/>
            <a:chExt cx="3797300" cy="628137"/>
          </a:xfrm>
        </p:grpSpPr>
        <p:sp>
          <p:nvSpPr>
            <p:cNvPr id="47" name="Oval 46"/>
            <p:cNvSpPr/>
            <p:nvPr/>
          </p:nvSpPr>
          <p:spPr bwMode="auto">
            <a:xfrm>
              <a:off x="1371601" y="1841014"/>
              <a:ext cx="625793" cy="625793"/>
            </a:xfrm>
            <a:prstGeom prst="ellipse">
              <a:avLst/>
            </a:prstGeom>
            <a:solidFill>
              <a:srgbClr val="0476D8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89605" tIns="89605" rIns="33606" bIns="33606" rtlCol="0" anchor="b" anchorCtr="0"/>
            <a:lstStyle/>
            <a:p>
              <a:pPr algn="ctr" defTabSz="913705">
                <a:defRPr/>
              </a:pPr>
              <a:endParaRPr lang="en-US" sz="784" ker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Calibri" panose="020F0502020204030204"/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2991123" y="1838670"/>
              <a:ext cx="625793" cy="625793"/>
              <a:chOff x="3810000" y="3073400"/>
              <a:chExt cx="1028700" cy="1028700"/>
            </a:xfrm>
          </p:grpSpPr>
          <p:sp>
            <p:nvSpPr>
              <p:cNvPr id="50" name="Oval 49"/>
              <p:cNvSpPr/>
              <p:nvPr/>
            </p:nvSpPr>
            <p:spPr bwMode="auto">
              <a:xfrm>
                <a:off x="3810000" y="3073400"/>
                <a:ext cx="1028700" cy="1028700"/>
              </a:xfrm>
              <a:prstGeom prst="ellipse">
                <a:avLst/>
              </a:prstGeom>
              <a:solidFill>
                <a:srgbClr val="FF8C00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89605" tIns="89605" rIns="33606" bIns="33606" rtlCol="0" anchor="b" anchorCtr="0"/>
              <a:lstStyle/>
              <a:p>
                <a:pPr algn="ctr" defTabSz="913705">
                  <a:defRPr/>
                </a:pPr>
                <a:endParaRPr lang="en-US" sz="784" kern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Calibri" panose="020F0502020204030204"/>
                  <a:ea typeface="Segoe UI" pitchFamily="34" charset="0"/>
                  <a:cs typeface="Segoe UI" pitchFamily="34" charset="0"/>
                </a:endParaRPr>
              </a:p>
            </p:txBody>
          </p:sp>
          <p:pic>
            <p:nvPicPr>
              <p:cNvPr id="51" name="Picture 50" descr="Android_logo.pdf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097337" y="3331368"/>
                <a:ext cx="434974" cy="500220"/>
              </a:xfrm>
              <a:prstGeom prst="rect">
                <a:avLst/>
              </a:prstGeom>
            </p:spPr>
          </p:pic>
        </p:grpSp>
        <p:grpSp>
          <p:nvGrpSpPr>
            <p:cNvPr id="52" name="Group 51"/>
            <p:cNvGrpSpPr/>
            <p:nvPr/>
          </p:nvGrpSpPr>
          <p:grpSpPr>
            <a:xfrm>
              <a:off x="4543108" y="1838670"/>
              <a:ext cx="625793" cy="625793"/>
              <a:chOff x="6083300" y="3073400"/>
              <a:chExt cx="1028700" cy="1028700"/>
            </a:xfrm>
          </p:grpSpPr>
          <p:sp>
            <p:nvSpPr>
              <p:cNvPr id="53" name="Oval 52"/>
              <p:cNvSpPr/>
              <p:nvPr/>
            </p:nvSpPr>
            <p:spPr bwMode="auto">
              <a:xfrm>
                <a:off x="6083300" y="3073400"/>
                <a:ext cx="1028700" cy="1028700"/>
              </a:xfrm>
              <a:prstGeom prst="ellipse">
                <a:avLst/>
              </a:prstGeom>
              <a:solidFill>
                <a:srgbClr val="D83B0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89605" tIns="89605" rIns="33606" bIns="33606" rtlCol="0" anchor="b" anchorCtr="0"/>
              <a:lstStyle/>
              <a:p>
                <a:pPr algn="ctr" defTabSz="913705">
                  <a:defRPr/>
                </a:pPr>
                <a:endParaRPr lang="en-US" sz="784" kern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Calibri" panose="020F0502020204030204"/>
                  <a:ea typeface="Segoe UI" pitchFamily="34" charset="0"/>
                  <a:cs typeface="Segoe UI" pitchFamily="34" charset="0"/>
                </a:endParaRPr>
              </a:p>
            </p:txBody>
          </p:sp>
          <p:pic>
            <p:nvPicPr>
              <p:cNvPr id="54" name="Picture 53" descr="Windows_logo.pdf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365885" y="3365500"/>
                <a:ext cx="466044" cy="434974"/>
              </a:xfrm>
              <a:prstGeom prst="rect">
                <a:avLst/>
              </a:prstGeom>
            </p:spPr>
          </p:pic>
        </p:grpSp>
      </p:grpSp>
      <p:sp>
        <p:nvSpPr>
          <p:cNvPr id="67" name="TextBox 66"/>
          <p:cNvSpPr txBox="1"/>
          <p:nvPr/>
        </p:nvSpPr>
        <p:spPr>
          <a:xfrm>
            <a:off x="1011626" y="3518038"/>
            <a:ext cx="4491680" cy="681777"/>
          </a:xfrm>
          <a:prstGeom prst="rect">
            <a:avLst/>
          </a:prstGeom>
          <a:noFill/>
        </p:spPr>
        <p:txBody>
          <a:bodyPr wrap="square" lIns="179208" tIns="143366" rIns="179208" bIns="143366" rtlCol="0">
            <a:spAutoFit/>
          </a:bodyPr>
          <a:lstStyle/>
          <a:p>
            <a:pPr algn="ctr" defTabSz="9137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549" kern="0" dirty="0">
                <a:solidFill>
                  <a:srgbClr val="FFFFFF"/>
                </a:solidFill>
                <a:latin typeface="Segoe UI Light"/>
              </a:rPr>
              <a:t>Shared C# Logic</a:t>
            </a:r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17129" y="3018201"/>
            <a:ext cx="1700041" cy="36402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2033" y="3055814"/>
            <a:ext cx="3848836" cy="3801484"/>
          </a:xfrm>
          <a:prstGeom prst="rect">
            <a:avLst/>
          </a:prstGeom>
        </p:spPr>
      </p:pic>
      <p:pic>
        <p:nvPicPr>
          <p:cNvPr id="33" name="Picture 2" descr="http://www.freeiconspng.com/uploads/ios-7-logo-png-14.png"/>
          <p:cNvPicPr>
            <a:picLocks noChangeAspect="1" noChangeArrowheads="1"/>
          </p:cNvPicPr>
          <p:nvPr/>
        </p:nvPicPr>
        <p:blipFill>
          <a:blip r:embed="rId11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2609" y="1991618"/>
            <a:ext cx="358012" cy="22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8931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6134F57-4F3D-6F43-A790-27AA4104A6BE}"/>
              </a:ext>
            </a:extLst>
          </p:cNvPr>
          <p:cNvSpPr txBox="1"/>
          <p:nvPr/>
        </p:nvSpPr>
        <p:spPr>
          <a:xfrm>
            <a:off x="341026" y="1986769"/>
            <a:ext cx="11509948" cy="2884463"/>
          </a:xfrm>
          <a:prstGeom prst="rect">
            <a:avLst/>
          </a:prstGeom>
          <a:noFill/>
        </p:spPr>
        <p:txBody>
          <a:bodyPr wrap="square" lIns="179259" tIns="143407" rIns="179259" bIns="143407" rtlCol="0">
            <a:spAutoFit/>
          </a:bodyPr>
          <a:lstStyle/>
          <a:p>
            <a:pPr>
              <a:lnSpc>
                <a:spcPct val="90000"/>
              </a:lnSpc>
              <a:spcAft>
                <a:spcPts val="588"/>
              </a:spcAft>
              <a:tabLst>
                <a:tab pos="278511" algn="l"/>
              </a:tabLst>
            </a:pPr>
            <a:r>
              <a:rPr lang="en-US" sz="5882" b="1" dirty="0">
                <a:latin typeface="+mj-lt"/>
              </a:rPr>
              <a:t>Everything </a:t>
            </a:r>
            <a:r>
              <a:rPr lang="en-US" sz="5882" dirty="0">
                <a:latin typeface="+mj-lt"/>
              </a:rPr>
              <a:t>you can do</a:t>
            </a:r>
          </a:p>
          <a:p>
            <a:pPr>
              <a:lnSpc>
                <a:spcPct val="90000"/>
              </a:lnSpc>
              <a:spcAft>
                <a:spcPts val="588"/>
              </a:spcAft>
              <a:tabLst>
                <a:tab pos="278511" algn="l"/>
              </a:tabLst>
            </a:pPr>
            <a:r>
              <a:rPr lang="en-US" sz="5882" dirty="0">
                <a:latin typeface="+mj-lt"/>
              </a:rPr>
              <a:t>in Objective-C, Swift, Java or Kotlin </a:t>
            </a:r>
          </a:p>
          <a:p>
            <a:pPr>
              <a:lnSpc>
                <a:spcPct val="90000"/>
              </a:lnSpc>
              <a:spcAft>
                <a:spcPts val="588"/>
              </a:spcAft>
              <a:tabLst>
                <a:tab pos="278511" algn="l"/>
              </a:tabLst>
            </a:pPr>
            <a:r>
              <a:rPr lang="en-US" sz="5882" dirty="0">
                <a:latin typeface="+mj-lt"/>
              </a:rPr>
              <a:t>can be done in </a:t>
            </a:r>
            <a:r>
              <a:rPr lang="en-US" sz="5882" b="1" dirty="0">
                <a:latin typeface="+mj-lt"/>
              </a:rPr>
              <a:t>C# with Xamarin</a:t>
            </a:r>
            <a:endParaRPr lang="en-US" sz="5882" b="1" spc="-294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116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241" y="289957"/>
            <a:ext cx="2352802" cy="899537"/>
          </a:xfrm>
        </p:spPr>
        <p:txBody>
          <a:bodyPr/>
          <a:lstStyle/>
          <a:p>
            <a:r>
              <a:rPr lang="en-US" dirty="0"/>
              <a:t>Xamarin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6267013" y="5047546"/>
            <a:ext cx="5320966" cy="83106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550" dirty="0"/>
              <a:t>With </a:t>
            </a:r>
            <a:r>
              <a:rPr lang="en-US" sz="2550" dirty="0" err="1"/>
              <a:t>Xamarin.Forms</a:t>
            </a:r>
            <a:r>
              <a:rPr lang="en-US" sz="2550" dirty="0"/>
              <a:t>:</a:t>
            </a:r>
            <a:br>
              <a:rPr lang="en-US" sz="2550" dirty="0"/>
            </a:br>
            <a:r>
              <a:rPr lang="en-US" sz="2550" dirty="0"/>
              <a:t>More code-sharing, all native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560901" y="5047546"/>
            <a:ext cx="5320967" cy="585166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2550" dirty="0"/>
              <a:t>Traditional Xamarin approach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39266" y="1739240"/>
            <a:ext cx="5364237" cy="2927835"/>
            <a:chOff x="5759228" y="2930084"/>
            <a:chExt cx="12896749" cy="7039127"/>
          </a:xfrm>
        </p:grpSpPr>
        <p:grpSp>
          <p:nvGrpSpPr>
            <p:cNvPr id="5" name="Group 4"/>
            <p:cNvGrpSpPr/>
            <p:nvPr/>
          </p:nvGrpSpPr>
          <p:grpSpPr>
            <a:xfrm>
              <a:off x="5806133" y="4879505"/>
              <a:ext cx="4226198" cy="1613384"/>
              <a:chOff x="5806133" y="4879505"/>
              <a:chExt cx="4226198" cy="1613384"/>
            </a:xfrm>
          </p:grpSpPr>
          <p:sp>
            <p:nvSpPr>
              <p:cNvPr id="88" name="Rectangle 87"/>
              <p:cNvSpPr/>
              <p:nvPr/>
            </p:nvSpPr>
            <p:spPr bwMode="auto">
              <a:xfrm>
                <a:off x="5806134" y="4879505"/>
                <a:ext cx="4226197" cy="1613384"/>
              </a:xfrm>
              <a:prstGeom prst="rect">
                <a:avLst/>
              </a:prstGeom>
              <a:solidFill>
                <a:srgbClr val="0476D8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89631" tIns="89631" rIns="33615" bIns="33615" rtlCol="0" anchor="b" anchorCtr="0"/>
              <a:lstStyle/>
              <a:p>
                <a:pPr algn="ctr" defTabSz="913875">
                  <a:defRPr/>
                </a:pPr>
                <a:r>
                  <a:rPr lang="en-US" sz="784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Segoe UI Semilight"/>
                    <a:ea typeface="Segoe UI" pitchFamily="34" charset="0"/>
                    <a:cs typeface="Segoe UI" pitchFamily="34" charset="0"/>
                  </a:rPr>
                  <a:t> </a:t>
                </a: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5806133" y="5024463"/>
                <a:ext cx="4208155" cy="1288182"/>
              </a:xfrm>
              <a:prstGeom prst="rect">
                <a:avLst/>
              </a:prstGeom>
              <a:noFill/>
            </p:spPr>
            <p:txBody>
              <a:bodyPr wrap="square" lIns="179260" tIns="143407" rIns="179260" bIns="143407" rtlCol="0">
                <a:spAutoFit/>
              </a:bodyPr>
              <a:lstStyle/>
              <a:p>
                <a:pPr algn="ctr" defTabSz="913939">
                  <a:defRPr/>
                </a:pPr>
                <a:r>
                  <a:rPr lang="en-US" sz="1600" dirty="0">
                    <a:solidFill>
                      <a:srgbClr val="FFFFFF"/>
                    </a:solidFill>
                    <a:latin typeface="Segoe UI Semibold" panose="020B0702040204020203" pitchFamily="34" charset="0"/>
                  </a:rPr>
                  <a:t>iOS C# UI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14336000" y="4879505"/>
              <a:ext cx="4292952" cy="1613384"/>
              <a:chOff x="14336000" y="4879505"/>
              <a:chExt cx="4292952" cy="1613384"/>
            </a:xfrm>
          </p:grpSpPr>
          <p:sp>
            <p:nvSpPr>
              <p:cNvPr id="86" name="Rectangle 85"/>
              <p:cNvSpPr/>
              <p:nvPr/>
            </p:nvSpPr>
            <p:spPr bwMode="auto">
              <a:xfrm>
                <a:off x="14363955" y="4879505"/>
                <a:ext cx="4235307" cy="1613384"/>
              </a:xfrm>
              <a:prstGeom prst="rect">
                <a:avLst/>
              </a:prstGeom>
              <a:solidFill>
                <a:srgbClr val="D83B0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89631" tIns="89631" rIns="33615" bIns="33615" rtlCol="0" anchor="b" anchorCtr="0"/>
              <a:lstStyle/>
              <a:p>
                <a:pPr algn="ctr" defTabSz="913875">
                  <a:defRPr/>
                </a:pPr>
                <a:r>
                  <a:rPr lang="en-US" sz="784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Segoe UI Semilight"/>
                    <a:ea typeface="Segoe UI" pitchFamily="34" charset="0"/>
                    <a:cs typeface="Segoe UI" pitchFamily="34" charset="0"/>
                  </a:rPr>
                  <a:t> </a:t>
                </a: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14336000" y="5049365"/>
                <a:ext cx="4292952" cy="1288264"/>
              </a:xfrm>
              <a:prstGeom prst="rect">
                <a:avLst/>
              </a:prstGeom>
              <a:noFill/>
            </p:spPr>
            <p:txBody>
              <a:bodyPr wrap="square" lIns="179260" tIns="143407" rIns="179260" bIns="143407" rtlCol="0">
                <a:spAutoFit/>
              </a:bodyPr>
              <a:lstStyle/>
              <a:p>
                <a:pPr algn="ctr" defTabSz="913939">
                  <a:defRPr/>
                </a:pPr>
                <a:r>
                  <a:rPr lang="en-US" sz="1600" dirty="0">
                    <a:solidFill>
                      <a:srgbClr val="FFFFFF"/>
                    </a:solidFill>
                    <a:latin typeface="Segoe UI Semibold" panose="020B0702040204020203" pitchFamily="34" charset="0"/>
                  </a:rPr>
                  <a:t>Windows C# UI</a:t>
                </a: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0095736" y="4879505"/>
              <a:ext cx="4217265" cy="1613384"/>
              <a:chOff x="10095736" y="4879505"/>
              <a:chExt cx="4217265" cy="1613384"/>
            </a:xfrm>
          </p:grpSpPr>
          <p:sp>
            <p:nvSpPr>
              <p:cNvPr id="87" name="Rectangle 86"/>
              <p:cNvSpPr/>
              <p:nvPr/>
            </p:nvSpPr>
            <p:spPr bwMode="auto">
              <a:xfrm>
                <a:off x="10095740" y="4879505"/>
                <a:ext cx="4217261" cy="1613384"/>
              </a:xfrm>
              <a:prstGeom prst="rect">
                <a:avLst/>
              </a:prstGeom>
              <a:solidFill>
                <a:srgbClr val="FF8C00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89631" tIns="89631" rIns="33615" bIns="33615" rtlCol="0" anchor="b" anchorCtr="0"/>
              <a:lstStyle/>
              <a:p>
                <a:pPr algn="ctr" defTabSz="913875">
                  <a:defRPr/>
                </a:pPr>
                <a:r>
                  <a:rPr lang="en-US" sz="784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Segoe UI Semilight"/>
                    <a:ea typeface="Segoe UI" pitchFamily="34" charset="0"/>
                    <a:cs typeface="Segoe UI" pitchFamily="34" charset="0"/>
                  </a:rPr>
                  <a:t> </a:t>
                </a: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10095736" y="5049365"/>
                <a:ext cx="4208157" cy="1288182"/>
              </a:xfrm>
              <a:prstGeom prst="rect">
                <a:avLst/>
              </a:prstGeom>
              <a:noFill/>
            </p:spPr>
            <p:txBody>
              <a:bodyPr wrap="square" lIns="179260" tIns="143407" rIns="179260" bIns="143407" rtlCol="0">
                <a:spAutoFit/>
              </a:bodyPr>
              <a:lstStyle/>
              <a:p>
                <a:pPr algn="ctr" defTabSz="913939">
                  <a:defRPr/>
                </a:pPr>
                <a:r>
                  <a:rPr lang="en-US" sz="1600" dirty="0">
                    <a:solidFill>
                      <a:srgbClr val="FFFFFF"/>
                    </a:solidFill>
                    <a:latin typeface="Segoe UI Semibold" panose="020B0702040204020203" pitchFamily="34" charset="0"/>
                  </a:rPr>
                  <a:t>Android C# UI</a:t>
                </a: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5759228" y="6559171"/>
              <a:ext cx="12896749" cy="3410040"/>
              <a:chOff x="5759228" y="6559171"/>
              <a:chExt cx="12896749" cy="3410040"/>
            </a:xfrm>
          </p:grpSpPr>
          <p:sp>
            <p:nvSpPr>
              <p:cNvPr id="85" name="Rectangle 84"/>
              <p:cNvSpPr/>
              <p:nvPr/>
            </p:nvSpPr>
            <p:spPr bwMode="auto">
              <a:xfrm>
                <a:off x="5784744" y="6559171"/>
                <a:ext cx="12820280" cy="341004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89631" tIns="89631" rIns="33615" bIns="33615" rtlCol="0" anchor="b" anchorCtr="0"/>
              <a:lstStyle/>
              <a:p>
                <a:pPr algn="ctr" defTabSz="913875">
                  <a:defRPr/>
                </a:pPr>
                <a:r>
                  <a:rPr lang="en-US" sz="784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Segoe UI Semilight"/>
                    <a:ea typeface="Segoe UI" pitchFamily="34" charset="0"/>
                    <a:cs typeface="Segoe UI" pitchFamily="34" charset="0"/>
                  </a:rPr>
                  <a:t> </a:t>
                </a: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5759228" y="7253581"/>
                <a:ext cx="12896749" cy="1941412"/>
              </a:xfrm>
              <a:prstGeom prst="rect">
                <a:avLst/>
              </a:prstGeom>
              <a:noFill/>
            </p:spPr>
            <p:txBody>
              <a:bodyPr wrap="square" lIns="179260" tIns="143407" rIns="179260" bIns="143407" rtlCol="0">
                <a:spAutoFit/>
              </a:bodyPr>
              <a:lstStyle/>
              <a:p>
                <a:pPr algn="ctr" defTabSz="913939">
                  <a:defRPr/>
                </a:pPr>
                <a:r>
                  <a:rPr lang="en-US" sz="3300" dirty="0">
                    <a:solidFill>
                      <a:srgbClr val="FFFFFF"/>
                    </a:solidFill>
                    <a:latin typeface="Segoe UI Semibold" panose="020B0702040204020203" pitchFamily="34" charset="0"/>
                  </a:rPr>
                  <a:t>Shared C# Logic</a:t>
                </a: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7135625" y="2935980"/>
              <a:ext cx="1574643" cy="1574643"/>
              <a:chOff x="7135625" y="2935980"/>
              <a:chExt cx="1574643" cy="1574643"/>
            </a:xfrm>
          </p:grpSpPr>
          <p:sp>
            <p:nvSpPr>
              <p:cNvPr id="94" name="Oval 93"/>
              <p:cNvSpPr/>
              <p:nvPr/>
            </p:nvSpPr>
            <p:spPr bwMode="auto">
              <a:xfrm>
                <a:off x="7135625" y="2935980"/>
                <a:ext cx="1574643" cy="1574643"/>
              </a:xfrm>
              <a:prstGeom prst="ellipse">
                <a:avLst/>
              </a:prstGeom>
              <a:solidFill>
                <a:srgbClr val="0476D8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89631" tIns="89631" rIns="33615" bIns="33615" rtlCol="0" anchor="b" anchorCtr="0"/>
              <a:lstStyle/>
              <a:p>
                <a:pPr algn="ctr" defTabSz="913875">
                  <a:defRPr/>
                </a:pPr>
                <a:endParaRPr lang="en-US" sz="784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 Semilight"/>
                  <a:ea typeface="Segoe UI" pitchFamily="34" charset="0"/>
                  <a:cs typeface="Segoe UI" pitchFamily="34" charset="0"/>
                </a:endParaRPr>
              </a:p>
            </p:txBody>
          </p:sp>
          <p:pic>
            <p:nvPicPr>
              <p:cNvPr id="95" name="Picture 94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621709" y="3278114"/>
                <a:ext cx="614925" cy="751918"/>
              </a:xfrm>
              <a:prstGeom prst="rect">
                <a:avLst/>
              </a:prstGeom>
            </p:spPr>
          </p:pic>
        </p:grpSp>
        <p:grpSp>
          <p:nvGrpSpPr>
            <p:cNvPr id="96" name="Group 95"/>
            <p:cNvGrpSpPr/>
            <p:nvPr/>
          </p:nvGrpSpPr>
          <p:grpSpPr>
            <a:xfrm>
              <a:off x="11434337" y="2930084"/>
              <a:ext cx="1574643" cy="1574643"/>
              <a:chOff x="11434337" y="2930084"/>
              <a:chExt cx="1574643" cy="1574643"/>
            </a:xfrm>
          </p:grpSpPr>
          <p:sp>
            <p:nvSpPr>
              <p:cNvPr id="97" name="Oval 96"/>
              <p:cNvSpPr/>
              <p:nvPr/>
            </p:nvSpPr>
            <p:spPr bwMode="auto">
              <a:xfrm>
                <a:off x="11434337" y="2930084"/>
                <a:ext cx="1574643" cy="1574643"/>
              </a:xfrm>
              <a:prstGeom prst="ellipse">
                <a:avLst/>
              </a:prstGeom>
              <a:solidFill>
                <a:srgbClr val="FF8C00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89631" tIns="89631" rIns="33615" bIns="33615" rtlCol="0" anchor="b" anchorCtr="0"/>
              <a:lstStyle/>
              <a:p>
                <a:pPr algn="ctr" defTabSz="913875">
                  <a:defRPr/>
                </a:pPr>
                <a:endParaRPr lang="en-US" sz="784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 Semilight"/>
                  <a:ea typeface="Segoe UI" pitchFamily="34" charset="0"/>
                  <a:cs typeface="Segoe UI" pitchFamily="34" charset="0"/>
                </a:endParaRPr>
              </a:p>
            </p:txBody>
          </p:sp>
          <p:pic>
            <p:nvPicPr>
              <p:cNvPr id="98" name="Picture 97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884585" y="3297434"/>
                <a:ext cx="674145" cy="810875"/>
              </a:xfrm>
              <a:prstGeom prst="rect">
                <a:avLst/>
              </a:prstGeom>
            </p:spPr>
          </p:pic>
        </p:grpSp>
        <p:grpSp>
          <p:nvGrpSpPr>
            <p:cNvPr id="99" name="Group 98"/>
            <p:cNvGrpSpPr/>
            <p:nvPr/>
          </p:nvGrpSpPr>
          <p:grpSpPr>
            <a:xfrm>
              <a:off x="15720599" y="2954983"/>
              <a:ext cx="1574643" cy="1574643"/>
              <a:chOff x="15720599" y="2954983"/>
              <a:chExt cx="1574643" cy="1574643"/>
            </a:xfrm>
          </p:grpSpPr>
          <p:sp>
            <p:nvSpPr>
              <p:cNvPr id="100" name="Oval 99"/>
              <p:cNvSpPr/>
              <p:nvPr/>
            </p:nvSpPr>
            <p:spPr bwMode="auto">
              <a:xfrm>
                <a:off x="15720599" y="2954983"/>
                <a:ext cx="1574643" cy="1574643"/>
              </a:xfrm>
              <a:prstGeom prst="ellipse">
                <a:avLst/>
              </a:prstGeom>
              <a:solidFill>
                <a:srgbClr val="D83B0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89631" tIns="89631" rIns="33615" bIns="33615" rtlCol="0" anchor="b" anchorCtr="0"/>
              <a:lstStyle/>
              <a:p>
                <a:pPr algn="ctr" defTabSz="913875">
                  <a:defRPr/>
                </a:pPr>
                <a:endParaRPr lang="en-US" sz="784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 Semilight"/>
                  <a:ea typeface="Segoe UI" pitchFamily="34" charset="0"/>
                  <a:cs typeface="Segoe UI" pitchFamily="34" charset="0"/>
                </a:endParaRPr>
              </a:p>
            </p:txBody>
          </p:sp>
          <p:pic>
            <p:nvPicPr>
              <p:cNvPr id="101" name="Picture 100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6157680" y="3419025"/>
                <a:ext cx="657956" cy="657763"/>
              </a:xfrm>
              <a:prstGeom prst="rect">
                <a:avLst/>
              </a:prstGeom>
            </p:spPr>
          </p:pic>
        </p:grpSp>
      </p:grpSp>
      <p:grpSp>
        <p:nvGrpSpPr>
          <p:cNvPr id="14" name="Group 13"/>
          <p:cNvGrpSpPr/>
          <p:nvPr/>
        </p:nvGrpSpPr>
        <p:grpSpPr>
          <a:xfrm>
            <a:off x="6245378" y="1739240"/>
            <a:ext cx="5364237" cy="2927835"/>
            <a:chOff x="12490798" y="3478001"/>
            <a:chExt cx="10729995" cy="5856499"/>
          </a:xfrm>
        </p:grpSpPr>
        <p:grpSp>
          <p:nvGrpSpPr>
            <p:cNvPr id="105" name="Group 104"/>
            <p:cNvGrpSpPr/>
            <p:nvPr/>
          </p:nvGrpSpPr>
          <p:grpSpPr>
            <a:xfrm>
              <a:off x="12490798" y="3478001"/>
              <a:ext cx="10729995" cy="5856499"/>
              <a:chOff x="5759228" y="2930084"/>
              <a:chExt cx="12896749" cy="7039127"/>
            </a:xfrm>
          </p:grpSpPr>
          <p:sp>
            <p:nvSpPr>
              <p:cNvPr id="125" name="Rectangle 124"/>
              <p:cNvSpPr/>
              <p:nvPr/>
            </p:nvSpPr>
            <p:spPr bwMode="auto">
              <a:xfrm>
                <a:off x="5806133" y="4879505"/>
                <a:ext cx="4226197" cy="319632"/>
              </a:xfrm>
              <a:prstGeom prst="rect">
                <a:avLst/>
              </a:prstGeom>
              <a:solidFill>
                <a:srgbClr val="0476D8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89631" tIns="89631" rIns="33615" bIns="33615" rtlCol="0" anchor="b" anchorCtr="0"/>
              <a:lstStyle/>
              <a:p>
                <a:pPr algn="ctr" defTabSz="913875">
                  <a:defRPr/>
                </a:pPr>
                <a:r>
                  <a:rPr lang="en-US" sz="784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Segoe UI Semilight"/>
                    <a:ea typeface="Segoe UI" pitchFamily="34" charset="0"/>
                    <a:cs typeface="Segoe UI" pitchFamily="34" charset="0"/>
                  </a:rPr>
                  <a:t> </a:t>
                </a:r>
              </a:p>
            </p:txBody>
          </p:sp>
          <p:sp>
            <p:nvSpPr>
              <p:cNvPr id="123" name="Rectangle 122"/>
              <p:cNvSpPr/>
              <p:nvPr/>
            </p:nvSpPr>
            <p:spPr bwMode="auto">
              <a:xfrm>
                <a:off x="14363955" y="4879505"/>
                <a:ext cx="4235308" cy="319632"/>
              </a:xfrm>
              <a:prstGeom prst="rect">
                <a:avLst/>
              </a:prstGeom>
              <a:solidFill>
                <a:srgbClr val="D83B0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89631" tIns="89631" rIns="33615" bIns="33615" rtlCol="0" anchor="b" anchorCtr="0"/>
              <a:lstStyle/>
              <a:p>
                <a:pPr algn="ctr" defTabSz="913875">
                  <a:defRPr/>
                </a:pPr>
                <a:r>
                  <a:rPr lang="en-US" sz="784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Segoe UI Semilight"/>
                    <a:ea typeface="Segoe UI" pitchFamily="34" charset="0"/>
                    <a:cs typeface="Segoe UI" pitchFamily="34" charset="0"/>
                  </a:rPr>
                  <a:t> </a:t>
                </a:r>
              </a:p>
            </p:txBody>
          </p:sp>
          <p:sp>
            <p:nvSpPr>
              <p:cNvPr id="121" name="Rectangle 120"/>
              <p:cNvSpPr/>
              <p:nvPr/>
            </p:nvSpPr>
            <p:spPr bwMode="auto">
              <a:xfrm>
                <a:off x="10095740" y="4879505"/>
                <a:ext cx="4217261" cy="319632"/>
              </a:xfrm>
              <a:prstGeom prst="rect">
                <a:avLst/>
              </a:prstGeom>
              <a:solidFill>
                <a:srgbClr val="FF8C00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89631" tIns="89631" rIns="33615" bIns="33615" rtlCol="0" anchor="b" anchorCtr="0"/>
              <a:lstStyle/>
              <a:p>
                <a:pPr algn="ctr" defTabSz="913875">
                  <a:defRPr/>
                </a:pPr>
                <a:r>
                  <a:rPr lang="en-US" sz="784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Segoe UI Semilight"/>
                    <a:ea typeface="Segoe UI" pitchFamily="34" charset="0"/>
                    <a:cs typeface="Segoe UI" pitchFamily="34" charset="0"/>
                  </a:rPr>
                  <a:t> </a:t>
                </a:r>
              </a:p>
            </p:txBody>
          </p:sp>
          <p:grpSp>
            <p:nvGrpSpPr>
              <p:cNvPr id="109" name="Group 108"/>
              <p:cNvGrpSpPr/>
              <p:nvPr/>
            </p:nvGrpSpPr>
            <p:grpSpPr>
              <a:xfrm>
                <a:off x="5759228" y="6559171"/>
                <a:ext cx="12896749" cy="3410040"/>
                <a:chOff x="5759228" y="6559171"/>
                <a:chExt cx="12896749" cy="3410040"/>
              </a:xfrm>
            </p:grpSpPr>
            <p:sp>
              <p:nvSpPr>
                <p:cNvPr id="119" name="Rectangle 118"/>
                <p:cNvSpPr/>
                <p:nvPr/>
              </p:nvSpPr>
              <p:spPr bwMode="auto">
                <a:xfrm>
                  <a:off x="5784744" y="6559171"/>
                  <a:ext cx="12820280" cy="341004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lIns="89631" tIns="89631" rIns="33615" bIns="33615" rtlCol="0" anchor="b" anchorCtr="0"/>
                <a:lstStyle/>
                <a:p>
                  <a:pPr algn="ctr" defTabSz="913875">
                    <a:defRPr/>
                  </a:pPr>
                  <a:r>
                    <a:rPr lang="en-US" sz="784" dirty="0">
                      <a:gradFill>
                        <a:gsLst>
                          <a:gs pos="0">
                            <a:srgbClr val="FFFFFF"/>
                          </a:gs>
                          <a:gs pos="100000">
                            <a:srgbClr val="FFFFFF"/>
                          </a:gs>
                        </a:gsLst>
                        <a:lin ang="5400000" scaled="0"/>
                      </a:gradFill>
                      <a:latin typeface="Segoe UI Semilight"/>
                      <a:ea typeface="Segoe UI" pitchFamily="34" charset="0"/>
                      <a:cs typeface="Segoe UI" pitchFamily="34" charset="0"/>
                    </a:rPr>
                    <a:t> </a:t>
                  </a:r>
                </a:p>
              </p:txBody>
            </p:sp>
            <p:sp>
              <p:nvSpPr>
                <p:cNvPr id="120" name="TextBox 119"/>
                <p:cNvSpPr txBox="1"/>
                <p:nvPr/>
              </p:nvSpPr>
              <p:spPr>
                <a:xfrm>
                  <a:off x="5759228" y="7253581"/>
                  <a:ext cx="12896749" cy="1941412"/>
                </a:xfrm>
                <a:prstGeom prst="rect">
                  <a:avLst/>
                </a:prstGeom>
                <a:noFill/>
              </p:spPr>
              <p:txBody>
                <a:bodyPr wrap="square" lIns="179260" tIns="143407" rIns="179260" bIns="143407" rtlCol="0">
                  <a:spAutoFit/>
                </a:bodyPr>
                <a:lstStyle/>
                <a:p>
                  <a:pPr algn="ctr" defTabSz="913939">
                    <a:defRPr/>
                  </a:pPr>
                  <a:r>
                    <a:rPr lang="en-US" sz="3300" dirty="0">
                      <a:solidFill>
                        <a:srgbClr val="FFFFFF"/>
                      </a:solidFill>
                      <a:latin typeface="Segoe UI Semibold" panose="020B0702040204020203" pitchFamily="34" charset="0"/>
                    </a:rPr>
                    <a:t>Shared C# Logic</a:t>
                  </a:r>
                </a:p>
              </p:txBody>
            </p:sp>
          </p:grpSp>
          <p:grpSp>
            <p:nvGrpSpPr>
              <p:cNvPr id="110" name="Group 109"/>
              <p:cNvGrpSpPr/>
              <p:nvPr/>
            </p:nvGrpSpPr>
            <p:grpSpPr>
              <a:xfrm>
                <a:off x="7135625" y="2935980"/>
                <a:ext cx="1574643" cy="1574643"/>
                <a:chOff x="7135625" y="2935980"/>
                <a:chExt cx="1574643" cy="1574643"/>
              </a:xfrm>
            </p:grpSpPr>
            <p:sp>
              <p:nvSpPr>
                <p:cNvPr id="117" name="Oval 116"/>
                <p:cNvSpPr/>
                <p:nvPr/>
              </p:nvSpPr>
              <p:spPr bwMode="auto">
                <a:xfrm>
                  <a:off x="7135625" y="2935980"/>
                  <a:ext cx="1574643" cy="1574643"/>
                </a:xfrm>
                <a:prstGeom prst="ellipse">
                  <a:avLst/>
                </a:prstGeom>
                <a:solidFill>
                  <a:srgbClr val="0476D8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lIns="89631" tIns="89631" rIns="33615" bIns="33615" rtlCol="0" anchor="b" anchorCtr="0"/>
                <a:lstStyle/>
                <a:p>
                  <a:pPr algn="ctr" defTabSz="913875">
                    <a:defRPr/>
                  </a:pPr>
                  <a:endParaRPr lang="en-US" sz="784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Segoe UI Semilight"/>
                    <a:ea typeface="Segoe UI" pitchFamily="34" charset="0"/>
                    <a:cs typeface="Segoe UI" pitchFamily="34" charset="0"/>
                  </a:endParaRPr>
                </a:p>
              </p:txBody>
            </p:sp>
            <p:pic>
              <p:nvPicPr>
                <p:cNvPr id="118" name="Picture 117"/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621709" y="3278114"/>
                  <a:ext cx="614925" cy="751918"/>
                </a:xfrm>
                <a:prstGeom prst="rect">
                  <a:avLst/>
                </a:prstGeom>
              </p:spPr>
            </p:pic>
          </p:grpSp>
          <p:grpSp>
            <p:nvGrpSpPr>
              <p:cNvPr id="111" name="Group 110"/>
              <p:cNvGrpSpPr/>
              <p:nvPr/>
            </p:nvGrpSpPr>
            <p:grpSpPr>
              <a:xfrm>
                <a:off x="11434337" y="2930084"/>
                <a:ext cx="1574643" cy="1574643"/>
                <a:chOff x="11434337" y="2930084"/>
                <a:chExt cx="1574643" cy="1574643"/>
              </a:xfrm>
            </p:grpSpPr>
            <p:sp>
              <p:nvSpPr>
                <p:cNvPr id="115" name="Oval 114"/>
                <p:cNvSpPr/>
                <p:nvPr/>
              </p:nvSpPr>
              <p:spPr bwMode="auto">
                <a:xfrm>
                  <a:off x="11434337" y="2930084"/>
                  <a:ext cx="1574643" cy="1574643"/>
                </a:xfrm>
                <a:prstGeom prst="ellipse">
                  <a:avLst/>
                </a:prstGeom>
                <a:solidFill>
                  <a:srgbClr val="FF8C00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lIns="89631" tIns="89631" rIns="33615" bIns="33615" rtlCol="0" anchor="b" anchorCtr="0"/>
                <a:lstStyle/>
                <a:p>
                  <a:pPr algn="ctr" defTabSz="913875">
                    <a:defRPr/>
                  </a:pPr>
                  <a:endParaRPr lang="en-US" sz="784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Segoe UI Semilight"/>
                    <a:ea typeface="Segoe UI" pitchFamily="34" charset="0"/>
                    <a:cs typeface="Segoe UI" pitchFamily="34" charset="0"/>
                  </a:endParaRPr>
                </a:p>
              </p:txBody>
            </p:sp>
            <p:pic>
              <p:nvPicPr>
                <p:cNvPr id="116" name="Picture 115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884585" y="3297434"/>
                  <a:ext cx="674145" cy="810875"/>
                </a:xfrm>
                <a:prstGeom prst="rect">
                  <a:avLst/>
                </a:prstGeom>
              </p:spPr>
            </p:pic>
          </p:grpSp>
          <p:grpSp>
            <p:nvGrpSpPr>
              <p:cNvPr id="112" name="Group 111"/>
              <p:cNvGrpSpPr/>
              <p:nvPr/>
            </p:nvGrpSpPr>
            <p:grpSpPr>
              <a:xfrm>
                <a:off x="15720599" y="2954983"/>
                <a:ext cx="1574643" cy="1574643"/>
                <a:chOff x="15720599" y="2954983"/>
                <a:chExt cx="1574643" cy="1574643"/>
              </a:xfrm>
            </p:grpSpPr>
            <p:sp>
              <p:nvSpPr>
                <p:cNvPr id="113" name="Oval 112"/>
                <p:cNvSpPr/>
                <p:nvPr/>
              </p:nvSpPr>
              <p:spPr bwMode="auto">
                <a:xfrm>
                  <a:off x="15720599" y="2954983"/>
                  <a:ext cx="1574643" cy="1574643"/>
                </a:xfrm>
                <a:prstGeom prst="ellipse">
                  <a:avLst/>
                </a:prstGeom>
                <a:solidFill>
                  <a:srgbClr val="D83B0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lIns="89631" tIns="89631" rIns="33615" bIns="33615" rtlCol="0" anchor="b" anchorCtr="0"/>
                <a:lstStyle/>
                <a:p>
                  <a:pPr algn="ctr" defTabSz="913875">
                    <a:defRPr/>
                  </a:pPr>
                  <a:endParaRPr lang="en-US" sz="784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Segoe UI Semilight"/>
                    <a:ea typeface="Segoe UI" pitchFamily="34" charset="0"/>
                    <a:cs typeface="Segoe UI" pitchFamily="34" charset="0"/>
                  </a:endParaRPr>
                </a:p>
              </p:txBody>
            </p:sp>
            <p:pic>
              <p:nvPicPr>
                <p:cNvPr id="114" name="Picture 113"/>
                <p:cNvPicPr>
                  <a:picLocks noChangeAspect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157680" y="3419025"/>
                  <a:ext cx="657956" cy="657763"/>
                </a:xfrm>
                <a:prstGeom prst="rect">
                  <a:avLst/>
                </a:prstGeom>
              </p:spPr>
            </p:pic>
          </p:grpSp>
        </p:grpSp>
        <p:sp>
          <p:nvSpPr>
            <p:cNvPr id="12" name="Rectangle 11"/>
            <p:cNvSpPr/>
            <p:nvPr/>
          </p:nvSpPr>
          <p:spPr>
            <a:xfrm>
              <a:off x="12529823" y="5432401"/>
              <a:ext cx="10643784" cy="1009825"/>
            </a:xfrm>
            <a:prstGeom prst="rect">
              <a:avLst/>
            </a:prstGeom>
            <a:solidFill>
              <a:srgbClr val="001E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939">
                <a:defRPr/>
              </a:pPr>
              <a:r>
                <a:rPr lang="en-US" sz="2200" dirty="0" err="1">
                  <a:solidFill>
                    <a:srgbClr val="FFFFFF"/>
                  </a:solidFill>
                  <a:latin typeface="Segoe UI Semibold" panose="020B0702040204020203" pitchFamily="34" charset="0"/>
                </a:rPr>
                <a:t>Xamarin.Forms</a:t>
              </a:r>
              <a:endParaRPr lang="en-US" sz="2200" dirty="0">
                <a:solidFill>
                  <a:srgbClr val="FFFFFF"/>
                </a:solidFill>
                <a:latin typeface="Segoe UI Semibold" panose="020B0702040204020203" pitchFamily="34" charset="0"/>
              </a:endParaRP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2DE3B368-3DD5-A546-AB1E-DD1B15265636}"/>
              </a:ext>
            </a:extLst>
          </p:cNvPr>
          <p:cNvSpPr/>
          <p:nvPr/>
        </p:nvSpPr>
        <p:spPr>
          <a:xfrm>
            <a:off x="2342980" y="294498"/>
            <a:ext cx="4751150" cy="742246"/>
          </a:xfrm>
          <a:prstGeom prst="rect">
            <a:avLst/>
          </a:prstGeom>
        </p:spPr>
        <p:txBody>
          <a:bodyPr vert="horz" wrap="square" lIns="143428" tIns="89642" rIns="143428" bIns="89642" rtlCol="0" anchor="t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4705" spc="-100" dirty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cs typeface="Segoe UI" pitchFamily="34" charset="0"/>
              </a:rPr>
              <a:t>+ Xamarin.Forms</a:t>
            </a:r>
          </a:p>
        </p:txBody>
      </p:sp>
    </p:spTree>
    <p:extLst>
      <p:ext uri="{BB962C8B-B14F-4D97-AF65-F5344CB8AC3E}">
        <p14:creationId xmlns:p14="http://schemas.microsoft.com/office/powerpoint/2010/main" val="354193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E94121D-A6DB-FA48-B29A-E0367F939463}"/>
              </a:ext>
            </a:extLst>
          </p:cNvPr>
          <p:cNvGrpSpPr/>
          <p:nvPr/>
        </p:nvGrpSpPr>
        <p:grpSpPr>
          <a:xfrm>
            <a:off x="-2177857" y="1290110"/>
            <a:ext cx="8279948" cy="4947503"/>
            <a:chOff x="-2177857" y="1290110"/>
            <a:chExt cx="8279948" cy="4947503"/>
          </a:xfrm>
        </p:grpSpPr>
        <p:pic>
          <p:nvPicPr>
            <p:cNvPr id="11" name="Picture 10" descr="PC_FrontFrame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177857" y="1290110"/>
              <a:ext cx="8279948" cy="4947503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144727" y="1656126"/>
              <a:ext cx="6203552" cy="3778135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9241" y="289957"/>
            <a:ext cx="11655840" cy="899537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Visual Studio (PC)</a:t>
            </a:r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6311318" y="289957"/>
            <a:ext cx="5657387" cy="899538"/>
          </a:xfrm>
          <a:prstGeom prst="rect">
            <a:avLst/>
          </a:prstGeom>
        </p:spPr>
        <p:txBody>
          <a:bodyPr vert="horz" wrap="square" lIns="146284" tIns="91427" rIns="146284" bIns="91427" rtlCol="0" anchor="t">
            <a:noAutofit/>
          </a:bodyPr>
          <a:lstStyle>
            <a:lvl1pPr algn="l" defTabSz="91436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705" b="0" kern="1200" cap="none" spc="-100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defTabSz="457157">
              <a:defRPr/>
            </a:pPr>
            <a:r>
              <a:rPr lang="en-US" sz="4800" spc="-50" dirty="0">
                <a:solidFill>
                  <a:schemeClr val="tx1"/>
                </a:solidFill>
                <a:latin typeface="Segoe UI Light" panose="020B0502040204020203" pitchFamily="34" charset="0"/>
                <a:ea typeface="Segoe UI" charset="0"/>
                <a:cs typeface="Segoe UI" charset="0"/>
              </a:rPr>
              <a:t>Visual Studio for Mac</a:t>
            </a:r>
          </a:p>
        </p:txBody>
      </p:sp>
      <p:pic>
        <p:nvPicPr>
          <p:cNvPr id="8" name="Picture 7" descr="A screenshot of a computer monitor&#10;&#10;Description automatically generated">
            <a:extLst>
              <a:ext uri="{FF2B5EF4-FFF2-40B4-BE49-F238E27FC236}">
                <a16:creationId xmlns:a16="http://schemas.microsoft.com/office/drawing/2014/main" id="{78AF5D0E-6E54-9F42-A3C3-0AB0C21CED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0034" y="1189494"/>
            <a:ext cx="8279948" cy="512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12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0FD78-B5E6-FE4A-8332-386F19518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Review</a:t>
            </a:r>
          </a:p>
        </p:txBody>
      </p:sp>
    </p:spTree>
    <p:extLst>
      <p:ext uri="{BB962C8B-B14F-4D97-AF65-F5344CB8AC3E}">
        <p14:creationId xmlns:p14="http://schemas.microsoft.com/office/powerpoint/2010/main" val="2987184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DA6D6-13B1-434C-B9AA-70628C006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Xamarin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85E1F499-FD44-F14A-852E-5A905DF915C9}"/>
              </a:ext>
            </a:extLst>
          </p:cNvPr>
          <p:cNvSpPr txBox="1">
            <a:spLocks/>
          </p:cNvSpPr>
          <p:nvPr/>
        </p:nvSpPr>
        <p:spPr>
          <a:xfrm>
            <a:off x="269240" y="1189495"/>
            <a:ext cx="11655078" cy="1599150"/>
          </a:xfrm>
          <a:prstGeom prst="rect">
            <a:avLst/>
          </a:prstGeom>
        </p:spPr>
        <p:txBody>
          <a:bodyPr/>
          <a:lstStyle>
            <a:lvl1pPr marL="2286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3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4572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858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144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430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29" dirty="0">
                <a:solidFill>
                  <a:schemeClr val="tx1"/>
                </a:solidFill>
              </a:rPr>
              <a:t>Native Mobile Apps in .NET</a:t>
            </a:r>
          </a:p>
          <a:p>
            <a:pPr lvl="1"/>
            <a:r>
              <a:rPr lang="en-US" sz="2729" dirty="0">
                <a:solidFill>
                  <a:schemeClr val="tx1"/>
                </a:solidFill>
              </a:rPr>
              <a:t>Create native iOS apps</a:t>
            </a:r>
          </a:p>
          <a:p>
            <a:pPr lvl="1"/>
            <a:r>
              <a:rPr lang="en-US" sz="2729" dirty="0">
                <a:solidFill>
                  <a:schemeClr val="tx1"/>
                </a:solidFill>
              </a:rPr>
              <a:t>Create native Android apps</a:t>
            </a:r>
          </a:p>
          <a:p>
            <a:r>
              <a:rPr lang="en-US" sz="3529" dirty="0" err="1">
                <a:solidFill>
                  <a:schemeClr val="tx1"/>
                </a:solidFill>
              </a:rPr>
              <a:t>Xamarin.Forms</a:t>
            </a:r>
            <a:endParaRPr lang="en-US" sz="3529" dirty="0">
              <a:solidFill>
                <a:schemeClr val="tx1"/>
              </a:solidFill>
            </a:endParaRPr>
          </a:p>
          <a:p>
            <a:pPr lvl="1"/>
            <a:r>
              <a:rPr lang="en-US" sz="2729" dirty="0">
                <a:solidFill>
                  <a:schemeClr val="tx1"/>
                </a:solidFill>
              </a:rPr>
              <a:t>Share UI Code</a:t>
            </a:r>
            <a:endParaRPr lang="en-US" sz="3529" dirty="0">
              <a:solidFill>
                <a:schemeClr val="tx1"/>
              </a:solidFill>
            </a:endParaRPr>
          </a:p>
          <a:p>
            <a:r>
              <a:rPr lang="en-US" sz="3530" dirty="0">
                <a:solidFill>
                  <a:schemeClr val="tx1"/>
                </a:solidFill>
              </a:rPr>
              <a:t>Visual Studio</a:t>
            </a:r>
          </a:p>
          <a:p>
            <a:pPr lvl="1"/>
            <a:r>
              <a:rPr lang="en-US" sz="2729" dirty="0">
                <a:solidFill>
                  <a:schemeClr val="tx1"/>
                </a:solidFill>
              </a:rPr>
              <a:t>Develop in Visual Studio (PC) </a:t>
            </a:r>
          </a:p>
          <a:p>
            <a:pPr lvl="1"/>
            <a:r>
              <a:rPr lang="en-US" sz="2729" dirty="0">
                <a:solidFill>
                  <a:schemeClr val="tx1"/>
                </a:solidFill>
              </a:rPr>
              <a:t>Develop in Visual Studio for Mac</a:t>
            </a:r>
          </a:p>
          <a:p>
            <a:endParaRPr lang="en-US" sz="3529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88692"/>
      </p:ext>
    </p:extLst>
  </p:cSld>
  <p:clrMapOvr>
    <a:masterClrMapping/>
  </p:clrMapOvr>
</p:sld>
</file>

<file path=ppt/theme/theme1.xml><?xml version="1.0" encoding="utf-8"?>
<a:theme xmlns:a="http://schemas.openxmlformats.org/drawingml/2006/main" name="Dotnet_Template">
  <a:themeElements>
    <a:clrScheme name="Dotnet">
      <a:dk1>
        <a:srgbClr val="505050"/>
      </a:dk1>
      <a:lt1>
        <a:srgbClr val="FFFFFF"/>
      </a:lt1>
      <a:dk2>
        <a:srgbClr val="7030A0"/>
      </a:dk2>
      <a:lt2>
        <a:srgbClr val="F2F2F2"/>
      </a:lt2>
      <a:accent1>
        <a:srgbClr val="7030A0"/>
      </a:accent1>
      <a:accent2>
        <a:srgbClr val="0078D7"/>
      </a:accent2>
      <a:accent3>
        <a:srgbClr val="008272"/>
      </a:accent3>
      <a:accent4>
        <a:srgbClr val="D2D2D2"/>
      </a:accent4>
      <a:accent5>
        <a:srgbClr val="737373"/>
      </a:accent5>
      <a:accent6>
        <a:srgbClr val="50505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Connect_2016_SlideTemplate.potx" id="{C234CE7A-26D5-49BB-B05A-16F212610622}" vid="{5650B0BA-FAE4-45A0-B96B-B7C7DED0CD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F88B0CCF1BBA489747F146E6B5E06D" ma:contentTypeVersion="15" ma:contentTypeDescription="Create a new document." ma:contentTypeScope="" ma:versionID="3a81cc4177a2cfbc51d69d3922f78c36">
  <xsd:schema xmlns:xsd="http://www.w3.org/2001/XMLSchema" xmlns:xs="http://www.w3.org/2001/XMLSchema" xmlns:p="http://schemas.microsoft.com/office/2006/metadata/properties" xmlns:ns1="http://schemas.microsoft.com/sharepoint/v3" xmlns:ns2="569b343d-e775-480b-9b2b-6a6986deb9b0" xmlns:ns3="11245976-3b4d-4794-a754-317688483df2" targetNamespace="http://schemas.microsoft.com/office/2006/metadata/properties" ma:root="true" ma:fieldsID="b609d5801db63fe484c47c44deb589b2" ns1:_="" ns2:_="" ns3:_="">
    <xsd:import namespace="http://schemas.microsoft.com/sharepoint/v3"/>
    <xsd:import namespace="569b343d-e775-480b-9b2b-6a6986deb9b0"/>
    <xsd:import namespace="11245976-3b4d-4794-a754-317688483df2"/>
    <xsd:element name="properties">
      <xsd:complexType>
        <xsd:sequence>
          <xsd:element name="documentManagement">
            <xsd:complexType>
              <xsd:all>
                <xsd:element ref="ns1:_ip_UnifiedCompliancePolicyProperties" minOccurs="0"/>
                <xsd:element ref="ns1:_ip_UnifiedCompliancePolicyUIAction" minOccurs="0"/>
                <xsd:element ref="ns2:MediaServiceMetadata" minOccurs="0"/>
                <xsd:element ref="ns2:MediaServiceFastMetadata" minOccurs="0"/>
                <xsd:element ref="ns2:MediaServiceAutoTags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8" nillable="true" ma:displayName="Unified Compliance Policy Properties" ma:description="" ma:hidden="true" ma:internalName="_ip_UnifiedCompliancePolicyProperties">
      <xsd:simpleType>
        <xsd:restriction base="dms:Note"/>
      </xsd:simpleType>
    </xsd:element>
    <xsd:element name="_ip_UnifiedCompliancePolicyUIAction" ma:index="9" nillable="true" ma:displayName="Unified Compliance Policy UI Action" ma:description="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9b343d-e775-480b-9b2b-6a6986deb9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7" nillable="true" ma:displayName="MediaServiceOCR" ma:description="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245976-3b4d-4794-a754-317688483df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5" nillable="true" ma:displayName="Last Shared By User" ma:description="" ma:hidden="true" ma:internalName="LastSharedByUser" ma:readOnly="true">
      <xsd:simpleType>
        <xsd:restriction base="dms:Note"/>
      </xsd:simpleType>
    </xsd:element>
    <xsd:element name="LastSharedByTime" ma:index="16" nillable="true" ma:displayName="Last Shared By Time" ma:description="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Properties xmlns="http://schemas.microsoft.com/sharepoint/v3" xsi:nil="true"/>
    <_ip_UnifiedCompliancePolicyUIAction xmlns="http://schemas.microsoft.com/sharepoint/v3" xsi:nil="true"/>
    <LastSharedByUser xmlns="11245976-3b4d-4794-a754-317688483df2">jogallow@microsoft.com</LastSharedByUser>
    <SharedWithUsers xmlns="11245976-3b4d-4794-a754-317688483df2">
      <UserInfo>
        <DisplayName>Martin Woodward</DisplayName>
        <AccountId>67</AccountId>
        <AccountType/>
      </UserInfo>
    </SharedWithUsers>
    <LastSharedByTime xmlns="11245976-3b4d-4794-a754-317688483df2">2018-03-16T04:12:59+00:00</LastSharedByTime>
  </documentManagement>
</p:properties>
</file>

<file path=customXml/itemProps1.xml><?xml version="1.0" encoding="utf-8"?>
<ds:datastoreItem xmlns:ds="http://schemas.openxmlformats.org/officeDocument/2006/customXml" ds:itemID="{3EC7A57B-883B-4750-9166-6F76DB12FD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9b343d-e775-480b-9b2b-6a6986deb9b0"/>
    <ds:schemaRef ds:uri="11245976-3b4d-4794-a754-317688483d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93821A7-5528-48BE-BD00-067FBFDD28D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3E43D6-DB2F-4C33-A8C8-D28F777A5DE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11245976-3b4d-4794-a754-317688483df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2482</TotalTime>
  <Words>306</Words>
  <Application>Microsoft Macintosh PowerPoint</Application>
  <PresentationFormat>Widescreen</PresentationFormat>
  <Paragraphs>78</Paragraphs>
  <Slides>14</Slides>
  <Notes>13</Notes>
  <HiddenSlides>4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Consolas</vt:lpstr>
      <vt:lpstr>Segoe UI</vt:lpstr>
      <vt:lpstr>Segoe UI Light</vt:lpstr>
      <vt:lpstr>Segoe UI Semibold</vt:lpstr>
      <vt:lpstr>Segoe UI Semilight</vt:lpstr>
      <vt:lpstr>Wingdings</vt:lpstr>
      <vt:lpstr>Dotnet_Template</vt:lpstr>
      <vt:lpstr>PowerPoint Presentation</vt:lpstr>
      <vt:lpstr>PowerPoint Presentation</vt:lpstr>
      <vt:lpstr>Xamarin</vt:lpstr>
      <vt:lpstr>Xamarin</vt:lpstr>
      <vt:lpstr>PowerPoint Presentation</vt:lpstr>
      <vt:lpstr>Xamarin</vt:lpstr>
      <vt:lpstr>Visual Studio (PC)</vt:lpstr>
      <vt:lpstr>Quick Review</vt:lpstr>
      <vt:lpstr>Xamarin</vt:lpstr>
      <vt:lpstr>PowerPoint Presentation</vt:lpstr>
      <vt:lpstr>Presentation Slide</vt:lpstr>
      <vt:lpstr>PowerPoint Presentation</vt:lpstr>
      <vt:lpstr>Demo intro slide</vt:lpstr>
      <vt:lpstr>Code Sample Title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 Massi</dc:creator>
  <cp:lastModifiedBy>Brandon Minnick</cp:lastModifiedBy>
  <cp:revision>21</cp:revision>
  <dcterms:created xsi:type="dcterms:W3CDTF">2018-01-09T22:22:16Z</dcterms:created>
  <dcterms:modified xsi:type="dcterms:W3CDTF">2019-09-06T18:07:03Z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bethma@microsoft.com</vt:lpwstr>
  </property>
  <property fmtid="{D5CDD505-2E9C-101B-9397-08002B2CF9AE}" pid="5" name="MSIP_Label_f42aa342-8706-4288-bd11-ebb85995028c_SetDate">
    <vt:lpwstr>2018-01-09T22:28:27.0429869Z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Extended_MSFT_Method">
    <vt:lpwstr>Automatic</vt:lpwstr>
  </property>
  <property fmtid="{D5CDD505-2E9C-101B-9397-08002B2CF9AE}" pid="9" name="Sensitivity">
    <vt:lpwstr>General</vt:lpwstr>
  </property>
  <property fmtid="{D5CDD505-2E9C-101B-9397-08002B2CF9AE}" pid="10" name="ContentTypeId">
    <vt:lpwstr>0x01010022F88B0CCF1BBA489747F146E6B5E06D</vt:lpwstr>
  </property>
</Properties>
</file>