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79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80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</p:sldIdLst>
  <p:sldSz cy="4291000" cx="791367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42" Type="http://schemas.openxmlformats.org/officeDocument/2006/relationships/slide" Target="slides/slide37.xml"/><Relationship Id="rId86" Type="http://schemas.openxmlformats.org/officeDocument/2006/relationships/slide" Target="slides/slide81.xml"/><Relationship Id="rId41" Type="http://schemas.openxmlformats.org/officeDocument/2006/relationships/slide" Target="slides/slide36.xml"/><Relationship Id="rId85" Type="http://schemas.openxmlformats.org/officeDocument/2006/relationships/slide" Target="slides/slide80.xml"/><Relationship Id="rId44" Type="http://schemas.openxmlformats.org/officeDocument/2006/relationships/slide" Target="slides/slide39.xml"/><Relationship Id="rId88" Type="http://schemas.openxmlformats.org/officeDocument/2006/relationships/slide" Target="slides/slide83.xml"/><Relationship Id="rId43" Type="http://schemas.openxmlformats.org/officeDocument/2006/relationships/slide" Target="slides/slide38.xml"/><Relationship Id="rId87" Type="http://schemas.openxmlformats.org/officeDocument/2006/relationships/slide" Target="slides/slide8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31" Type="http://schemas.openxmlformats.org/officeDocument/2006/relationships/slide" Target="slides/slide26.xml"/><Relationship Id="rId75" Type="http://schemas.openxmlformats.org/officeDocument/2006/relationships/slide" Target="slides/slide70.xml"/><Relationship Id="rId30" Type="http://schemas.openxmlformats.org/officeDocument/2006/relationships/slide" Target="slides/slide25.xml"/><Relationship Id="rId74" Type="http://schemas.openxmlformats.org/officeDocument/2006/relationships/slide" Target="slides/slide69.xml"/><Relationship Id="rId33" Type="http://schemas.openxmlformats.org/officeDocument/2006/relationships/slide" Target="slides/slide28.xml"/><Relationship Id="rId77" Type="http://schemas.openxmlformats.org/officeDocument/2006/relationships/slide" Target="slides/slide72.xml"/><Relationship Id="rId32" Type="http://schemas.openxmlformats.org/officeDocument/2006/relationships/slide" Target="slides/slide27.xml"/><Relationship Id="rId76" Type="http://schemas.openxmlformats.org/officeDocument/2006/relationships/slide" Target="slides/slide71.xml"/><Relationship Id="rId35" Type="http://schemas.openxmlformats.org/officeDocument/2006/relationships/slide" Target="slides/slide30.xml"/><Relationship Id="rId79" Type="http://schemas.openxmlformats.org/officeDocument/2006/relationships/slide" Target="slides/slide74.xml"/><Relationship Id="rId34" Type="http://schemas.openxmlformats.org/officeDocument/2006/relationships/slide" Target="slides/slide29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20" Type="http://schemas.openxmlformats.org/officeDocument/2006/relationships/slide" Target="slides/slide15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22" Type="http://schemas.openxmlformats.org/officeDocument/2006/relationships/slide" Target="slides/slide17.xml"/><Relationship Id="rId66" Type="http://schemas.openxmlformats.org/officeDocument/2006/relationships/slide" Target="slides/slide61.xml"/><Relationship Id="rId21" Type="http://schemas.openxmlformats.org/officeDocument/2006/relationships/slide" Target="slides/slide16.xml"/><Relationship Id="rId65" Type="http://schemas.openxmlformats.org/officeDocument/2006/relationships/slide" Target="slides/slide60.xml"/><Relationship Id="rId24" Type="http://schemas.openxmlformats.org/officeDocument/2006/relationships/slide" Target="slides/slide19.xml"/><Relationship Id="rId68" Type="http://schemas.openxmlformats.org/officeDocument/2006/relationships/slide" Target="slides/slide63.xml"/><Relationship Id="rId23" Type="http://schemas.openxmlformats.org/officeDocument/2006/relationships/slide" Target="slides/slide18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69" Type="http://schemas.openxmlformats.org/officeDocument/2006/relationships/slide" Target="slides/slide6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90" Type="http://schemas.openxmlformats.org/officeDocument/2006/relationships/slide" Target="slides/slide85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1" name="Shape 26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" name="Shape 26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4" name="Shape 27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6" name="Shape 28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4" name="Shape 29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2" name="Shape 30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6" name="Shape 32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4" name="Shape 33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2" name="Shape 34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0" name="Shape 35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5" name="Shape 36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6" name="Shape 37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5" name="Shape 38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3" name="Shape 39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5" name="Shape 40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3" name="Shape 41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1" name="Shape 42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29" name="Shape 42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7" name="Shape 43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5" name="Shape 44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3" name="Shape 45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Shape 4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1" name="Shape 46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9" name="Shape 46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7" name="Shape 47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5" name="Shape 48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7" name="Shape 49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Shape 5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5" name="Shape 50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3" name="Shape 51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1" name="Shape 52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1" name="Shape 53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9" name="Shape 53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7" name="Shape 54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5" name="Shape 55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3" name="Shape 56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1" name="Shape 57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9" name="Shape 57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Shape 5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7" name="Shape 58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9" name="Shape 59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7" name="Shape 60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5" name="Shape 61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Shape 6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3" name="Shape 62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hape 6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1" name="Shape 63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9" name="Shape 63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hape 6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7" name="Shape 64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5" name="Shape 65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Shape 6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3" name="Shape 66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1" name="Shape 67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Shape 6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1" name="Shape 68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7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Shape 6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9" name="Shape 68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7" name="Shape 69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hape 7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9" name="Shape 70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Shape 7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7" name="Shape 71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5" name="Shape 72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hape 7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3" name="Shape 73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9" name="Shape 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Shape 7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1" name="Shape 74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9" name="Shape 74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7" name="Shape 75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5" name="Shape 76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Shape 7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3" name="Shape 77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Shape 7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1" name="Shape 78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3" name="Shape 79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 8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1" name="Shape 80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Shape 8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9" name="Shape 80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Shape 8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7" name="Shape 81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5" name="Shape 825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3" name="Shape 833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9" name="Shape 21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9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Shape 8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1" name="Shape 84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7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9" name="Shape 849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5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7" name="Shape 85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Shape 864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5" name="Shape 8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Shape 866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Shape 876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7" name="Shape 8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Shape 878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Shape 88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8" name="Shape 8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9" name="Shape 889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Relationship Id="rId3" Type="http://schemas.openxmlformats.org/officeDocument/2006/relationships/image" Target="../media/image00.gif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lide de título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8" name="Shape 88"/>
          <p:cNvSpPr/>
          <p:nvPr/>
        </p:nvSpPr>
        <p:spPr>
          <a:xfrm>
            <a:off x="1580579" y="129281"/>
            <a:ext cx="633310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4C004C">
                  <a:alpha val="93725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www.caelum.com.br/apostila-html-css-javascript/anuncios/alura_2x.png" id="89" name="Shape 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61100" y="3441650"/>
            <a:ext cx="1224135" cy="550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lit.com.br/fw-uploads/0df68964d7f69a99cae07c24f4190c45.gif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419" y="57273"/>
            <a:ext cx="1368151" cy="69476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5757044" y="201290"/>
            <a:ext cx="1872207" cy="1368151"/>
          </a:xfrm>
          <a:prstGeom prst="rect">
            <a:avLst/>
          </a:prstGeom>
          <a:gradFill>
            <a:gsLst>
              <a:gs pos="0">
                <a:schemeClr val="dk1"/>
              </a:gs>
              <a:gs pos="50000">
                <a:srgbClr val="CACACA"/>
              </a:gs>
              <a:gs pos="100000">
                <a:schemeClr val="dk1"/>
              </a:gs>
            </a:gsLst>
            <a:lin ang="0" scaled="0"/>
          </a:gradFill>
          <a:ln>
            <a:noFill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5829051" y="273297"/>
            <a:ext cx="1728191" cy="1224135"/>
          </a:xfrm>
          <a:prstGeom prst="rect">
            <a:avLst/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1508571" y="201290"/>
            <a:ext cx="40451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para o Exame  ITIL® Foundation</a:t>
            </a:r>
          </a:p>
        </p:txBody>
      </p:sp>
      <p:sp>
        <p:nvSpPr>
          <p:cNvPr id="94" name="Shape 94"/>
          <p:cNvSpPr/>
          <p:nvPr/>
        </p:nvSpPr>
        <p:spPr>
          <a:xfrm rot="10800000">
            <a:off x="0" y="3657674"/>
            <a:ext cx="417286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76923C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Slide de título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593527" y="1332995"/>
            <a:ext cx="6726634" cy="9197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187053" y="2431574"/>
            <a:ext cx="5539582" cy="10965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520"/>
              </a:spcBef>
              <a:buClr>
                <a:srgbClr val="888888"/>
              </a:buClr>
              <a:buFont typeface="Arial"/>
              <a:buNone/>
              <a:defRPr b="0" i="0" sz="2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ctr">
              <a:spcBef>
                <a:spcPts val="460"/>
              </a:spcBef>
              <a:buClr>
                <a:srgbClr val="888888"/>
              </a:buClr>
              <a:buFont typeface="Arial"/>
              <a:buNone/>
              <a:defRPr b="0" i="0" sz="2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7" name="Shape 13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7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9.png"/><Relationship Id="rId4" Type="http://schemas.openxmlformats.org/officeDocument/2006/relationships/image" Target="../media/image11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09.png"/><Relationship Id="rId4" Type="http://schemas.openxmlformats.org/officeDocument/2006/relationships/image" Target="../media/image1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0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0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07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07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07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0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5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2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07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07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07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07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09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09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5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5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15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07.jp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07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07.jp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07.jp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09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09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09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0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5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15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22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1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07.jp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07.jp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07.jp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09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0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15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15.pn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19.jp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20.pn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07.jp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07.jp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07.jp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09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0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15.pn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15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23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01.png"/><Relationship Id="rId4" Type="http://schemas.openxmlformats.org/officeDocument/2006/relationships/image" Target="../media/image04.jpg"/><Relationship Id="rId5" Type="http://schemas.openxmlformats.org/officeDocument/2006/relationships/image" Target="../media/image0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0" y="345306"/>
            <a:ext cx="6476999" cy="13233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</a:t>
            </a: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Gerenciamento da Integração</a:t>
            </a:r>
          </a:p>
        </p:txBody>
      </p:sp>
      <p:sp>
        <p:nvSpPr>
          <p:cNvPr id="160" name="Shape 160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162" name="Shape 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Shape 163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164" name="Shape 164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Shape 165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/>
        </p:nvSpPr>
        <p:spPr>
          <a:xfrm>
            <a:off x="0" y="201284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da integração</a:t>
            </a:r>
          </a:p>
        </p:txBody>
      </p:sp>
      <p:pic>
        <p:nvPicPr>
          <p:cNvPr descr="https://www.caelum.com.br/apostila-html-css-javascript/anuncios/alura_2x.png" id="245" name="Shape 2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48" name="Shape 248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249" name="Shape 249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250" name="Shape 250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" name="Shape 251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da integração</a:t>
            </a:r>
          </a:p>
        </p:txBody>
      </p:sp>
      <p:pic>
        <p:nvPicPr>
          <p:cNvPr id="257" name="Shape 2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1289417"/>
            <a:ext cx="4320000" cy="1712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Shape 258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da integração</a:t>
            </a:r>
          </a:p>
        </p:txBody>
      </p:sp>
      <p:sp>
        <p:nvSpPr>
          <p:cNvPr id="264" name="Shape 264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Shape 2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880999"/>
            <a:ext cx="4320000" cy="292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dos processos de gerenciamento da integração</a:t>
            </a:r>
          </a:p>
        </p:txBody>
      </p:sp>
      <p:pic>
        <p:nvPicPr>
          <p:cNvPr id="271" name="Shape 2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984637"/>
            <a:ext cx="4320000" cy="232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/>
        </p:nvSpPr>
        <p:spPr>
          <a:xfrm>
            <a:off x="0" y="201283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Desenvolver o termo de abertura do projeto</a:t>
            </a:r>
          </a:p>
        </p:txBody>
      </p:sp>
      <p:pic>
        <p:nvPicPr>
          <p:cNvPr descr="https://www.caelum.com.br/apostila-html-css-javascript/anuncios/alura_2x.png" id="277" name="Shape 2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Shape 278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281" name="Shape 281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282" name="Shape 282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Shape 283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pic>
        <p:nvPicPr>
          <p:cNvPr id="289" name="Shape 2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93378"/>
            <a:ext cx="5760000" cy="1472699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Shape 290"/>
          <p:cNvSpPr/>
          <p:nvPr/>
        </p:nvSpPr>
        <p:spPr>
          <a:xfrm>
            <a:off x="572468" y="2577555"/>
            <a:ext cx="4320000" cy="13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Desenvolver o termo de abertura do projeto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desenvolver um documento que formalmente autoriza a existência de um projeto e dá ao gerente de projetos a autoridade necessária para aplicar recursos organizacionais às atividades do projeto – de acordo com o PMBOK®.</a:t>
            </a:r>
          </a:p>
        </p:txBody>
      </p:sp>
      <p:sp>
        <p:nvSpPr>
          <p:cNvPr id="291" name="Shape 29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297" name="Shape 297"/>
          <p:cNvSpPr/>
          <p:nvPr/>
        </p:nvSpPr>
        <p:spPr>
          <a:xfrm>
            <a:off x="716843" y="885505"/>
            <a:ext cx="64800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Declaração do trabalho do projeto ou Especificação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do trabalho do projeto (EPT)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Descrição do trabalho a ser construída pelo cliente, seja interno ou externo;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 ser, por exemplo, um detalhamento técnico daquilo que deverá ser construído. Pode ser elaborado um projeto técnico, também, para a criação deste documento;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Este documento pode servir como um escopo preliminar, pois apresentará as etapas do projeto. </a:t>
            </a:r>
          </a:p>
        </p:txBody>
      </p:sp>
      <p:pic>
        <p:nvPicPr>
          <p:cNvPr id="298" name="Shape 2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Shape 299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05" name="Shape 305"/>
          <p:cNvSpPr/>
          <p:nvPr/>
        </p:nvSpPr>
        <p:spPr>
          <a:xfrm>
            <a:off x="716843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Business Case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Justificativa de negócios para o projeto. Alguns dos itens que compõe o business case são: investimentos, oportunidades, riscos, e demais informações que justifiquem a importância do projeto;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um documento criado antes do projeto e, em termos gerais, nos apresenta custos e benefícios relacionados ao esforço;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business case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também é possível encontrar análises de viabilidade. Este pode inclusive, vir a se tornar um plano de negócios.</a:t>
            </a:r>
          </a:p>
        </p:txBody>
      </p:sp>
      <p:pic>
        <p:nvPicPr>
          <p:cNvPr id="306" name="Shape 3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Shape 307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13" name="Shape 313"/>
          <p:cNvSpPr/>
          <p:nvPr/>
        </p:nvSpPr>
        <p:spPr>
          <a:xfrm>
            <a:off x="716843" y="885505"/>
            <a:ext cx="64800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Acordos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Contratos, nível de serviço acordado e documentos relacionados ao projeto.</a:t>
            </a:r>
          </a:p>
        </p:txBody>
      </p:sp>
      <p:pic>
        <p:nvPicPr>
          <p:cNvPr id="314" name="Shape 3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Shape 315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21" name="Shape 321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Ambiente onde a empresa está: economia, cultura organizacional, etc.;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questões que fogem ao controle da equipe do projeto – podem ser fatores internos ou externos;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Condições de mercado podem ser entendidas como fatores ambientais externos, e, não raro, podemos tais fatores podem ser classificados como restrições em projetos.</a:t>
            </a:r>
          </a:p>
        </p:txBody>
      </p:sp>
      <p:pic>
        <p:nvPicPr>
          <p:cNvPr id="322" name="Shape 3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Shape 32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0" y="201289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Avisos Importantes</a:t>
            </a:r>
          </a:p>
        </p:txBody>
      </p:sp>
      <p:pic>
        <p:nvPicPr>
          <p:cNvPr descr="https://www.caelum.com.br/apostila-html-css-javascript/anuncios/alura_2x.png" id="171" name="Shape 1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74" name="Shape 17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175" name="Shape 17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Shape 17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7" name="Shape 177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329" name="Shape 329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Padrões de gerenciamento de projetos, base de conhecimento, políticas e procedimentos;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informações que a organização possui e que podem contribuir no gerenciamento do projeto;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Outros exemplos de ativos de processos são modelos,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templates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documentos padrão da organização.</a:t>
            </a:r>
          </a:p>
        </p:txBody>
      </p:sp>
      <p:pic>
        <p:nvPicPr>
          <p:cNvPr id="330" name="Shape 3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Shape 33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337" name="Shape 337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Consultores, pessoas com experiência em determinada área, clientes e patrocinadores, profissionais sêniores internos à organização, consultores de mercado; e o próprio PMO pode ser consultado, assim como outros departamentos na empresa.</a:t>
            </a:r>
          </a:p>
        </p:txBody>
      </p:sp>
      <p:pic>
        <p:nvPicPr>
          <p:cNvPr id="338" name="Shape 3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Shape 339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345" name="Shape 345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de facilitação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 técnica que possa ajudar a criar o termo de abertura do projeto, tal como uma reunião de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brainstorming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Também é possível que tenhamos que resolver conflitos e utilizar ainda técnicas ágeis como a famosa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stand-up meeting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Shape 347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353" name="Shape 3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4" name="Shape 354"/>
          <p:cNvGrpSpPr/>
          <p:nvPr/>
        </p:nvGrpSpPr>
        <p:grpSpPr>
          <a:xfrm>
            <a:off x="716843" y="777296"/>
            <a:ext cx="6479967" cy="2861892"/>
            <a:chOff x="268222" y="1453313"/>
            <a:chExt cx="8631900" cy="3154991"/>
          </a:xfrm>
        </p:grpSpPr>
        <p:sp>
          <p:nvSpPr>
            <p:cNvPr id="355" name="Shape 355"/>
            <p:cNvSpPr txBox="1"/>
            <p:nvPr/>
          </p:nvSpPr>
          <p:spPr>
            <a:xfrm>
              <a:off x="268222" y="1453313"/>
              <a:ext cx="8631900" cy="269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Calibri"/>
                <a:buNone/>
              </a:pPr>
              <a:r>
                <a:t/>
              </a:r>
              <a:endPara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1597358" y="1454851"/>
              <a:ext cx="1842300" cy="12282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-52628" l="-2080" r="2079" t="-1269"/>
              </a:stretch>
            </a:blip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3439514" y="2694384"/>
              <a:ext cx="4363500" cy="1844100"/>
            </a:xfrm>
            <a:custGeom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1" i="1" lang="pt-BR" sz="12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Brainstorming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2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Conhecido também como “tempestade de ideias”, é uma técnica de dinâmica de grupo, na qual todos os membros devem contribuir com ideias, independente da viabilidade delas, de modo a obter o maior número possível de ideias, visões, propostas e possibilidades. Posteriormente, tais ideias serão filtradas. O objetivo desta técnica é explorar a potencialidade criativa do grupo de forma livre e sem pré-conceitos.</a:t>
              </a:r>
            </a:p>
          </p:txBody>
        </p:sp>
        <p:sp>
          <p:nvSpPr>
            <p:cNvPr id="358" name="Shape 358"/>
            <p:cNvSpPr/>
            <p:nvPr/>
          </p:nvSpPr>
          <p:spPr>
            <a:xfrm>
              <a:off x="3286160" y="2535768"/>
              <a:ext cx="626700" cy="627000"/>
            </a:xfrm>
            <a:prstGeom prst="halfFrame">
              <a:avLst>
                <a:gd fmla="val 25770" name="adj1"/>
                <a:gd fmla="val 2577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 rot="5400000">
              <a:off x="7306507" y="2535918"/>
              <a:ext cx="627000" cy="626700"/>
            </a:xfrm>
            <a:prstGeom prst="halfFrame">
              <a:avLst>
                <a:gd fmla="val 25770" name="adj1"/>
                <a:gd fmla="val 2577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 rot="-5400000">
              <a:off x="3286010" y="3981455"/>
              <a:ext cx="627000" cy="626700"/>
            </a:xfrm>
            <a:prstGeom prst="halfFrame">
              <a:avLst>
                <a:gd fmla="val 25770" name="adj1"/>
                <a:gd fmla="val 2577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 rot="10800000">
              <a:off x="7306657" y="3981303"/>
              <a:ext cx="626700" cy="627000"/>
            </a:xfrm>
            <a:prstGeom prst="halfFrame">
              <a:avLst>
                <a:gd fmla="val 25770" name="adj1"/>
                <a:gd fmla="val 2577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62" name="Shape 36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pic>
        <p:nvPicPr>
          <p:cNvPr id="368" name="Shape 3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9" name="Shape 369"/>
          <p:cNvGrpSpPr/>
          <p:nvPr/>
        </p:nvGrpSpPr>
        <p:grpSpPr>
          <a:xfrm>
            <a:off x="1796843" y="1227474"/>
            <a:ext cx="4320005" cy="1836000"/>
            <a:chOff x="0" y="0"/>
            <a:chExt cx="4320005" cy="1836000"/>
          </a:xfrm>
        </p:grpSpPr>
        <p:sp>
          <p:nvSpPr>
            <p:cNvPr id="370" name="Shape 370"/>
            <p:cNvSpPr/>
            <p:nvPr/>
          </p:nvSpPr>
          <p:spPr>
            <a:xfrm>
              <a:off x="0" y="0"/>
              <a:ext cx="4320000" cy="183600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1" name="Shape 371"/>
            <p:cNvSpPr txBox="1"/>
            <p:nvPr/>
          </p:nvSpPr>
          <p:spPr>
            <a:xfrm>
              <a:off x="1047605" y="0"/>
              <a:ext cx="3272400" cy="183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Stand up meeting</a:t>
              </a:r>
            </a:p>
            <a:p>
              <a:pPr indent="-114300" lvl="1" marL="114300" marR="0" rtl="0" algn="l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Calibri"/>
                <a:buChar char="•"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Técnica de reunião ágil na qual os membros da equipe ficam de pé, durante todo o encontro, de modo que o desconforto, por estar de pé, torne a reunião mais rápida e objetiva.</a:t>
              </a:r>
            </a:p>
          </p:txBody>
        </p:sp>
        <p:sp>
          <p:nvSpPr>
            <p:cNvPr id="372" name="Shape 372"/>
            <p:cNvSpPr/>
            <p:nvPr/>
          </p:nvSpPr>
          <p:spPr>
            <a:xfrm>
              <a:off x="183606" y="251885"/>
              <a:ext cx="864000" cy="1332300"/>
            </a:xfrm>
            <a:prstGeom prst="roundRect">
              <a:avLst>
                <a:gd fmla="val 10000" name="adj"/>
              </a:avLst>
            </a:prstGeom>
            <a:blipFill rotWithShape="1">
              <a:blip r:embed="rId4">
                <a:alphaModFix/>
              </a:blip>
              <a:stretch>
                <a:fillRect b="9849" l="-38129" r="-41487" t="18279"/>
              </a:stretch>
            </a:blip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73" name="Shape 37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sp>
        <p:nvSpPr>
          <p:cNvPr id="379" name="Shape 379"/>
          <p:cNvSpPr/>
          <p:nvPr/>
        </p:nvSpPr>
        <p:spPr>
          <a:xfrm>
            <a:off x="690437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Termo de abertura do projeto (TAP)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Documento que apresenta o projeto a partir do planejamento de alto nível;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Contém premissas, restrições, riscos, escopo do projeto e do produto, custos preliminares, justificativa, objetivos e outras informações que possam ser relevantes – como a designação do gerente de projetos e a atribuição preliminar dos recursos humanos;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TAP não pode ser substituído por um contrato com cliente;</a:t>
            </a:r>
          </a:p>
        </p:txBody>
      </p:sp>
      <p:pic>
        <p:nvPicPr>
          <p:cNvPr id="380" name="Shape 380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/>
          <p:nvPr/>
        </p:nvSpPr>
        <p:spPr>
          <a:xfrm>
            <a:off x="690437" y="2416115"/>
            <a:ext cx="4320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gerente de projetos não elabora o TAP, uma vez que é este documento que o designa para tal função. O TAP deve ser elaborado pelo patrocinador ou pelo responsável por autorizar o projeto e, por este, deve ser assinado.</a:t>
            </a:r>
          </a:p>
        </p:txBody>
      </p:sp>
      <p:sp>
        <p:nvSpPr>
          <p:cNvPr id="382" name="Shape 38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Desenvolver o termo de abertura do projeto</a:t>
            </a:r>
          </a:p>
        </p:txBody>
      </p:sp>
      <p:sp>
        <p:nvSpPr>
          <p:cNvPr id="388" name="Shape 388"/>
          <p:cNvSpPr/>
          <p:nvPr/>
        </p:nvSpPr>
        <p:spPr>
          <a:xfrm>
            <a:off x="716843" y="974794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desenvolver um documento que formalmente autoriza a existência de um projeto e dá ao gerente de projetos a autoridade necessária para aplicar recursos organizacionais às atividades do projeto – de acordo com o PMBOK®.</a:t>
            </a:r>
          </a:p>
        </p:txBody>
      </p:sp>
      <p:pic>
        <p:nvPicPr>
          <p:cNvPr id="389" name="Shape 3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577555"/>
            <a:ext cx="1152000" cy="1382699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Shape 39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Iniciação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 txBox="1"/>
          <p:nvPr/>
        </p:nvSpPr>
        <p:spPr>
          <a:xfrm>
            <a:off x="0" y="201282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Desenvolver plano de gerenciamento do projeto</a:t>
            </a:r>
          </a:p>
        </p:txBody>
      </p:sp>
      <p:pic>
        <p:nvPicPr>
          <p:cNvPr descr="https://www.caelum.com.br/apostila-html-css-javascript/anuncios/alura_2x.png" id="396" name="Shape 3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Shape 397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Shape 398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399" name="Shape 399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400" name="Shape 400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401" name="Shape 401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2" name="Shape 402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408" name="Shape 408"/>
          <p:cNvSpPr/>
          <p:nvPr/>
        </p:nvSpPr>
        <p:spPr>
          <a:xfrm>
            <a:off x="572468" y="2577555"/>
            <a:ext cx="4320000" cy="953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Desenvolver o plano de gerenciamento do projeto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definir, preparar, coordenar todos os planos auxiliares e integrá-los a um plano de gerenciamento de projeto abrangente – de acordo com o PMBOK®.</a:t>
            </a:r>
          </a:p>
        </p:txBody>
      </p:sp>
      <p:pic>
        <p:nvPicPr>
          <p:cNvPr id="409" name="Shape 4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1032737"/>
            <a:ext cx="5760000" cy="1472699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Shape 41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416" name="Shape 416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Termo de abertura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conter as informações de alto nível do projeto, pode ser utilizado como ponto de partida para o planejamento inicial através de todo o grupo de processos de iniciação.</a:t>
            </a:r>
          </a:p>
        </p:txBody>
      </p:sp>
      <p:pic>
        <p:nvPicPr>
          <p:cNvPr id="417" name="Shape 4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Shape 41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3" name="Shape 183"/>
          <p:cNvSpPr/>
          <p:nvPr/>
        </p:nvSpPr>
        <p:spPr>
          <a:xfrm>
            <a:off x="1292548" y="1281409"/>
            <a:ext cx="4392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Apresenta este curso: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Professor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ITIL® Expert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24" name="Shape 424"/>
          <p:cNvSpPr/>
          <p:nvPr/>
        </p:nvSpPr>
        <p:spPr>
          <a:xfrm>
            <a:off x="716843" y="885505"/>
            <a:ext cx="6480000" cy="20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de outros processos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planos auxiliares e as linhas de base geradas nos demais processos de planejamento, que comporão o plano de gerenciamento do projeto, uma vez reunidos;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Falamos, em geral, que um plano de projeto possui 16 componentes – além do planejamento de todas as áreas de conhecimento, temos também as linhas de base do escopo, cronograma e custos.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Somam-se os planos de configurações e o plano </a:t>
            </a:r>
          </a:p>
          <a:p>
            <a:pPr indent="-7198" lvl="1" marL="37549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de gerenciamento de mudanças.</a:t>
            </a:r>
          </a:p>
        </p:txBody>
      </p:sp>
      <p:pic>
        <p:nvPicPr>
          <p:cNvPr id="425" name="Shape 4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Shape 42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32" name="Shape 432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Relações com clientes, fornecedores, governo, políticas de qualidade, administração e outros;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forma como a empresa está organizada;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Questões externas ao negócio.</a:t>
            </a:r>
          </a:p>
        </p:txBody>
      </p:sp>
      <p:pic>
        <p:nvPicPr>
          <p:cNvPr id="433" name="Shape 4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Shape 43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440" name="Shape 440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Modelos, políticas, padrões e procedimentos de projetos e trabalho;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Lições aprendidas, coletadas em projetos anteriores na organização;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e procedimentos internos já registrados.</a:t>
            </a:r>
          </a:p>
        </p:txBody>
      </p:sp>
      <p:pic>
        <p:nvPicPr>
          <p:cNvPr id="441" name="Shape 4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Shape 44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448" name="Shape 448"/>
          <p:cNvSpPr/>
          <p:nvPr/>
        </p:nvSpPr>
        <p:spPr>
          <a:xfrm>
            <a:off x="716843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Direcionada para o desenvolvimento do plano;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Aqui, a opinião especializada vai dizer como poderão ser selecionados os processos de gerenciamento de projetos;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Ajudará a responder às perguntas: “Será que será preciso trabalhar com este ou com aquele processo?” e “Como gerir o esforço de planejamento?”</a:t>
            </a:r>
          </a:p>
        </p:txBody>
      </p:sp>
      <p:pic>
        <p:nvPicPr>
          <p:cNvPr id="449" name="Shape 4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Shape 45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456" name="Shape 456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de facilitação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Brainstorming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reuniões e outras que possam ajudar a desenvolver o plano;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objetivo é que a aplicação destas técnicas permita que a estrutura do projeto seja determinada para, então, iniciar o trabalho de planejamento de todos os processos de planejamento apontados para o projeto em questão.</a:t>
            </a:r>
          </a:p>
        </p:txBody>
      </p:sp>
      <p:pic>
        <p:nvPicPr>
          <p:cNvPr id="457" name="Shape 4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Shape 45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sp>
        <p:nvSpPr>
          <p:cNvPr id="464" name="Shape 464"/>
          <p:cNvSpPr/>
          <p:nvPr/>
        </p:nvSpPr>
        <p:spPr>
          <a:xfrm>
            <a:off x="690437" y="885505"/>
            <a:ext cx="6480000" cy="25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Linhas de base do escopo – declaração de escopo, EAP e seu dicionário;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 cronograma – cronograma aprovado;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Linha de base dos custos – orçamento aprovado;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Planos de gerenciamento das áreas de conhecimento;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Planos de gerenciamento de mudanças e configurações;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Fases que o projeto terá e seu ciclo de vida;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documental ou revisões do </a:t>
            </a:r>
          </a:p>
          <a:p>
            <a:pPr indent="-7198" lvl="1" marL="37549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documento – inclusive configurações; e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Decisões e ajustes necessários para o gerenciamento do </a:t>
            </a:r>
          </a:p>
          <a:p>
            <a:pPr indent="-7198" lvl="1" marL="37549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  projeto.</a:t>
            </a:r>
          </a:p>
        </p:txBody>
      </p:sp>
      <p:pic>
        <p:nvPicPr>
          <p:cNvPr id="465" name="Shape 465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Shape 46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Documentos do projeto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Plano de projeto</a:t>
            </a:r>
          </a:p>
        </p:txBody>
      </p:sp>
      <p:grpSp>
        <p:nvGrpSpPr>
          <p:cNvPr id="472" name="Shape 472"/>
          <p:cNvGrpSpPr/>
          <p:nvPr/>
        </p:nvGrpSpPr>
        <p:grpSpPr>
          <a:xfrm>
            <a:off x="716843" y="885505"/>
            <a:ext cx="6480000" cy="2484865"/>
            <a:chOff x="716843" y="885505"/>
            <a:chExt cx="6480000" cy="2484865"/>
          </a:xfrm>
        </p:grpSpPr>
        <p:sp>
          <p:nvSpPr>
            <p:cNvPr id="473" name="Shape 473"/>
            <p:cNvSpPr/>
            <p:nvPr/>
          </p:nvSpPr>
          <p:spPr>
            <a:xfrm>
              <a:off x="716843" y="885505"/>
              <a:ext cx="6480000" cy="138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 plano de gerenciamento do projeto, assim como o planejamento das áreas de conhecimento e seus respectivos planos, são diferentes dos documentos de projeto. </a:t>
              </a:r>
            </a:p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Por meio do </a:t>
              </a:r>
              <a:r>
                <a:rPr b="1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planejamento chegamos ao desenvolvimento de vários documentos, mas eles não precisam estar necessariamente dentro dos planos </a:t>
              </a: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 gerenciamento.</a:t>
              </a:r>
            </a:p>
          </p:txBody>
        </p:sp>
        <p:sp>
          <p:nvSpPr>
            <p:cNvPr id="474" name="Shape 474"/>
            <p:cNvSpPr/>
            <p:nvPr/>
          </p:nvSpPr>
          <p:spPr>
            <a:xfrm>
              <a:off x="716843" y="2200671"/>
              <a:ext cx="4318800" cy="116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Alguns exemplos de </a:t>
              </a:r>
              <a:r>
                <a:rPr b="1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documentos do projeto que não constam no plano de gerenciamento</a:t>
              </a: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são: </a:t>
              </a:r>
              <a:r>
                <a:rPr b="1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atributos das atividades, acordos, métricas de qualidade, registro dos riscos, calendários do projeto, propostas de fornecedores</a:t>
              </a: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, entre outros.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Desenvolver o plano de gerenciamento do projeto </a:t>
            </a:r>
          </a:p>
        </p:txBody>
      </p:sp>
      <p:sp>
        <p:nvSpPr>
          <p:cNvPr id="480" name="Shape 480"/>
          <p:cNvSpPr/>
          <p:nvPr/>
        </p:nvSpPr>
        <p:spPr>
          <a:xfrm>
            <a:off x="716843" y="885505"/>
            <a:ext cx="6480000" cy="25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definir, preparar, coordenar todos os planos auxiliares e integrá-los a um plano de gerenciamento de projeto abrangente – de acordo com o PMBOK®.</a:t>
            </a:r>
          </a:p>
        </p:txBody>
      </p:sp>
      <p:sp>
        <p:nvSpPr>
          <p:cNvPr id="481" name="Shape 48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Planejamento</a:t>
            </a:r>
          </a:p>
        </p:txBody>
      </p:sp>
      <p:pic>
        <p:nvPicPr>
          <p:cNvPr id="482" name="Shape 4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121761"/>
            <a:ext cx="1660200" cy="20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/>
          <p:nvPr/>
        </p:nvSpPr>
        <p:spPr>
          <a:xfrm>
            <a:off x="0" y="201281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Orientar e gerenciar o trabalho do projeto</a:t>
            </a:r>
          </a:p>
        </p:txBody>
      </p:sp>
      <p:pic>
        <p:nvPicPr>
          <p:cNvPr descr="https://www.caelum.com.br/apostila-html-css-javascript/anuncios/alura_2x.png" id="488" name="Shape 4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Shape 489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Shape 490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491" name="Shape 491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492" name="Shape 492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493" name="Shape 493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4" name="Shape 494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500" name="Shape 500"/>
          <p:cNvSpPr/>
          <p:nvPr/>
        </p:nvSpPr>
        <p:spPr>
          <a:xfrm>
            <a:off x="572468" y="2577555"/>
            <a:ext cx="4320000" cy="1169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Orientar e gerenciar o trabalho do projeto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liderança e realização do trabalho definido no plano de gerenciamento do projeto e de implementação das mudanças aprovadas para atingir os objetivos planejados – de acordo com o PMBOK®.</a:t>
            </a:r>
          </a:p>
        </p:txBody>
      </p:sp>
      <p:sp>
        <p:nvSpPr>
          <p:cNvPr id="501" name="Shape 50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  <p:pic>
        <p:nvPicPr>
          <p:cNvPr id="502" name="Shape 5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93378"/>
            <a:ext cx="5760000" cy="14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9" name="Shape 189"/>
          <p:cNvSpPr/>
          <p:nvPr/>
        </p:nvSpPr>
        <p:spPr>
          <a:xfrm>
            <a:off x="1292548" y="1281409"/>
            <a:ext cx="43926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Marcas Registradas:</a:t>
            </a:r>
            <a:b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PMP ®, CAPM ®, PMI® e PMBOK® são marcas registradas do PMI®.</a:t>
            </a:r>
            <a:b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ITIL® é uma marca registrada Axelos®.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Shape 50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508" name="Shape 508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Orienta a execução do projeto, pois é o registro de todo o planejamento do projeto e indicação de documentos de projeto – inclusive de como construir o próprio plano de gerenciamento do projeto.</a:t>
            </a:r>
          </a:p>
        </p:txBody>
      </p:sp>
      <p:pic>
        <p:nvPicPr>
          <p:cNvPr id="509" name="Shape 5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Shape 51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Shape 51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516" name="Shape 516"/>
          <p:cNvSpPr/>
          <p:nvPr/>
        </p:nvSpPr>
        <p:spPr>
          <a:xfrm>
            <a:off x="716843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Solicitações de mudança aprovadas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Mudanças aprovadas no projeto e que devem ser implementadas;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 solicitação de mudança deve ser gerida por meio da realização do controle integrado de mudanças, que então se torna uma solicitação aprovada e deve ser implementada no projeto por meio do processo de orientação e gerenciamento do trabalho do projeto;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Podemos considerar que solicitações de mudanças podem ser ações corretivas, preventivas ou reparos de defeitos.</a:t>
            </a:r>
          </a:p>
        </p:txBody>
      </p:sp>
      <p:pic>
        <p:nvPicPr>
          <p:cNvPr id="517" name="Shape 5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Shape 51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pic>
        <p:nvPicPr>
          <p:cNvPr id="524" name="Shape 5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Shape 525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  <p:grpSp>
        <p:nvGrpSpPr>
          <p:cNvPr id="526" name="Shape 526"/>
          <p:cNvGrpSpPr/>
          <p:nvPr/>
        </p:nvGrpSpPr>
        <p:grpSpPr>
          <a:xfrm>
            <a:off x="716843" y="885494"/>
            <a:ext cx="6480000" cy="2556199"/>
            <a:chOff x="685427" y="885505"/>
            <a:chExt cx="6480000" cy="2893920"/>
          </a:xfrm>
        </p:grpSpPr>
        <p:sp>
          <p:nvSpPr>
            <p:cNvPr id="527" name="Shape 527"/>
            <p:cNvSpPr/>
            <p:nvPr/>
          </p:nvSpPr>
          <p:spPr>
            <a:xfrm>
              <a:off x="685427" y="885505"/>
              <a:ext cx="6480000" cy="14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Fatores ambientais da empresa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Estrutura da organização e sua cultura, além de diversos fatores ambientais internos e externos;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Neste processo, é crucial saber entender os fatores ambientais da organização, tais como sua cultura e os fatores que envolvem o negócio e o projeto, uma vez que é dentro da organização que o projeto será gerido;</a:t>
              </a:r>
            </a:p>
          </p:txBody>
        </p:sp>
        <p:sp>
          <p:nvSpPr>
            <p:cNvPr id="528" name="Shape 528"/>
            <p:cNvSpPr/>
            <p:nvPr/>
          </p:nvSpPr>
          <p:spPr>
            <a:xfrm>
              <a:off x="685427" y="2394325"/>
              <a:ext cx="4320000" cy="138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Sistemas de informações de gerenciamento de projetos – ferramentas variadas para o gerenciamento de projetos que já sejam utilizadas dentro da organização – devem ser consideradas nos fatores ambientais.</a:t>
              </a: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534" name="Shape 534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Elementos que possam ser utilizadas na gestão do projeto de caráter informacional, como	 requisitos de comunicação da empresa, procedimentos registrados, arquivos, base de dados de conhecimento e instruções de trabalho.</a:t>
            </a:r>
          </a:p>
        </p:txBody>
      </p:sp>
      <p:pic>
        <p:nvPicPr>
          <p:cNvPr id="535" name="Shape 5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Shape 53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542" name="Shape 542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gerente de projetos é o especialista em Gestão de Projetos e precisa de especialistas em áreas diversas;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Durante a execução o gerente de projetos frequentemente irá buscar apoio de especialistas para garantir o bom andamento do trabalho – sejam eles especialistas em projetos ou em áreas técnicas (internos e externos à organização).</a:t>
            </a:r>
          </a:p>
        </p:txBody>
      </p:sp>
      <p:pic>
        <p:nvPicPr>
          <p:cNvPr id="543" name="Shape 5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Shape 54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550" name="Shape 550"/>
          <p:cNvSpPr/>
          <p:nvPr/>
        </p:nvSpPr>
        <p:spPr>
          <a:xfrm>
            <a:off x="716843" y="885505"/>
            <a:ext cx="64800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Sistema de informações do gerenciamento de projetos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Também é um fator ambiental da organização e, como tal, deve ser considerado como uma restrição, por exemplo;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Reunião de softwares e sistemas de gestão de trabalho, horas e informações dentro da organização e que podem ser utilizados na gestão do projeto.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 de acompanhamento, orientação, tira-dúvidas e para eliminar impedimentos do projeto.</a:t>
            </a:r>
          </a:p>
        </p:txBody>
      </p:sp>
      <p:pic>
        <p:nvPicPr>
          <p:cNvPr id="551" name="Shape 5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Shape 55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sp>
        <p:nvSpPr>
          <p:cNvPr id="558" name="Shape 558"/>
          <p:cNvSpPr/>
          <p:nvPr/>
        </p:nvSpPr>
        <p:spPr>
          <a:xfrm>
            <a:off x="690437" y="885505"/>
            <a:ext cx="6480000" cy="18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Entregas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Produto ou serviços planejados no escopo e que são o objetivo do projeto. O que o projeto se propôs a gerar por meio do esforço coletivo que o mesmo proporcionou;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entregas nos ajudam a medir o andamento do projeto e seu sucesso (ou insucesso);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definidas no início do projeto, mas dependendo da abordagem de gestão escolhida podem ser estabelecidas de forma progressiva.</a:t>
            </a:r>
          </a:p>
        </p:txBody>
      </p:sp>
      <p:pic>
        <p:nvPicPr>
          <p:cNvPr id="559" name="Shape 559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0" name="Shape 56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566" name="Shape 566"/>
          <p:cNvSpPr/>
          <p:nvPr/>
        </p:nvSpPr>
        <p:spPr>
          <a:xfrm>
            <a:off x="690437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Informações sobre o desempenho do trabalho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Andamento das atividades do projeto, solicitações de mudança, desempenho de custos, etc.;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Estas informações podem ser dados sobre o andamento do projeto – como atividades em atraso, medições, solicitações de mudança, entre outras que forneçam um status  do projeto no tempo.</a:t>
            </a:r>
          </a:p>
        </p:txBody>
      </p:sp>
      <p:pic>
        <p:nvPicPr>
          <p:cNvPr id="567" name="Shape 567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Shape 56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hape 57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pic>
        <p:nvPicPr>
          <p:cNvPr id="574" name="Shape 574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575" name="Shape 575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  <p:sp>
        <p:nvSpPr>
          <p:cNvPr id="576" name="Shape 576"/>
          <p:cNvSpPr/>
          <p:nvPr/>
        </p:nvSpPr>
        <p:spPr>
          <a:xfrm>
            <a:off x="690437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 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Modificações nos planos auxiliares e linhas de base e que devem ser registradas.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Modificações nos documentos do projeto – como requisitos, registros do projeto, registro de riscos e registro de partes interessadas – e que devem ser registradas.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Orientar e gerenciar o trabalho do projeto</a:t>
            </a:r>
          </a:p>
        </p:txBody>
      </p:sp>
      <p:sp>
        <p:nvSpPr>
          <p:cNvPr id="582" name="Shape 582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liderança e realização do trabalho definido no plano de gerenciamento do projeto e de implementação das mudanças aprovadas para atingir os objetivos planejados – de acordo com o PMBOK®.</a:t>
            </a:r>
          </a:p>
        </p:txBody>
      </p:sp>
      <p:sp>
        <p:nvSpPr>
          <p:cNvPr id="583" name="Shape 58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Execução</a:t>
            </a:r>
          </a:p>
        </p:txBody>
      </p:sp>
      <p:pic>
        <p:nvPicPr>
          <p:cNvPr id="584" name="Shape 5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001490"/>
            <a:ext cx="1635300" cy="186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95" name="Shape 195"/>
          <p:cNvSpPr/>
          <p:nvPr/>
        </p:nvSpPr>
        <p:spPr>
          <a:xfrm>
            <a:off x="1292548" y="1281409"/>
            <a:ext cx="4392600" cy="13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Posso imprimir, compartilhar e reutilizar este material?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Sim, contanto que informe o nome do autor no material (CC – Atribuição).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 txBox="1"/>
          <p:nvPr/>
        </p:nvSpPr>
        <p:spPr>
          <a:xfrm>
            <a:off x="0" y="201281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Monitorar e controlar o trabalho do projeto</a:t>
            </a:r>
          </a:p>
        </p:txBody>
      </p:sp>
      <p:pic>
        <p:nvPicPr>
          <p:cNvPr descr="https://www.caelum.com.br/apostila-html-css-javascript/anuncios/alura_2x.png" id="590" name="Shape 5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Shape 591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2" name="Shape 592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593" name="Shape 593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594" name="Shape 59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595" name="Shape 59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6" name="Shape 59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602" name="Shape 602"/>
          <p:cNvSpPr/>
          <p:nvPr/>
        </p:nvSpPr>
        <p:spPr>
          <a:xfrm>
            <a:off x="572468" y="2577555"/>
            <a:ext cx="4320000" cy="1169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Monitorar e controlar o trabalho do projeto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acompanhamento, análise e registro do progresso para atender aos objetivos de desempenho definidos no plano de gerenciamento do projeto – de acordo com o PMBOK®.</a:t>
            </a:r>
          </a:p>
        </p:txBody>
      </p:sp>
      <p:sp>
        <p:nvSpPr>
          <p:cNvPr id="603" name="Shape 60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pic>
        <p:nvPicPr>
          <p:cNvPr id="604" name="Shape 6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849362"/>
            <a:ext cx="5760000" cy="160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Shape 60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610" name="Shape 610"/>
          <p:cNvSpPr/>
          <p:nvPr/>
        </p:nvSpPr>
        <p:spPr>
          <a:xfrm>
            <a:off x="716843" y="885505"/>
            <a:ext cx="64800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projeto deve ter planos e planos auxiliares, que dirão, inclusive, como o processo de monitoramento e controle do trabalho do projeto deve ser executado.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Previsões do cronograma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Obtidas pelo progresso em relação à linha de base do tempo. Para projetos que utilizam o valor agregado os valores obtidos de EPT, VPR e IDP são muito utilizadas.</a:t>
            </a:r>
          </a:p>
        </p:txBody>
      </p:sp>
      <p:pic>
        <p:nvPicPr>
          <p:cNvPr id="611" name="Shape 6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Shape 61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618" name="Shape 618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Previsões de custo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Obtidas pelo progresso em relação à linha de base dos custos. Para projetos que utilizam o valor agregado os valores obtidos de VC, IDC e EPT são muito utilizados.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Mudanças validadas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Mudanças validadas e implementadas durante a execução do projeto, advindas do controle da qualidade do projeto. </a:t>
            </a:r>
          </a:p>
        </p:txBody>
      </p:sp>
      <p:pic>
        <p:nvPicPr>
          <p:cNvPr id="619" name="Shape 6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20" name="Shape 62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626" name="Shape 626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Informações sobre o desempenho do trabalho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Andamento das atividades, oriundas de outros processos de controle, e que são integradas no monitoramento e controle do trabalho do projeto – que de certa forma, é o processo que integra todos os processos de controle.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Padrões governamentais, tolerância a riscos das partes interessadas, sistema de informações de gerenciamento de projetos e ainda outras.</a:t>
            </a:r>
          </a:p>
        </p:txBody>
      </p:sp>
      <p:pic>
        <p:nvPicPr>
          <p:cNvPr id="627" name="Shape 6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28" name="Shape 62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pic>
        <p:nvPicPr>
          <p:cNvPr id="634" name="Shape 6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Shape 635"/>
          <p:cNvSpPr/>
          <p:nvPr/>
        </p:nvSpPr>
        <p:spPr>
          <a:xfrm>
            <a:off x="716843" y="885505"/>
            <a:ext cx="6480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relacionados ao controle do projeto, como procedimentos de controle financeiro e de mudanças.</a:t>
            </a:r>
          </a:p>
        </p:txBody>
      </p:sp>
      <p:sp>
        <p:nvSpPr>
          <p:cNvPr id="636" name="Shape 63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642" name="Shape 642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Empregada para avaliar informações relacionadas ao desempenho do projeto. Especialistas de internos à equipe ou à organização, ou mesmo externos à ela, podem ser convocados – contanto que não contradigam ativos de processos organizacionais, como procedimentos de controle, por exemplo.</a:t>
            </a:r>
          </a:p>
        </p:txBody>
      </p:sp>
      <p:pic>
        <p:nvPicPr>
          <p:cNvPr id="643" name="Shape 6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Shape 64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650" name="Shape 650"/>
          <p:cNvSpPr/>
          <p:nvPr/>
        </p:nvSpPr>
        <p:spPr>
          <a:xfrm>
            <a:off x="716843" y="885505"/>
            <a:ext cx="6480000" cy="20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analíticas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Métodos de agrupamento;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Análises de regressão, causal e de causa-raiz;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Métodos de previsão (por exemplo, séries temporais, criação de cenários, simulação, etc. );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Análises de modos e efeitos de falha (FMEA) e análise da árvore de falhas (FTA);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Análises de reservas, de tendências e de variação; e 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valor agregado (GVA).</a:t>
            </a:r>
          </a:p>
        </p:txBody>
      </p:sp>
      <p:pic>
        <p:nvPicPr>
          <p:cNvPr id="651" name="Shape 6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2" name="Shape 65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Shape 65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658" name="Shape 658"/>
          <p:cNvSpPr/>
          <p:nvPr/>
        </p:nvSpPr>
        <p:spPr>
          <a:xfrm>
            <a:off x="716843" y="885505"/>
            <a:ext cx="6480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Sistemas de Informações em gerenciamento de projetos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a partir dos sistemas de informações que obtemos as ferramentas necessárias para aplicação deste processo.</a:t>
            </a:r>
          </a:p>
        </p:txBody>
      </p:sp>
      <p:pic>
        <p:nvPicPr>
          <p:cNvPr id="659" name="Shape 6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Shape 66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666" name="Shape 666"/>
          <p:cNvSpPr/>
          <p:nvPr/>
        </p:nvSpPr>
        <p:spPr>
          <a:xfrm>
            <a:off x="716843" y="885505"/>
            <a:ext cx="6480000" cy="16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 ser presenciais, virtuais, formais ou informais;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 contar como membros da equipe, patrocinador e demais partes interessadas envolvidas no projeto;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Alguns exemplos são grupos de usuários e reuniões de revisão;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importante sempre buscar reuniões produtivas onde, sendo possível, as saídas destas reuniões sejam decisões e não mais reuniões.</a:t>
            </a:r>
          </a:p>
        </p:txBody>
      </p:sp>
      <p:pic>
        <p:nvPicPr>
          <p:cNvPr id="667" name="Shape 6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68" name="Shape 66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/>
        </p:nvSpPr>
        <p:spPr>
          <a:xfrm>
            <a:off x="0" y="201285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Conceitos importantes</a:t>
            </a:r>
          </a:p>
        </p:txBody>
      </p:sp>
      <p:pic>
        <p:nvPicPr>
          <p:cNvPr descr="https://www.caelum.com.br/apostila-html-css-javascript/anuncios/alura_2x.png" id="201" name="Shape 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204" name="Shape 20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205" name="Shape 20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Shape 20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7" name="Shape 207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Shape 67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674" name="Shape 674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Shape 675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grpSp>
        <p:nvGrpSpPr>
          <p:cNvPr id="676" name="Shape 676"/>
          <p:cNvGrpSpPr/>
          <p:nvPr/>
        </p:nvGrpSpPr>
        <p:grpSpPr>
          <a:xfrm>
            <a:off x="690437" y="885505"/>
            <a:ext cx="6480000" cy="2542621"/>
            <a:chOff x="690437" y="885505"/>
            <a:chExt cx="6480000" cy="2542621"/>
          </a:xfrm>
        </p:grpSpPr>
        <p:sp>
          <p:nvSpPr>
            <p:cNvPr id="677" name="Shape 677"/>
            <p:cNvSpPr/>
            <p:nvPr/>
          </p:nvSpPr>
          <p:spPr>
            <a:xfrm>
              <a:off x="690437" y="885505"/>
              <a:ext cx="6480000" cy="150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Solicitações de mudança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Ações preventivas, ações corretivas e reparos de defeitos.</a:t>
              </a:r>
            </a:p>
            <a:p>
              <a:pPr indent="-285750" lvl="0" marL="28575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1" i="0" lang="pt-BR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Relatórios de desempenho do trabalho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Andamento do trabalho do projeto e recomendações;</a:t>
              </a:r>
            </a:p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Ajudam a tomar decisões, promover ações, gerar conscientização para o projeto; </a:t>
              </a:r>
            </a:p>
          </p:txBody>
        </p:sp>
        <p:sp>
          <p:nvSpPr>
            <p:cNvPr id="678" name="Shape 678"/>
            <p:cNvSpPr/>
            <p:nvPr/>
          </p:nvSpPr>
          <p:spPr>
            <a:xfrm>
              <a:off x="690437" y="2258427"/>
              <a:ext cx="4320000" cy="1169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-292948" lvl="1" marL="661248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Arial"/>
                <a:buChar char="•"/>
              </a:pPr>
              <a:r>
                <a:rPr b="0" i="0" lang="pt-BR" sz="1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Incluem relatórios de acompanhamento do projeto, como relatórios de status, memorandos, justificativas, notas informativas, recomendações e atualizações.</a:t>
              </a:r>
            </a:p>
          </p:txBody>
        </p:sp>
      </p:grp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684" name="Shape 684"/>
          <p:cNvSpPr/>
          <p:nvPr/>
        </p:nvSpPr>
        <p:spPr>
          <a:xfrm>
            <a:off x="690437" y="885505"/>
            <a:ext cx="6480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 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Atualização dos planos auxiliares e das linhas de base.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Previsões de cronograma e custos, relatórios de desempenho do trabalho, e registro das questões são alguns dos documentos atualizados neste processo.</a:t>
            </a:r>
          </a:p>
        </p:txBody>
      </p:sp>
      <p:pic>
        <p:nvPicPr>
          <p:cNvPr id="685" name="Shape 685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Shape 68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Shape 69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Monitorar e controlar o trabalho do projeto</a:t>
            </a:r>
          </a:p>
        </p:txBody>
      </p:sp>
      <p:sp>
        <p:nvSpPr>
          <p:cNvPr id="692" name="Shape 692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acompanhamento, análise e registro do progresso para atender aos objetivos de desempenho definidos no plano de gerenciamento do projeto – de acordo com o PMBOK®.</a:t>
            </a:r>
          </a:p>
        </p:txBody>
      </p:sp>
      <p:sp>
        <p:nvSpPr>
          <p:cNvPr id="693" name="Shape 69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pic>
        <p:nvPicPr>
          <p:cNvPr id="694" name="Shape 6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217514"/>
            <a:ext cx="3222900" cy="16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Shape 699"/>
          <p:cNvSpPr txBox="1"/>
          <p:nvPr/>
        </p:nvSpPr>
        <p:spPr>
          <a:xfrm>
            <a:off x="0" y="201280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Realizar o controle integrado de mudanças</a:t>
            </a:r>
          </a:p>
        </p:txBody>
      </p:sp>
      <p:pic>
        <p:nvPicPr>
          <p:cNvPr descr="https://www.caelum.com.br/apostila-html-css-javascript/anuncios/alura_2x.png" id="700" name="Shape 7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01" name="Shape 701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2" name="Shape 702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703" name="Shape 703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704" name="Shape 704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705" name="Shape 70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6" name="Shape 70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Shape 71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712" name="Shape 712"/>
          <p:cNvSpPr/>
          <p:nvPr/>
        </p:nvSpPr>
        <p:spPr>
          <a:xfrm>
            <a:off x="572468" y="2577555"/>
            <a:ext cx="4320000" cy="1385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Realizar o controle integrado de mudanças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revisar todas as solicitações de mudança, aprovar e gerenciar mudanças feitas nas entregas, ativos de processos organizacionais, documentos do projeto e no plano de gerenciamento do projeto e comunicar a disposição dos mesmos – de acordo com o PMBOK®.</a:t>
            </a:r>
          </a:p>
        </p:txBody>
      </p:sp>
      <p:sp>
        <p:nvSpPr>
          <p:cNvPr id="713" name="Shape 713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pic>
        <p:nvPicPr>
          <p:cNvPr id="714" name="Shape 7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21370"/>
            <a:ext cx="5760000" cy="160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720" name="Shape 720"/>
          <p:cNvSpPr/>
          <p:nvPr/>
        </p:nvSpPr>
        <p:spPr>
          <a:xfrm>
            <a:off x="716843" y="885505"/>
            <a:ext cx="6480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Incluindo todos seus planos auxiliares.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Relatórios de desempenho do trabalho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Incluindo os famosos “RAPs” (relatórios de acompanhamento do projeto).</a:t>
            </a:r>
          </a:p>
        </p:txBody>
      </p:sp>
      <p:pic>
        <p:nvPicPr>
          <p:cNvPr id="721" name="Shape 7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Shape 72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728" name="Shape 728"/>
          <p:cNvSpPr/>
          <p:nvPr/>
        </p:nvSpPr>
        <p:spPr>
          <a:xfrm>
            <a:off x="716843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Solicitações de mudança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Além das ações preventivas, corretivas e reparos, podemos alterar entregas e também processos;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Qualquer parte envolvida com o projeto pode solicitar uma mudança;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 ser saídas de outros processos de execução e/ou monitoramento e controle.</a:t>
            </a:r>
          </a:p>
        </p:txBody>
      </p:sp>
      <p:pic>
        <p:nvPicPr>
          <p:cNvPr id="729" name="Shape 7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30" name="Shape 73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736" name="Shape 736"/>
          <p:cNvSpPr/>
          <p:nvPr/>
        </p:nvSpPr>
        <p:spPr>
          <a:xfrm>
            <a:off x="716843" y="885505"/>
            <a:ext cx="6480000" cy="15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Fatores ambientais da empresa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Sistema de informações de gerenciamento de projetos é um exemplo.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visto no processo anterior, aqui vamos ter procedimentos de controle de mudanças, aprovação de mudanças, base de dados para medição de processos, entre outros.</a:t>
            </a:r>
          </a:p>
        </p:txBody>
      </p:sp>
      <p:pic>
        <p:nvPicPr>
          <p:cNvPr id="737" name="Shape 7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Shape 73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2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744" name="Shape 744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Pessoas que tenham alto conhecimento nas áreas de interesse das mudanças e que possam fazer parte de um comitê de controle de mudanças – essas pessoas proferirão a decisão conjunta quanto a aprovação de mudanças solicitadas.</a:t>
            </a:r>
          </a:p>
        </p:txBody>
      </p:sp>
      <p:pic>
        <p:nvPicPr>
          <p:cNvPr id="745" name="Shape 7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Shape 74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Shape 75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752" name="Shape 752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Neste contexto, seria o comitê de controle de mudanças (CCM). Este comitê pode ser formada a partir de critérios previamente estabelecidos no plano de gerenciamento de projetos.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de controle de mudança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Software de solicitações de mudanças e controle de mudanças, documentos padrão e que de alguma forma ajudem o CCM a tomar decisões.</a:t>
            </a:r>
          </a:p>
        </p:txBody>
      </p:sp>
      <p:pic>
        <p:nvPicPr>
          <p:cNvPr id="753" name="Shape 7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754" name="Shape 75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13" name="Shape 213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integração?</a:t>
            </a:r>
          </a:p>
        </p:txBody>
      </p:sp>
      <p:grpSp>
        <p:nvGrpSpPr>
          <p:cNvPr id="214" name="Shape 214"/>
          <p:cNvGrpSpPr/>
          <p:nvPr/>
        </p:nvGrpSpPr>
        <p:grpSpPr>
          <a:xfrm>
            <a:off x="2228826" y="1250864"/>
            <a:ext cx="3456033" cy="1789184"/>
            <a:chOff x="2228843" y="1727963"/>
            <a:chExt cx="3456033" cy="1789184"/>
          </a:xfrm>
        </p:grpSpPr>
        <p:sp>
          <p:nvSpPr>
            <p:cNvPr id="215" name="Shape 215"/>
            <p:cNvSpPr/>
            <p:nvPr/>
          </p:nvSpPr>
          <p:spPr>
            <a:xfrm>
              <a:off x="2228877" y="1727963"/>
              <a:ext cx="3456000" cy="963900"/>
            </a:xfrm>
            <a:custGeom>
              <a:pathLst>
                <a:path extrusionOk="0" h="120000" w="120000">
                  <a:moveTo>
                    <a:pt x="0" y="12000"/>
                  </a:moveTo>
                  <a:cubicBezTo>
                    <a:pt x="0" y="5372"/>
                    <a:pt x="1498" y="0"/>
                    <a:pt x="3347" y="0"/>
                  </a:cubicBezTo>
                  <a:lnTo>
                    <a:pt x="116652" y="0"/>
                  </a:lnTo>
                  <a:cubicBezTo>
                    <a:pt x="118501" y="0"/>
                    <a:pt x="120000" y="5372"/>
                    <a:pt x="120000" y="12000"/>
                  </a:cubicBezTo>
                  <a:lnTo>
                    <a:pt x="120000" y="107999"/>
                  </a:lnTo>
                  <a:cubicBezTo>
                    <a:pt x="120000" y="114627"/>
                    <a:pt x="118501" y="120000"/>
                    <a:pt x="116652" y="120000"/>
                  </a:cubicBezTo>
                  <a:lnTo>
                    <a:pt x="3347" y="120000"/>
                  </a:lnTo>
                  <a:cubicBezTo>
                    <a:pt x="1498" y="120000"/>
                    <a:pt x="0" y="114627"/>
                    <a:pt x="0" y="107999"/>
                  </a:cubicBezTo>
                  <a:lnTo>
                    <a:pt x="0" y="12000"/>
                  </a:ln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51075" lIns="58700" rIns="58700" tIns="510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Unificação, consolidação, comunicação e realização de ações integradoras essenciais para a execução controlada do projeto até a sua conclusão, a fim de gerenciar com sucesso as expectativas das partes interessadas, e atender aos requisitos.</a:t>
              </a:r>
            </a:p>
          </p:txBody>
        </p:sp>
        <p:sp>
          <p:nvSpPr>
            <p:cNvPr id="216" name="Shape 216"/>
            <p:cNvSpPr/>
            <p:nvPr/>
          </p:nvSpPr>
          <p:spPr>
            <a:xfrm>
              <a:off x="2228843" y="2921948"/>
              <a:ext cx="3456000" cy="595200"/>
            </a:xfrm>
            <a:custGeom>
              <a:pathLst>
                <a:path extrusionOk="0" h="120000" w="120000">
                  <a:moveTo>
                    <a:pt x="0" y="12000"/>
                  </a:moveTo>
                  <a:cubicBezTo>
                    <a:pt x="0" y="5372"/>
                    <a:pt x="925" y="0"/>
                    <a:pt x="2067" y="0"/>
                  </a:cubicBezTo>
                  <a:lnTo>
                    <a:pt x="117932" y="0"/>
                  </a:lnTo>
                  <a:cubicBezTo>
                    <a:pt x="119074" y="0"/>
                    <a:pt x="120000" y="5372"/>
                    <a:pt x="120000" y="12000"/>
                  </a:cubicBezTo>
                  <a:lnTo>
                    <a:pt x="120000" y="108000"/>
                  </a:lnTo>
                  <a:cubicBezTo>
                    <a:pt x="120000" y="114627"/>
                    <a:pt x="119074" y="120000"/>
                    <a:pt x="117932" y="120000"/>
                  </a:cubicBezTo>
                  <a:lnTo>
                    <a:pt x="2067" y="120000"/>
                  </a:lnTo>
                  <a:cubicBezTo>
                    <a:pt x="925" y="120000"/>
                    <a:pt x="0" y="114627"/>
                    <a:pt x="0" y="108000"/>
                  </a:cubicBezTo>
                  <a:lnTo>
                    <a:pt x="0" y="12000"/>
                  </a:ln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40275" lIns="47900" rIns="47900" tIns="40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É a área de conhecimento que faz as interfaces necessárias entre as demais áreas de conhecimento.</a:t>
              </a:r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8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760" name="Shape 760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61" name="Shape 76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sp>
        <p:nvSpPr>
          <p:cNvPr id="762" name="Shape 762"/>
          <p:cNvSpPr/>
          <p:nvPr/>
        </p:nvSpPr>
        <p:spPr>
          <a:xfrm>
            <a:off x="716843" y="806677"/>
            <a:ext cx="6480000" cy="21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Solicitações de mudança aprovadas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 solicitação que reuniu o CCM ou que foi submetida ao controle integrado de mudanças precisa ser aprovada ou rejeitada. Estas mudanças serão implementadas pelo processo Orientar e gerenciar o trabalho do projeto.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Registro das mudanças</a:t>
            </a:r>
          </a:p>
          <a:p>
            <a:pPr indent="-292948" lvl="1" marL="661248" marR="0" rtl="0" algn="just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Planilha de controle de mudanças que aponta quais são as mudanças, onde impactarão, qual escopo da mudança, status da mudança e todas as informações necessárias para controlar as mudanças.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Shape 76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768" name="Shape 768"/>
          <p:cNvSpPr/>
          <p:nvPr/>
        </p:nvSpPr>
        <p:spPr>
          <a:xfrm>
            <a:off x="690437" y="885505"/>
            <a:ext cx="6480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 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Todos os planos auxiliares e linhas de base.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nos documentos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Documentos gerados a partir dos planos de gerenciamento e especificados como sendo sujeitos ao processo formal de controle de mudanças.</a:t>
            </a:r>
          </a:p>
        </p:txBody>
      </p:sp>
      <p:pic>
        <p:nvPicPr>
          <p:cNvPr id="769" name="Shape 769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Shape 77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4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Shape 77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Realizar o controle integrado de mudanças</a:t>
            </a:r>
          </a:p>
        </p:txBody>
      </p:sp>
      <p:sp>
        <p:nvSpPr>
          <p:cNvPr id="776" name="Shape 776"/>
          <p:cNvSpPr/>
          <p:nvPr/>
        </p:nvSpPr>
        <p:spPr>
          <a:xfrm>
            <a:off x="716843" y="885505"/>
            <a:ext cx="64800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revisar todas as solicitações de mudança, aprovar e gerenciar mudanças feitas nas entregas, ativos de processos organizacionais, documentos do projeto e no plano de gerenciamento do projeto e comunicar a disposição dos mesmos – de acordo com o PMBOK®.</a:t>
            </a:r>
          </a:p>
        </p:txBody>
      </p:sp>
      <p:sp>
        <p:nvSpPr>
          <p:cNvPr id="777" name="Shape 777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Monitoramento</a:t>
            </a:r>
          </a:p>
        </p:txBody>
      </p:sp>
      <p:pic>
        <p:nvPicPr>
          <p:cNvPr id="778" name="Shape 7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145506"/>
            <a:ext cx="1855200" cy="1855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Shape 783"/>
          <p:cNvSpPr txBox="1"/>
          <p:nvPr/>
        </p:nvSpPr>
        <p:spPr>
          <a:xfrm>
            <a:off x="0" y="201279"/>
            <a:ext cx="5757000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Encerrar o projeto ou fase</a:t>
            </a:r>
          </a:p>
        </p:txBody>
      </p:sp>
      <p:pic>
        <p:nvPicPr>
          <p:cNvPr descr="https://www.caelum.com.br/apostila-html-css-javascript/anuncios/alura_2x.png" id="784" name="Shape 7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Shape 785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Shape 786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787" name="Shape 787"/>
          <p:cNvSpPr txBox="1"/>
          <p:nvPr/>
        </p:nvSpPr>
        <p:spPr>
          <a:xfrm>
            <a:off x="2804716" y="2334353"/>
            <a:ext cx="5109000" cy="338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4 – Gerenciamento da Integração</a:t>
            </a:r>
          </a:p>
        </p:txBody>
      </p:sp>
      <p:grpSp>
        <p:nvGrpSpPr>
          <p:cNvPr id="788" name="Shape 788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789" name="Shape 789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0" name="Shape 790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Entradas, ferramentas e técnicas e saídas</a:t>
            </a:r>
          </a:p>
        </p:txBody>
      </p:sp>
      <p:sp>
        <p:nvSpPr>
          <p:cNvPr id="796" name="Shape 796"/>
          <p:cNvSpPr/>
          <p:nvPr/>
        </p:nvSpPr>
        <p:spPr>
          <a:xfrm>
            <a:off x="572468" y="2577555"/>
            <a:ext cx="4320000" cy="953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Encerrar o projeto ou fase 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finalização de todas as atividades de todos os grupos de processos de gerenciamento do projeto, para encerrar formalmente o projeto ou a fase – de acordo com o PMBOK®. </a:t>
            </a:r>
          </a:p>
        </p:txBody>
      </p:sp>
      <p:sp>
        <p:nvSpPr>
          <p:cNvPr id="797" name="Shape 797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  <p:pic>
        <p:nvPicPr>
          <p:cNvPr id="798" name="Shape 7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844" y="993378"/>
            <a:ext cx="5760000" cy="147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Shape 80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</a:t>
            </a:r>
          </a:p>
        </p:txBody>
      </p:sp>
      <p:sp>
        <p:nvSpPr>
          <p:cNvPr id="804" name="Shape 804"/>
          <p:cNvSpPr/>
          <p:nvPr/>
        </p:nvSpPr>
        <p:spPr>
          <a:xfrm>
            <a:off x="716843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Plano de gerenciamento do projeto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plano de gerenciamento do projeto são encontradas orientações para que cada fase ou o projeto seja encerrado. Lembra que é no plano de gerenciamento do projeto que apontamos o ciclo de vida do projeto?</a:t>
            </a:r>
          </a:p>
        </p:txBody>
      </p:sp>
      <p:pic>
        <p:nvPicPr>
          <p:cNvPr id="805" name="Shape 8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Shape 80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Shape 81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812" name="Shape 812"/>
          <p:cNvSpPr/>
          <p:nvPr/>
        </p:nvSpPr>
        <p:spPr>
          <a:xfrm>
            <a:off x="716843" y="885505"/>
            <a:ext cx="6480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Entregas aceitas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entregas aceitas são uma entrada, pois, é após o controle de qualidade e a verificação das entregas terem sido feitas que temos os aceites das mesmas e o encaminhamento para encerramento da fase ou do projeto;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Sem entregas aceitas, não há encerramento (a não ser que os patrocinadores decidam cancelar o projeto, por exemplo).</a:t>
            </a:r>
          </a:p>
        </p:txBody>
      </p:sp>
      <p:pic>
        <p:nvPicPr>
          <p:cNvPr id="813" name="Shape 8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814" name="Shape 81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Shape 81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Entradas (cont.)</a:t>
            </a:r>
          </a:p>
        </p:txBody>
      </p:sp>
      <p:sp>
        <p:nvSpPr>
          <p:cNvPr id="820" name="Shape 820"/>
          <p:cNvSpPr/>
          <p:nvPr/>
        </p:nvSpPr>
        <p:spPr>
          <a:xfrm>
            <a:off x="716843" y="885505"/>
            <a:ext cx="64800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Requisitos de encerramento, informações, base de conhecimento, entre outros.</a:t>
            </a:r>
          </a:p>
        </p:txBody>
      </p:sp>
      <p:pic>
        <p:nvPicPr>
          <p:cNvPr id="821" name="Shape 8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297633"/>
            <a:ext cx="804900" cy="729900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Shape 822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Shape 827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</a:t>
            </a:r>
          </a:p>
        </p:txBody>
      </p:sp>
      <p:sp>
        <p:nvSpPr>
          <p:cNvPr id="828" name="Shape 828"/>
          <p:cNvSpPr/>
          <p:nvPr/>
        </p:nvSpPr>
        <p:spPr>
          <a:xfrm>
            <a:off x="716843" y="885505"/>
            <a:ext cx="6480000" cy="17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Opinião especializada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Conversar com quem sabe encerrar administrativamente o projeto, por exemplo;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Podemos conversar com gerentes mais sêniores, diretores, coordenadores e ainda outros.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Técnicas analíticas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Análise de regressão e análise de tendências.</a:t>
            </a:r>
          </a:p>
        </p:txBody>
      </p:sp>
      <p:pic>
        <p:nvPicPr>
          <p:cNvPr id="829" name="Shape 8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Shape 830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Ferramentas e técnicas (cont.)</a:t>
            </a:r>
          </a:p>
        </p:txBody>
      </p:sp>
      <p:sp>
        <p:nvSpPr>
          <p:cNvPr id="836" name="Shape 836"/>
          <p:cNvSpPr/>
          <p:nvPr/>
        </p:nvSpPr>
        <p:spPr>
          <a:xfrm>
            <a:off x="716843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Reuniões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Reunir-se com a equipe para coletar lições aprendidas, com o cliente ou com outras áreas da empresa para transferir o produto, com as partes interessadas para encerrar o projeto formalmente, entre outras;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Inclui toda reunião necessária para encerrar administrativamente o projeto.</a:t>
            </a:r>
          </a:p>
        </p:txBody>
      </p:sp>
      <p:pic>
        <p:nvPicPr>
          <p:cNvPr id="837" name="Shape 8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53617"/>
            <a:ext cx="809700" cy="8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838" name="Shape 838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22" name="Shape 222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que a integração é importante?</a:t>
            </a:r>
          </a:p>
        </p:txBody>
      </p:sp>
      <p:grpSp>
        <p:nvGrpSpPr>
          <p:cNvPr id="223" name="Shape 223"/>
          <p:cNvGrpSpPr/>
          <p:nvPr/>
        </p:nvGrpSpPr>
        <p:grpSpPr>
          <a:xfrm>
            <a:off x="1798328" y="1065666"/>
            <a:ext cx="4316880" cy="2519999"/>
            <a:chOff x="1485" y="0"/>
            <a:chExt cx="4316880" cy="2520000"/>
          </a:xfrm>
        </p:grpSpPr>
        <p:sp>
          <p:nvSpPr>
            <p:cNvPr id="224" name="Shape 224"/>
            <p:cNvSpPr/>
            <p:nvPr/>
          </p:nvSpPr>
          <p:spPr>
            <a:xfrm>
              <a:off x="1485" y="0"/>
              <a:ext cx="1991100" cy="252000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59806" y="58321"/>
              <a:ext cx="1874700" cy="24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Em diversas situações é necessário integrar os processos de áreas distintas para obter os melhores resultados</a:t>
              </a:r>
            </a:p>
          </p:txBody>
        </p:sp>
        <p:sp>
          <p:nvSpPr>
            <p:cNvPr id="226" name="Shape 226"/>
            <p:cNvSpPr/>
            <p:nvPr/>
          </p:nvSpPr>
          <p:spPr>
            <a:xfrm>
              <a:off x="2327265" y="0"/>
              <a:ext cx="1991100" cy="252000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7" name="Shape 227"/>
            <p:cNvSpPr txBox="1"/>
            <p:nvPr/>
          </p:nvSpPr>
          <p:spPr>
            <a:xfrm>
              <a:off x="2385586" y="58321"/>
              <a:ext cx="1874700" cy="24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Contém os elementos de coordenação dos diversos planos de projetos</a:t>
              </a:r>
            </a:p>
          </p:txBody>
        </p:sp>
      </p:grpSp>
      <p:sp>
        <p:nvSpPr>
          <p:cNvPr id="228" name="Shape 228"/>
          <p:cNvSpPr/>
          <p:nvPr/>
        </p:nvSpPr>
        <p:spPr>
          <a:xfrm>
            <a:off x="428452" y="3729682"/>
            <a:ext cx="463200" cy="343200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38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Shape 843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</a:t>
            </a:r>
          </a:p>
        </p:txBody>
      </p:sp>
      <p:pic>
        <p:nvPicPr>
          <p:cNvPr id="844" name="Shape 844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5" name="Shape 845"/>
          <p:cNvSpPr/>
          <p:nvPr/>
        </p:nvSpPr>
        <p:spPr>
          <a:xfrm>
            <a:off x="690437" y="885505"/>
            <a:ext cx="648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Transição do produto, serviço ou resultado final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 equipe de projetos para a equipe de operações ou da equipe de projetos para o cliente, por exemplo;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Também conhecido como </a:t>
            </a:r>
            <a:r>
              <a:rPr b="0" i="1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handover</a:t>
            </a: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846" name="Shape 846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Shape 851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Saídas (cont.)</a:t>
            </a:r>
          </a:p>
        </p:txBody>
      </p:sp>
      <p:sp>
        <p:nvSpPr>
          <p:cNvPr id="852" name="Shape 852"/>
          <p:cNvSpPr/>
          <p:nvPr/>
        </p:nvSpPr>
        <p:spPr>
          <a:xfrm>
            <a:off x="690437" y="885505"/>
            <a:ext cx="64800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Atualizações dos ativos de processos organizacionais</a:t>
            </a:r>
          </a:p>
          <a:p>
            <a:pPr indent="-292948" lvl="1" marL="66124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Arquivos de projetos, documentos do projeto e lições aprendidas – o que deu certo, errado, o que pode ser melhorado no futuro e demais lições aprendidas precisam ser transferidas para a organização – são alguns dos documentos atualizados no processo Encerrar o projeto ou fase.</a:t>
            </a:r>
          </a:p>
        </p:txBody>
      </p:sp>
      <p:pic>
        <p:nvPicPr>
          <p:cNvPr id="853" name="Shape 853"/>
          <p:cNvPicPr preferRelativeResize="0"/>
          <p:nvPr/>
        </p:nvPicPr>
        <p:blipFill rotWithShape="1">
          <a:blip r:embed="rId3">
            <a:alphaModFix/>
          </a:blip>
          <a:srcRect b="22249" l="0" r="0" t="6713"/>
          <a:stretch/>
        </p:blipFill>
        <p:spPr>
          <a:xfrm>
            <a:off x="690437" y="3173935"/>
            <a:ext cx="972000" cy="915900"/>
          </a:xfrm>
          <a:prstGeom prst="rect">
            <a:avLst/>
          </a:prstGeom>
          <a:noFill/>
          <a:ln>
            <a:noFill/>
          </a:ln>
        </p:spPr>
      </p:pic>
      <p:sp>
        <p:nvSpPr>
          <p:cNvPr id="854" name="Shape 854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8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Shape 859"/>
          <p:cNvSpPr/>
          <p:nvPr/>
        </p:nvSpPr>
        <p:spPr>
          <a:xfrm>
            <a:off x="1" y="273297"/>
            <a:ext cx="7913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Encerrar o projeto ou fase</a:t>
            </a:r>
          </a:p>
        </p:txBody>
      </p:sp>
      <p:sp>
        <p:nvSpPr>
          <p:cNvPr id="860" name="Shape 860"/>
          <p:cNvSpPr/>
          <p:nvPr/>
        </p:nvSpPr>
        <p:spPr>
          <a:xfrm>
            <a:off x="716843" y="885505"/>
            <a:ext cx="64800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processo de finalização de todas as atividades de todos os grupos de processos de gerenciamento do projeto, para encerrar formalmente o projeto ou a fase – de acordo com o PMBOK®.</a:t>
            </a:r>
          </a:p>
        </p:txBody>
      </p:sp>
      <p:sp>
        <p:nvSpPr>
          <p:cNvPr id="861" name="Shape 861"/>
          <p:cNvSpPr/>
          <p:nvPr/>
        </p:nvSpPr>
        <p:spPr>
          <a:xfrm>
            <a:off x="6549132" y="686785"/>
            <a:ext cx="1364700" cy="2979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</p:txBody>
      </p:sp>
      <p:pic>
        <p:nvPicPr>
          <p:cNvPr id="862" name="Shape 8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217514"/>
            <a:ext cx="1581900" cy="14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hape 868"/>
          <p:cNvSpPr txBox="1"/>
          <p:nvPr/>
        </p:nvSpPr>
        <p:spPr>
          <a:xfrm>
            <a:off x="0" y="345302"/>
            <a:ext cx="6476999" cy="132479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Fim do Módulo 4</a:t>
            </a:r>
          </a:p>
        </p:txBody>
      </p:sp>
      <p:sp>
        <p:nvSpPr>
          <p:cNvPr id="869" name="Shape 869"/>
          <p:cNvSpPr/>
          <p:nvPr/>
        </p:nvSpPr>
        <p:spPr>
          <a:xfrm>
            <a:off x="1649718" y="1688196"/>
            <a:ext cx="6261000" cy="792000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0" name="Shape 870"/>
          <p:cNvSpPr txBox="1"/>
          <p:nvPr/>
        </p:nvSpPr>
        <p:spPr>
          <a:xfrm>
            <a:off x="1865742" y="1938308"/>
            <a:ext cx="604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871" name="Shape 8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72" name="Shape 872"/>
          <p:cNvGrpSpPr/>
          <p:nvPr/>
        </p:nvGrpSpPr>
        <p:grpSpPr>
          <a:xfrm>
            <a:off x="3" y="1796255"/>
            <a:ext cx="2732645" cy="576125"/>
            <a:chOff x="-150191" y="1834342"/>
            <a:chExt cx="7482598" cy="1702500"/>
          </a:xfrm>
        </p:grpSpPr>
        <p:pic>
          <p:nvPicPr>
            <p:cNvPr id="873" name="Shape 873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4" name="Shape 874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Shape 880"/>
          <p:cNvSpPr txBox="1"/>
          <p:nvPr/>
        </p:nvSpPr>
        <p:spPr>
          <a:xfrm>
            <a:off x="2808311" y="417314"/>
            <a:ext cx="5109000" cy="584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881" name="Shape 881"/>
          <p:cNvSpPr txBox="1"/>
          <p:nvPr/>
        </p:nvSpPr>
        <p:spPr>
          <a:xfrm>
            <a:off x="0" y="1952999"/>
            <a:ext cx="4817400" cy="11079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Professor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 Expert</a:t>
            </a:r>
          </a:p>
        </p:txBody>
      </p:sp>
      <p:pic>
        <p:nvPicPr>
          <p:cNvPr descr="https://www.caelum.com.br/apostila-html-css-javascript/anuncios/alura_2x.png" id="882" name="Shape 8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3" name="Shape 883"/>
          <p:cNvGrpSpPr/>
          <p:nvPr/>
        </p:nvGrpSpPr>
        <p:grpSpPr>
          <a:xfrm>
            <a:off x="76775" y="421717"/>
            <a:ext cx="2732645" cy="576125"/>
            <a:chOff x="-150191" y="1834342"/>
            <a:chExt cx="7482598" cy="1702500"/>
          </a:xfrm>
        </p:grpSpPr>
        <p:pic>
          <p:nvPicPr>
            <p:cNvPr id="884" name="Shape 884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5" name="Shape 885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0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Shape 891"/>
          <p:cNvSpPr txBox="1"/>
          <p:nvPr/>
        </p:nvSpPr>
        <p:spPr>
          <a:xfrm>
            <a:off x="2808311" y="417314"/>
            <a:ext cx="5109000" cy="584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892" name="Shape 892"/>
          <p:cNvSpPr txBox="1"/>
          <p:nvPr/>
        </p:nvSpPr>
        <p:spPr>
          <a:xfrm>
            <a:off x="0" y="1713458"/>
            <a:ext cx="4817400" cy="1631099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Revisores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Daniela Gomes dos Santos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CAPM®, SSYB™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Guilherme Calabria Etcheverry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PMP®, PRINCE2 Practitioner</a:t>
            </a:r>
          </a:p>
        </p:txBody>
      </p:sp>
      <p:pic>
        <p:nvPicPr>
          <p:cNvPr descr="https://www.caelum.com.br/apostila-html-css-javascript/anuncios/alura_2x.png" id="893" name="Shape 8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4" name="Shape 894"/>
          <p:cNvGrpSpPr/>
          <p:nvPr/>
        </p:nvGrpSpPr>
        <p:grpSpPr>
          <a:xfrm>
            <a:off x="76775" y="421717"/>
            <a:ext cx="2732645" cy="576125"/>
            <a:chOff x="-150191" y="1834342"/>
            <a:chExt cx="7482598" cy="1702500"/>
          </a:xfrm>
        </p:grpSpPr>
        <p:pic>
          <p:nvPicPr>
            <p:cNvPr id="895" name="Shape 89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6" name="Shape 89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/>
        </p:nvSpPr>
        <p:spPr>
          <a:xfrm rot="-1663517">
            <a:off x="5977706" y="3412463"/>
            <a:ext cx="1709466" cy="461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34" name="Shape 234"/>
          <p:cNvSpPr/>
          <p:nvPr/>
        </p:nvSpPr>
        <p:spPr>
          <a:xfrm>
            <a:off x="12443" y="273297"/>
            <a:ext cx="788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que a integração é importante?</a:t>
            </a:r>
          </a:p>
        </p:txBody>
      </p:sp>
      <p:grpSp>
        <p:nvGrpSpPr>
          <p:cNvPr id="235" name="Shape 235"/>
          <p:cNvGrpSpPr/>
          <p:nvPr/>
        </p:nvGrpSpPr>
        <p:grpSpPr>
          <a:xfrm>
            <a:off x="1798328" y="1065666"/>
            <a:ext cx="4316880" cy="2519999"/>
            <a:chOff x="1485" y="0"/>
            <a:chExt cx="4316880" cy="2520000"/>
          </a:xfrm>
        </p:grpSpPr>
        <p:sp>
          <p:nvSpPr>
            <p:cNvPr id="236" name="Shape 236"/>
            <p:cNvSpPr/>
            <p:nvPr/>
          </p:nvSpPr>
          <p:spPr>
            <a:xfrm>
              <a:off x="1485" y="0"/>
              <a:ext cx="1991100" cy="252000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" name="Shape 237"/>
            <p:cNvSpPr txBox="1"/>
            <p:nvPr/>
          </p:nvSpPr>
          <p:spPr>
            <a:xfrm>
              <a:off x="59806" y="58321"/>
              <a:ext cx="1874700" cy="24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Contém os elementos que darão subsídios para análises de impacto que se fizerem necessárias ao longo do projeto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2327265" y="0"/>
              <a:ext cx="1991100" cy="2520000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38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0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9" name="Shape 239"/>
            <p:cNvSpPr txBox="1"/>
            <p:nvPr/>
          </p:nvSpPr>
          <p:spPr>
            <a:xfrm>
              <a:off x="2385586" y="58321"/>
              <a:ext cx="1874700" cy="240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Contém elementos para o controle de alterações em projetos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