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6" r:id="rId9"/>
    <p:sldId id="265" r:id="rId10"/>
    <p:sldId id="267" r:id="rId11"/>
    <p:sldId id="264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18E25-41B6-B241-6AA9-DA65FF698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C061B2-EE99-F140-FA45-030EF5402E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A4FB45-3F17-65EE-384E-B73B170DE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AD87-709C-4F20-BA23-285C2AD2A4D0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61015A-48B6-94A5-AD86-2C14DE55E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67C5F9-3BBD-2F84-0364-E59BE991F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9987-138C-4A9F-B0DF-123889F2F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90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95F3B-A364-99C0-1F8A-8690233DF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7D11F8-65B2-F687-0278-FFDD486C19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4D2FC0-EF9B-491F-8FAD-5D94AF08B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AD87-709C-4F20-BA23-285C2AD2A4D0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CB15EC-2D47-4034-BEB5-5B467FDA0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65BA5-0B29-F091-277F-D6BC1EBE5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9987-138C-4A9F-B0DF-123889F2F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403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4374EA-791E-C147-BA22-633D086514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D0D7C3-5451-CAE9-C3CD-2A438F235D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649447-0469-0E88-0EE8-B183B687C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AD87-709C-4F20-BA23-285C2AD2A4D0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D66AF-8E03-A542-D525-F6879A4C8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A712AA-FCC1-4A63-3C4E-8ECDC1295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9987-138C-4A9F-B0DF-123889F2F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823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1D2A2-5849-8A08-D851-AE48CC126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57575-F8E0-29D3-19DB-1221F3ED45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779C32-9703-A11C-86D1-21BA6CD92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AD87-709C-4F20-BA23-285C2AD2A4D0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19F367-2B19-6893-D04B-6D688FA01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A6019-F908-7B7A-F42C-85FF7B5AA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9987-138C-4A9F-B0DF-123889F2F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661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4772C-214E-1E4C-CEF6-ACA32319A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C837DB-E769-CECD-ACBD-0A4E15A689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4E788-110A-1CAA-E1BF-C568DC0DF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AD87-709C-4F20-BA23-285C2AD2A4D0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48D27-4BF9-8F68-E010-9FFD61245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329A00-AC8B-60D3-E726-91D1231D6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9987-138C-4A9F-B0DF-123889F2F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71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291C1-FAF6-1145-FFAE-F75C7214B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CD7B4-30CD-0473-472A-1EC3D92842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54758B-7493-ADB3-835B-2BF8E20A7A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654EF4-EE87-D9CF-A2C4-386447ECB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AD87-709C-4F20-BA23-285C2AD2A4D0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0FB699-A426-00A4-E62B-156C385C9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187CC-78A0-34C1-0022-E5138C6C1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9987-138C-4A9F-B0DF-123889F2F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130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2CB64-365F-31AB-A5B8-14AD3DC9C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563FF2-FDCE-41B9-D806-C44C6B0CA5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934656-0275-FFC5-357F-5F45467EAA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ED19E5-F394-23FF-07DC-FDCA719D8F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481694-3185-E9EF-8F4A-41C7450091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A65DF9-C22E-4675-F3C7-052C02626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AD87-709C-4F20-BA23-285C2AD2A4D0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1A07F-99AE-129F-3977-4E20FF23B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F5AFE8-CB86-C581-37BA-7D2BC56D6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9987-138C-4A9F-B0DF-123889F2F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87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CE92D-1EAE-08FA-0DE9-D85789094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311F6E-74EC-3C99-FCE3-F0C178AF9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AD87-709C-4F20-BA23-285C2AD2A4D0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533D94-1E34-FA9E-7AC3-4A23AA1EA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E97259-4A5A-64B6-B9FC-185EDE2BF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9987-138C-4A9F-B0DF-123889F2F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928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D65416-6397-DADA-010B-C124D401A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AD87-709C-4F20-BA23-285C2AD2A4D0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DAB83B-4434-51CE-C1E4-81454AC20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E93574-7AA4-F9FA-6D79-4D9930633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9987-138C-4A9F-B0DF-123889F2F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053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1D620-6E91-07B7-EB3C-4E7F74E47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412654-582B-6EC9-9C63-DA86C3A52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896B9D-E9CD-9A2B-F20E-3FFD56E106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794CA2-5624-C335-8602-271F3DDDE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AD87-709C-4F20-BA23-285C2AD2A4D0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7711F-DA87-0F97-3F82-FB19CC35A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54F039-B313-E19E-DEB1-FFA439226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9987-138C-4A9F-B0DF-123889F2F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142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DD91C-DD68-598C-8BF6-2E0A3FB24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9EF8D6-DBDA-697E-B2B7-D4255D869C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287AAB-7EC7-2D9E-D31D-7C3DAA2FDA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FDEE3-BDE0-5305-D1BE-BCF7063D9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AD87-709C-4F20-BA23-285C2AD2A4D0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D477B9-170C-27E9-0AE7-5E5311DCD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C602C-8C35-07D8-CD84-78D333D4C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39987-138C-4A9F-B0DF-123889F2F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773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ED5EED-4381-D7B0-BDB8-C53FFDB6D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A87EEC-5A5D-E418-F51D-FECC08B84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2A0860-0EDD-A0AC-B4D1-EECB60AE46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CAD87-709C-4F20-BA23-285C2AD2A4D0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C95865-5BCA-885D-11BF-A209A6E678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1BC64F-57C9-EF6A-ADC3-CC125A3B8A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39987-138C-4A9F-B0DF-123889F2F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369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BD149-D4B9-5D8A-8ADF-7A00FEF40E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71525"/>
            <a:ext cx="9144000" cy="2376488"/>
          </a:xfrm>
        </p:spPr>
        <p:txBody>
          <a:bodyPr>
            <a:normAutofit/>
          </a:bodyPr>
          <a:lstStyle/>
          <a:p>
            <a:r>
              <a:rPr lang="en-US" sz="3200" b="1" dirty="0"/>
              <a:t>Tea Garden Automated Sprinkler System and Mobile App using IoT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3EA7FE-1BAB-FE1C-E3AE-C2B206FA7D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259137"/>
            <a:ext cx="9957847" cy="2317995"/>
          </a:xfrm>
          <a:noFill/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/>
              <a:t>Shariar Hasan			         	</a:t>
            </a:r>
            <a:r>
              <a:rPr lang="en-US" u="sng" dirty="0"/>
              <a:t>Supervised by:</a:t>
            </a:r>
            <a:r>
              <a:rPr lang="en-US" dirty="0"/>
              <a:t>			</a:t>
            </a:r>
          </a:p>
          <a:p>
            <a:pPr algn="l"/>
            <a:r>
              <a:rPr lang="en-US" dirty="0"/>
              <a:t>ID: 18701012				Dr. Muhammad Sanaullah Chowdhury</a:t>
            </a:r>
          </a:p>
          <a:p>
            <a:pPr algn="l"/>
            <a:r>
              <a:rPr lang="en-US" dirty="0"/>
              <a:t>Session: 2017-18			Professor</a:t>
            </a:r>
          </a:p>
          <a:p>
            <a:pPr algn="l"/>
            <a:r>
              <a:rPr lang="en-US" dirty="0"/>
              <a:t>					Department of Computer Science And 						Engineering,</a:t>
            </a:r>
          </a:p>
          <a:p>
            <a:pPr algn="l"/>
            <a:r>
              <a:rPr lang="en-US" dirty="0"/>
              <a:t>					University of Chittagong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7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7B2FB-0B2F-4FEE-9392-BB51E66B5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0CCB32B-6199-9674-E855-C933D79222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706" y="1690688"/>
            <a:ext cx="8040587" cy="5047962"/>
          </a:xfrm>
        </p:spPr>
      </p:pic>
      <p:sp>
        <p:nvSpPr>
          <p:cNvPr id="3" name="Arrow: Down 2">
            <a:extLst>
              <a:ext uri="{FF2B5EF4-FFF2-40B4-BE49-F238E27FC236}">
                <a16:creationId xmlns:a16="http://schemas.microsoft.com/office/drawing/2014/main" id="{BC28F3C4-06A0-4C43-735C-724BCC38C2FB}"/>
              </a:ext>
            </a:extLst>
          </p:cNvPr>
          <p:cNvSpPr/>
          <p:nvPr/>
        </p:nvSpPr>
        <p:spPr>
          <a:xfrm>
            <a:off x="10340517" y="1"/>
            <a:ext cx="1721766" cy="1533524"/>
          </a:xfrm>
          <a:prstGeom prst="downArrow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5C4F6B8-DA1A-D6F1-04B9-D75138AB760D}"/>
              </a:ext>
            </a:extLst>
          </p:cNvPr>
          <p:cNvCxnSpPr>
            <a:cxnSpLocks/>
          </p:cNvCxnSpPr>
          <p:nvPr/>
        </p:nvCxnSpPr>
        <p:spPr>
          <a:xfrm>
            <a:off x="923925" y="1533525"/>
            <a:ext cx="10277475" cy="0"/>
          </a:xfrm>
          <a:prstGeom prst="line">
            <a:avLst/>
          </a:prstGeom>
          <a:ln w="31750" cmpd="sng">
            <a:solidFill>
              <a:schemeClr val="accent5"/>
            </a:solidFill>
            <a:miter lim="800000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668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79B57-D643-A387-7A6C-827F73C70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95D70E-9DBA-6414-7EFE-570CF182F3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project provides smart irrigation system </a:t>
            </a:r>
          </a:p>
          <a:p>
            <a:r>
              <a:rPr lang="en-US" dirty="0"/>
              <a:t>This system helps in:</a:t>
            </a:r>
          </a:p>
          <a:p>
            <a:pPr lvl="1"/>
            <a:r>
              <a:rPr lang="en-US" dirty="0"/>
              <a:t>Reducing:</a:t>
            </a:r>
          </a:p>
          <a:p>
            <a:pPr lvl="2"/>
            <a:r>
              <a:rPr lang="en-US" dirty="0"/>
              <a:t>Time</a:t>
            </a:r>
          </a:p>
          <a:p>
            <a:pPr lvl="2"/>
            <a:r>
              <a:rPr lang="en-US" dirty="0"/>
              <a:t>Cost</a:t>
            </a:r>
          </a:p>
          <a:p>
            <a:pPr lvl="2"/>
            <a:r>
              <a:rPr lang="en-US" dirty="0"/>
              <a:t>Workload</a:t>
            </a:r>
          </a:p>
          <a:p>
            <a:pPr lvl="1"/>
            <a:r>
              <a:rPr lang="en-US" dirty="0"/>
              <a:t>Saving water</a:t>
            </a:r>
          </a:p>
          <a:p>
            <a:pPr lvl="1"/>
            <a:r>
              <a:rPr lang="en-US" dirty="0"/>
              <a:t>Multitasking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25FA72C9-7B3C-131B-49AF-172286E4C739}"/>
              </a:ext>
            </a:extLst>
          </p:cNvPr>
          <p:cNvSpPr/>
          <p:nvPr/>
        </p:nvSpPr>
        <p:spPr>
          <a:xfrm>
            <a:off x="10340517" y="1"/>
            <a:ext cx="1721766" cy="1533524"/>
          </a:xfrm>
          <a:prstGeom prst="downArrow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BA87218-47FF-BB35-62AA-9CFDEAAE5BD6}"/>
              </a:ext>
            </a:extLst>
          </p:cNvPr>
          <p:cNvCxnSpPr>
            <a:cxnSpLocks/>
          </p:cNvCxnSpPr>
          <p:nvPr/>
        </p:nvCxnSpPr>
        <p:spPr>
          <a:xfrm>
            <a:off x="923925" y="1533525"/>
            <a:ext cx="10277475" cy="0"/>
          </a:xfrm>
          <a:prstGeom prst="line">
            <a:avLst/>
          </a:prstGeom>
          <a:ln w="31750" cmpd="sng">
            <a:solidFill>
              <a:schemeClr val="accent5"/>
            </a:solidFill>
            <a:miter lim="800000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4064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8B318-F8C4-7199-4198-1223F6175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341920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70623-84F8-4E1C-198C-1F836B98898A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Problem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F230C-E372-4B8F-E29B-88E5F66D62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Overuse and less use of the water</a:t>
            </a:r>
          </a:p>
          <a:p>
            <a:r>
              <a:rPr lang="en-US" dirty="0"/>
              <a:t>Watering tea plant depends on humidity or rain</a:t>
            </a:r>
          </a:p>
          <a:p>
            <a:r>
              <a:rPr lang="en-US" dirty="0"/>
              <a:t>Restrictions on multiple species of tea plants in same land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2BC3B658-E822-6E3C-E4C7-B2519B329A22}"/>
              </a:ext>
            </a:extLst>
          </p:cNvPr>
          <p:cNvSpPr/>
          <p:nvPr/>
        </p:nvSpPr>
        <p:spPr>
          <a:xfrm>
            <a:off x="10340517" y="1"/>
            <a:ext cx="1721766" cy="1533524"/>
          </a:xfrm>
          <a:prstGeom prst="downArrow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1921E9D-573A-9AE7-8139-CB449ADE27A7}"/>
              </a:ext>
            </a:extLst>
          </p:cNvPr>
          <p:cNvCxnSpPr>
            <a:cxnSpLocks/>
          </p:cNvCxnSpPr>
          <p:nvPr/>
        </p:nvCxnSpPr>
        <p:spPr>
          <a:xfrm>
            <a:off x="923925" y="1533525"/>
            <a:ext cx="10277475" cy="0"/>
          </a:xfrm>
          <a:prstGeom prst="line">
            <a:avLst/>
          </a:prstGeom>
          <a:ln w="31750" cmpd="sng">
            <a:solidFill>
              <a:schemeClr val="accent5"/>
            </a:solidFill>
            <a:miter lim="800000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280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6185E-5E7B-66E3-89F1-43BA0C866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5B088C-A818-1CCE-8A78-BF065FDF9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05450" cy="4508500"/>
          </a:xfrm>
        </p:spPr>
        <p:txBody>
          <a:bodyPr/>
          <a:lstStyle/>
          <a:p>
            <a:r>
              <a:rPr lang="en-US" dirty="0"/>
              <a:t>No need to go outside to water</a:t>
            </a:r>
          </a:p>
          <a:p>
            <a:r>
              <a:rPr lang="en-US" dirty="0"/>
              <a:t>No need to actively monitor</a:t>
            </a:r>
          </a:p>
          <a:p>
            <a:r>
              <a:rPr lang="en-US" dirty="0"/>
              <a:t>Saves time</a:t>
            </a:r>
          </a:p>
          <a:p>
            <a:r>
              <a:rPr lang="en-US" dirty="0"/>
              <a:t>Saves water</a:t>
            </a:r>
          </a:p>
          <a:p>
            <a:r>
              <a:rPr lang="en-US" dirty="0"/>
              <a:t>Saves money</a:t>
            </a:r>
          </a:p>
          <a:p>
            <a:r>
              <a:rPr lang="en-US" dirty="0"/>
              <a:t>Boring process to easy process</a:t>
            </a:r>
          </a:p>
        </p:txBody>
      </p:sp>
      <p:pic>
        <p:nvPicPr>
          <p:cNvPr id="2050" name="Picture 2" descr="Sprinkler Irrigation System in Tea Garden Close Look 2018 - YouTube">
            <a:extLst>
              <a:ext uri="{FF2B5EF4-FFF2-40B4-BE49-F238E27FC236}">
                <a16:creationId xmlns:a16="http://schemas.microsoft.com/office/drawing/2014/main" id="{16F2C8A1-89F8-B324-3F0A-369579F649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650" y="1690688"/>
            <a:ext cx="5686425" cy="3198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rrow: Down 9">
            <a:extLst>
              <a:ext uri="{FF2B5EF4-FFF2-40B4-BE49-F238E27FC236}">
                <a16:creationId xmlns:a16="http://schemas.microsoft.com/office/drawing/2014/main" id="{9782F0E1-2EBD-6265-3B9A-F552008D8AEB}"/>
              </a:ext>
            </a:extLst>
          </p:cNvPr>
          <p:cNvSpPr/>
          <p:nvPr/>
        </p:nvSpPr>
        <p:spPr>
          <a:xfrm>
            <a:off x="10340517" y="1"/>
            <a:ext cx="1721766" cy="1533524"/>
          </a:xfrm>
          <a:prstGeom prst="downArrow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8B98566-C6FA-583C-ED7F-0AD896CA6B19}"/>
              </a:ext>
            </a:extLst>
          </p:cNvPr>
          <p:cNvCxnSpPr>
            <a:cxnSpLocks/>
          </p:cNvCxnSpPr>
          <p:nvPr/>
        </p:nvCxnSpPr>
        <p:spPr>
          <a:xfrm>
            <a:off x="923925" y="1533525"/>
            <a:ext cx="10277475" cy="0"/>
          </a:xfrm>
          <a:prstGeom prst="line">
            <a:avLst/>
          </a:prstGeom>
          <a:ln w="31750" cmpd="sng">
            <a:solidFill>
              <a:schemeClr val="accent5"/>
            </a:solidFill>
            <a:miter lim="800000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364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24E02-386C-B751-F892-F988CD288967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dirty="0"/>
              <a:t>Related works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86E378-BF34-9D20-01C8-B0378F54A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Chandan Kumar </a:t>
            </a:r>
            <a:r>
              <a:rPr lang="en-US" dirty="0" err="1"/>
              <a:t>Sahu</a:t>
            </a:r>
            <a:r>
              <a:rPr lang="en-US" dirty="0"/>
              <a:t> and </a:t>
            </a:r>
            <a:r>
              <a:rPr lang="en-US" dirty="0" err="1"/>
              <a:t>Pramitee</a:t>
            </a:r>
            <a:r>
              <a:rPr lang="en-US" dirty="0"/>
              <a:t> Behera, “</a:t>
            </a:r>
            <a:r>
              <a:rPr lang="en-US" b="1" dirty="0"/>
              <a:t>A low cost smart irrigation control system</a:t>
            </a:r>
            <a:r>
              <a:rPr lang="en-US" dirty="0"/>
              <a:t>”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Joaqu´ın</a:t>
            </a:r>
            <a:r>
              <a:rPr lang="en-US" dirty="0"/>
              <a:t> Gutierrez, Juan Francisco Villa-Medina, “</a:t>
            </a:r>
            <a:r>
              <a:rPr lang="en-US" b="1" dirty="0"/>
              <a:t>Automated irrigation system using a wireless  sensor network and </a:t>
            </a:r>
            <a:r>
              <a:rPr lang="en-US" b="1" dirty="0" err="1"/>
              <a:t>gprs</a:t>
            </a:r>
            <a:r>
              <a:rPr lang="en-US" b="1" dirty="0"/>
              <a:t> module</a:t>
            </a:r>
            <a:r>
              <a:rPr lang="en-US" dirty="0"/>
              <a:t>”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Karan </a:t>
            </a:r>
            <a:r>
              <a:rPr lang="en-US" dirty="0" err="1"/>
              <a:t>Kansara</a:t>
            </a:r>
            <a:r>
              <a:rPr lang="en-US" dirty="0"/>
              <a:t>, Vishal Zaveri, “</a:t>
            </a:r>
            <a:r>
              <a:rPr lang="en-US" b="1" dirty="0"/>
              <a:t>Sensor based automated irrigation system with </a:t>
            </a:r>
            <a:r>
              <a:rPr lang="en-US" b="1" dirty="0" err="1"/>
              <a:t>iot</a:t>
            </a:r>
            <a:r>
              <a:rPr lang="en-US" dirty="0"/>
              <a:t>”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C5547627-EB65-EC99-0979-96C1B3A623A8}"/>
              </a:ext>
            </a:extLst>
          </p:cNvPr>
          <p:cNvSpPr/>
          <p:nvPr/>
        </p:nvSpPr>
        <p:spPr>
          <a:xfrm>
            <a:off x="10340517" y="1"/>
            <a:ext cx="1721766" cy="1533524"/>
          </a:xfrm>
          <a:prstGeom prst="downArrow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795BFB9-821B-B2BB-6D22-66C9E02F337F}"/>
              </a:ext>
            </a:extLst>
          </p:cNvPr>
          <p:cNvCxnSpPr>
            <a:cxnSpLocks/>
          </p:cNvCxnSpPr>
          <p:nvPr/>
        </p:nvCxnSpPr>
        <p:spPr>
          <a:xfrm>
            <a:off x="923925" y="1533525"/>
            <a:ext cx="10277475" cy="0"/>
          </a:xfrm>
          <a:prstGeom prst="line">
            <a:avLst/>
          </a:prstGeom>
          <a:ln w="31750" cmpd="sng">
            <a:solidFill>
              <a:schemeClr val="accent5"/>
            </a:solidFill>
            <a:miter lim="800000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9703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6CB32-EF8F-5A8B-1915-D75D485F9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4E64E72-F1FD-570E-B6A0-3993B63D50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0083" y="1601787"/>
            <a:ext cx="6890472" cy="5053013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D9EA0F5-F925-8D57-CFEC-7FFD51D6FDFE}"/>
              </a:ext>
            </a:extLst>
          </p:cNvPr>
          <p:cNvSpPr txBox="1"/>
          <p:nvPr/>
        </p:nvSpPr>
        <p:spPr>
          <a:xfrm>
            <a:off x="838199" y="1690687"/>
            <a:ext cx="450532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Sensors used: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Soil moisture sensor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Temperature sensor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Water level detector</a:t>
            </a:r>
          </a:p>
          <a:p>
            <a:endParaRPr lang="en-US" sz="2400" dirty="0"/>
          </a:p>
          <a:p>
            <a:r>
              <a:rPr lang="en-US" sz="2400" b="1" u="sng" dirty="0"/>
              <a:t>Tools: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Arduino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Relay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688DC6-80FB-DF8E-AF34-AAD363476662}"/>
              </a:ext>
            </a:extLst>
          </p:cNvPr>
          <p:cNvSpPr/>
          <p:nvPr/>
        </p:nvSpPr>
        <p:spPr>
          <a:xfrm>
            <a:off x="8498841" y="5415280"/>
            <a:ext cx="1529080" cy="1285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BFAC42A3-C188-3CD3-07C8-CC0A5885F535}"/>
              </a:ext>
            </a:extLst>
          </p:cNvPr>
          <p:cNvSpPr/>
          <p:nvPr/>
        </p:nvSpPr>
        <p:spPr>
          <a:xfrm>
            <a:off x="10340517" y="1"/>
            <a:ext cx="1721766" cy="1533524"/>
          </a:xfrm>
          <a:prstGeom prst="downArrow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2A543A2-B1B3-DB46-A25E-65F91EA14110}"/>
              </a:ext>
            </a:extLst>
          </p:cNvPr>
          <p:cNvCxnSpPr>
            <a:cxnSpLocks/>
          </p:cNvCxnSpPr>
          <p:nvPr/>
        </p:nvCxnSpPr>
        <p:spPr>
          <a:xfrm>
            <a:off x="923925" y="1533525"/>
            <a:ext cx="10277475" cy="0"/>
          </a:xfrm>
          <a:prstGeom prst="line">
            <a:avLst/>
          </a:prstGeom>
          <a:ln w="31750" cmpd="sng">
            <a:solidFill>
              <a:schemeClr val="accent5"/>
            </a:solidFill>
            <a:miter lim="800000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6946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948F1-8BAA-B848-9F91-28F22A198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2ED7246-EB6F-FCBD-B005-5169C517A2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21" y="1994720"/>
            <a:ext cx="10971158" cy="4187005"/>
          </a:xfrm>
        </p:spPr>
      </p:pic>
      <p:sp>
        <p:nvSpPr>
          <p:cNvPr id="3" name="Arrow: Down 2">
            <a:extLst>
              <a:ext uri="{FF2B5EF4-FFF2-40B4-BE49-F238E27FC236}">
                <a16:creationId xmlns:a16="http://schemas.microsoft.com/office/drawing/2014/main" id="{C222E466-134A-ACEB-0EA9-2C4DB8A5C0ED}"/>
              </a:ext>
            </a:extLst>
          </p:cNvPr>
          <p:cNvSpPr/>
          <p:nvPr/>
        </p:nvSpPr>
        <p:spPr>
          <a:xfrm>
            <a:off x="10340517" y="1"/>
            <a:ext cx="1721766" cy="1533524"/>
          </a:xfrm>
          <a:prstGeom prst="downArrow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576C6CD-1E61-A613-881B-3A722C8B7037}"/>
              </a:ext>
            </a:extLst>
          </p:cNvPr>
          <p:cNvCxnSpPr>
            <a:cxnSpLocks/>
          </p:cNvCxnSpPr>
          <p:nvPr/>
        </p:nvCxnSpPr>
        <p:spPr>
          <a:xfrm>
            <a:off x="923925" y="1533525"/>
            <a:ext cx="10277475" cy="0"/>
          </a:xfrm>
          <a:prstGeom prst="line">
            <a:avLst/>
          </a:prstGeom>
          <a:ln w="31750" cmpd="sng">
            <a:solidFill>
              <a:schemeClr val="accent5"/>
            </a:solidFill>
            <a:miter lim="800000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8395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04B82-258D-345F-B4DF-3B62856A2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3DFD6F-665F-287F-0CCF-788CD7A8A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proposed system is not build yet. </a:t>
            </a:r>
          </a:p>
          <a:p>
            <a:r>
              <a:rPr lang="en-US" dirty="0"/>
              <a:t>Some of the devices are been collected.</a:t>
            </a:r>
          </a:p>
          <a:p>
            <a:endParaRPr lang="en-US" dirty="0"/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539641D4-6412-C872-C006-E82E7326F012}"/>
              </a:ext>
            </a:extLst>
          </p:cNvPr>
          <p:cNvSpPr/>
          <p:nvPr/>
        </p:nvSpPr>
        <p:spPr>
          <a:xfrm>
            <a:off x="10340517" y="1"/>
            <a:ext cx="1721766" cy="1533524"/>
          </a:xfrm>
          <a:prstGeom prst="downArrow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7DE2AF8-7711-DE1B-7306-7311058BA045}"/>
              </a:ext>
            </a:extLst>
          </p:cNvPr>
          <p:cNvCxnSpPr>
            <a:cxnSpLocks/>
          </p:cNvCxnSpPr>
          <p:nvPr/>
        </p:nvCxnSpPr>
        <p:spPr>
          <a:xfrm>
            <a:off x="923925" y="1533525"/>
            <a:ext cx="10277475" cy="0"/>
          </a:xfrm>
          <a:prstGeom prst="line">
            <a:avLst/>
          </a:prstGeom>
          <a:ln w="31750" cmpd="sng">
            <a:solidFill>
              <a:schemeClr val="accent5"/>
            </a:solidFill>
            <a:miter lim="800000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475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04B82-258D-345F-B4DF-3B62856A2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</a:t>
            </a: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72D3689F-E3FE-0A02-2521-A09C1CD731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1727573"/>
              </p:ext>
            </p:extLst>
          </p:nvPr>
        </p:nvGraphicFramePr>
        <p:xfrm>
          <a:off x="838200" y="1616074"/>
          <a:ext cx="10515600" cy="51085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1764556491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534457088"/>
                    </a:ext>
                  </a:extLst>
                </a:gridCol>
              </a:tblGrid>
              <a:tr h="459269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Tool 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Approximate Cost (BDT)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5383150"/>
                  </a:ext>
                </a:extLst>
              </a:tr>
              <a:tr h="459269">
                <a:tc>
                  <a:txBody>
                    <a:bodyPr/>
                    <a:lstStyle/>
                    <a:p>
                      <a:r>
                        <a:rPr lang="en-US" dirty="0"/>
                        <a:t>Arduino UNO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4907517"/>
                  </a:ext>
                </a:extLst>
              </a:tr>
              <a:tr h="459269">
                <a:tc>
                  <a:txBody>
                    <a:bodyPr/>
                    <a:lstStyle/>
                    <a:p>
                      <a:r>
                        <a:rPr lang="en-US" dirty="0"/>
                        <a:t>Soil Moisture Sensor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6000131"/>
                  </a:ext>
                </a:extLst>
              </a:tr>
              <a:tr h="459269">
                <a:tc>
                  <a:txBody>
                    <a:bodyPr/>
                    <a:lstStyle/>
                    <a:p>
                      <a:r>
                        <a:rPr lang="en-US" dirty="0"/>
                        <a:t>Temperature Sensor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5592416"/>
                  </a:ext>
                </a:extLst>
              </a:tr>
              <a:tr h="459269">
                <a:tc>
                  <a:txBody>
                    <a:bodyPr/>
                    <a:lstStyle/>
                    <a:p>
                      <a:r>
                        <a:rPr lang="en-US" dirty="0"/>
                        <a:t>Water Level Sensor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90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7356636"/>
                  </a:ext>
                </a:extLst>
              </a:tr>
              <a:tr h="459269">
                <a:tc>
                  <a:txBody>
                    <a:bodyPr/>
                    <a:lstStyle/>
                    <a:p>
                      <a:r>
                        <a:rPr lang="en-US" dirty="0" err="1"/>
                        <a:t>WiFi</a:t>
                      </a:r>
                      <a:r>
                        <a:rPr lang="en-US" dirty="0"/>
                        <a:t> Module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0840904"/>
                  </a:ext>
                </a:extLst>
              </a:tr>
              <a:tr h="459269">
                <a:tc>
                  <a:txBody>
                    <a:bodyPr/>
                    <a:lstStyle/>
                    <a:p>
                      <a:r>
                        <a:rPr lang="en-US" dirty="0"/>
                        <a:t>Solar Panel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720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613713"/>
                  </a:ext>
                </a:extLst>
              </a:tr>
              <a:tr h="515890">
                <a:tc>
                  <a:txBody>
                    <a:bodyPr/>
                    <a:lstStyle/>
                    <a:p>
                      <a:r>
                        <a:rPr lang="en-US" dirty="0"/>
                        <a:t>Bread Board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7123367"/>
                  </a:ext>
                </a:extLst>
              </a:tr>
              <a:tr h="459269">
                <a:tc>
                  <a:txBody>
                    <a:bodyPr/>
                    <a:lstStyle/>
                    <a:p>
                      <a:r>
                        <a:rPr lang="en-US" dirty="0"/>
                        <a:t>Power Adapter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690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505737"/>
                  </a:ext>
                </a:extLst>
              </a:tr>
              <a:tr h="459269">
                <a:tc>
                  <a:txBody>
                    <a:bodyPr/>
                    <a:lstStyle/>
                    <a:p>
                      <a:r>
                        <a:rPr lang="en-US" dirty="0"/>
                        <a:t>others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3942595"/>
                  </a:ext>
                </a:extLst>
              </a:tr>
              <a:tr h="459269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Total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/>
                        <a:t>4040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3765407"/>
                  </a:ext>
                </a:extLst>
              </a:tr>
            </a:tbl>
          </a:graphicData>
        </a:graphic>
      </p:graphicFrame>
      <p:sp>
        <p:nvSpPr>
          <p:cNvPr id="4" name="Arrow: Down 3">
            <a:extLst>
              <a:ext uri="{FF2B5EF4-FFF2-40B4-BE49-F238E27FC236}">
                <a16:creationId xmlns:a16="http://schemas.microsoft.com/office/drawing/2014/main" id="{7E2F6F7C-E6C9-2BFD-59B1-B3AE82E9ABE0}"/>
              </a:ext>
            </a:extLst>
          </p:cNvPr>
          <p:cNvSpPr/>
          <p:nvPr/>
        </p:nvSpPr>
        <p:spPr>
          <a:xfrm>
            <a:off x="10340517" y="1"/>
            <a:ext cx="1721766" cy="1533524"/>
          </a:xfrm>
          <a:prstGeom prst="downArrow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AD9747D-C335-4040-5795-A84A7477E0B9}"/>
              </a:ext>
            </a:extLst>
          </p:cNvPr>
          <p:cNvCxnSpPr>
            <a:cxnSpLocks/>
          </p:cNvCxnSpPr>
          <p:nvPr/>
        </p:nvCxnSpPr>
        <p:spPr>
          <a:xfrm>
            <a:off x="923925" y="1533525"/>
            <a:ext cx="10277475" cy="0"/>
          </a:xfrm>
          <a:prstGeom prst="line">
            <a:avLst/>
          </a:prstGeom>
          <a:ln w="31750" cmpd="sng">
            <a:solidFill>
              <a:schemeClr val="accent5"/>
            </a:solidFill>
            <a:miter lim="800000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1091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7B2FB-0B2F-4FEE-9392-BB51E66B5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6062B9-EEAF-2C2F-9A98-A07EAEA3D3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Arrange all the devices, tools and sensors</a:t>
            </a:r>
          </a:p>
          <a:p>
            <a:r>
              <a:rPr lang="en-US" dirty="0"/>
              <a:t>Visiting a tea garden</a:t>
            </a:r>
          </a:p>
          <a:p>
            <a:r>
              <a:rPr lang="en-US" dirty="0"/>
              <a:t>Implement the system</a:t>
            </a:r>
          </a:p>
          <a:p>
            <a:r>
              <a:rPr lang="en-US" dirty="0"/>
              <a:t>Implement the mobile app</a:t>
            </a:r>
          </a:p>
          <a:p>
            <a:r>
              <a:rPr lang="en-US" dirty="0"/>
              <a:t>Work on it to make it more better</a:t>
            </a:r>
          </a:p>
          <a:p>
            <a:endParaRPr lang="en-US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953544A1-D9BF-9EBE-927A-6FC92D94242F}"/>
              </a:ext>
            </a:extLst>
          </p:cNvPr>
          <p:cNvSpPr/>
          <p:nvPr/>
        </p:nvSpPr>
        <p:spPr>
          <a:xfrm>
            <a:off x="10340517" y="1"/>
            <a:ext cx="1721766" cy="1533524"/>
          </a:xfrm>
          <a:prstGeom prst="downArrow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B2B0899-807C-DA46-2783-7F1A397F4F85}"/>
              </a:ext>
            </a:extLst>
          </p:cNvPr>
          <p:cNvCxnSpPr>
            <a:cxnSpLocks/>
          </p:cNvCxnSpPr>
          <p:nvPr/>
        </p:nvCxnSpPr>
        <p:spPr>
          <a:xfrm>
            <a:off x="923925" y="1533525"/>
            <a:ext cx="10277475" cy="0"/>
          </a:xfrm>
          <a:prstGeom prst="line">
            <a:avLst/>
          </a:prstGeom>
          <a:ln w="31750" cmpd="sng">
            <a:solidFill>
              <a:schemeClr val="accent5"/>
            </a:solidFill>
            <a:miter lim="800000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5774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301</Words>
  <Application>Microsoft Office PowerPoint</Application>
  <PresentationFormat>Widescreen</PresentationFormat>
  <Paragraphs>76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Tea Garden Automated Sprinkler System and Mobile App using IoT</vt:lpstr>
      <vt:lpstr>Problem Statement</vt:lpstr>
      <vt:lpstr>Motivation</vt:lpstr>
      <vt:lpstr>Related works </vt:lpstr>
      <vt:lpstr>Methodology</vt:lpstr>
      <vt:lpstr>Methodology</vt:lpstr>
      <vt:lpstr>Preliminary Result</vt:lpstr>
      <vt:lpstr>Preliminary Result</vt:lpstr>
      <vt:lpstr>Future Work</vt:lpstr>
      <vt:lpstr>Future Work</vt:lpstr>
      <vt:lpstr>Conclusion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 Garden Automated Sprinkler System &amp; Mobile App using IoT</dc:title>
  <dc:creator>shahriar hasan</dc:creator>
  <cp:lastModifiedBy>shahriar hasan</cp:lastModifiedBy>
  <cp:revision>3</cp:revision>
  <dcterms:created xsi:type="dcterms:W3CDTF">2022-12-11T17:46:20Z</dcterms:created>
  <dcterms:modified xsi:type="dcterms:W3CDTF">2022-12-12T18:22:22Z</dcterms:modified>
</cp:coreProperties>
</file>